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57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6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8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84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31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74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15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42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3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1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4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2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9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9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B67DD4-4411-4EF1-98C2-C3C57B0ACF1A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5D18-2B9B-4405-B65A-7C2CB80F5E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50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Обособленные определения и приложения. </a:t>
            </a:r>
            <a:r>
              <a:rPr lang="ru-RU" i="1" dirty="0" smtClean="0">
                <a:solidFill>
                  <a:srgbClr val="FF0000"/>
                </a:solidFill>
              </a:rPr>
              <a:t>Практикум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2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Расставьте недостающие знаки препинания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612" y="2052918"/>
            <a:ext cx="10483402" cy="419548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Ивы покрытые паутиной и каплями росы стояли под солнцем и были похожи на сказочные деревья.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14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78581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Ивы, покрытые паутиной и каплями росы, стояли под солнцем и были похожи на сказочные деревья. </a:t>
            </a:r>
            <a:r>
              <a:rPr lang="ru-RU" sz="2800" b="1" dirty="0" smtClean="0">
                <a:solidFill>
                  <a:schemeClr val="bg1"/>
                </a:solidFill>
              </a:rPr>
              <a:t>(Причастный оборот стоит после определяемого слова и выделяется запятыми с двух сторон)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17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Расставьте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Отступник бурных наслаждений Онегин дома заперся. (А.С. Пушкин)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5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Отступник бурных </a:t>
            </a:r>
            <a:r>
              <a:rPr lang="ru-RU" sz="2800" b="1" dirty="0" smtClean="0">
                <a:solidFill>
                  <a:schemeClr val="bg1"/>
                </a:solidFill>
              </a:rPr>
              <a:t>наслаждений, </a:t>
            </a:r>
            <a:r>
              <a:rPr lang="ru-RU" sz="2800" b="1" dirty="0">
                <a:solidFill>
                  <a:schemeClr val="bg1"/>
                </a:solidFill>
              </a:rPr>
              <a:t>Онегин дома заперся. (А.С. Пушкин</a:t>
            </a:r>
            <a:r>
              <a:rPr lang="ru-RU" sz="2800" b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«Отступник бурных наслаждений» – приложение, стоящее перед определяемым словом, выраженным именем собственным. 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136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Расставьте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2732" y="2060574"/>
            <a:ext cx="10831133" cy="436598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Бывают осенние ночи оглохшие и немые когда безветрие стоит над чёрным лесом. </a:t>
            </a:r>
          </a:p>
          <a:p>
            <a:pPr>
              <a:lnSpc>
                <a:spcPct val="2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Седой и косматый облепленный рыбьей чешуёй он сидел под кустами и ловил рыбу. </a:t>
            </a:r>
          </a:p>
        </p:txBody>
      </p:sp>
    </p:spTree>
    <p:extLst>
      <p:ext uri="{BB962C8B-B14F-4D97-AF65-F5344CB8AC3E}">
        <p14:creationId xmlns:p14="http://schemas.microsoft.com/office/powerpoint/2010/main" val="1190858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035" y="2052918"/>
            <a:ext cx="11101588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</a:rPr>
              <a:t>Бывают осенние </a:t>
            </a:r>
            <a:r>
              <a:rPr lang="ru-RU" sz="3200" b="1" dirty="0" smtClean="0">
                <a:solidFill>
                  <a:schemeClr val="bg1"/>
                </a:solidFill>
              </a:rPr>
              <a:t>ночи, </a:t>
            </a:r>
            <a:r>
              <a:rPr lang="ru-RU" sz="3200" b="1" dirty="0">
                <a:solidFill>
                  <a:schemeClr val="bg1"/>
                </a:solidFill>
              </a:rPr>
              <a:t>оглохшие и </a:t>
            </a:r>
            <a:r>
              <a:rPr lang="ru-RU" sz="3200" b="1" dirty="0" smtClean="0">
                <a:solidFill>
                  <a:schemeClr val="bg1"/>
                </a:solidFill>
              </a:rPr>
              <a:t>немые, </a:t>
            </a:r>
            <a:r>
              <a:rPr lang="ru-RU" sz="3200" b="1" dirty="0">
                <a:solidFill>
                  <a:schemeClr val="bg1"/>
                </a:solidFill>
              </a:rPr>
              <a:t>когда безветрие стоит над чёрным лесом. 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</a:rPr>
              <a:t>Седой и </a:t>
            </a:r>
            <a:r>
              <a:rPr lang="ru-RU" sz="3200" b="1" dirty="0" smtClean="0">
                <a:solidFill>
                  <a:schemeClr val="bg1"/>
                </a:solidFill>
              </a:rPr>
              <a:t>косматый, </a:t>
            </a:r>
            <a:r>
              <a:rPr lang="ru-RU" sz="3200" b="1" dirty="0">
                <a:solidFill>
                  <a:schemeClr val="bg1"/>
                </a:solidFill>
              </a:rPr>
              <a:t>облепленный рыбьей </a:t>
            </a:r>
            <a:r>
              <a:rPr lang="ru-RU" sz="3200" b="1" dirty="0" smtClean="0">
                <a:solidFill>
                  <a:schemeClr val="bg1"/>
                </a:solidFill>
              </a:rPr>
              <a:t>чешуёй, </a:t>
            </a:r>
            <a:r>
              <a:rPr lang="ru-RU" sz="3200" b="1" dirty="0">
                <a:solidFill>
                  <a:schemeClr val="bg1"/>
                </a:solidFill>
              </a:rPr>
              <a:t>он сидел под кустами и ловил рыбу.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148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259535"/>
            <a:ext cx="9404723" cy="14005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882" y="1782461"/>
            <a:ext cx="10766737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Увлечённые игрой дети не слышали как вошла мать.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Ослеплённый мраком старик долго стоял без движения. 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Выросший в нищете Павел враждебно относился к богатым.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78040"/>
            <a:ext cx="10481235" cy="4805966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Увлечённые </a:t>
            </a:r>
            <a:r>
              <a:rPr lang="ru-RU" sz="2800" b="1" dirty="0" smtClean="0">
                <a:solidFill>
                  <a:schemeClr val="bg1"/>
                </a:solidFill>
              </a:rPr>
              <a:t>игрой, </a:t>
            </a:r>
            <a:r>
              <a:rPr lang="ru-RU" sz="2800" b="1" dirty="0">
                <a:solidFill>
                  <a:schemeClr val="bg1"/>
                </a:solidFill>
              </a:rPr>
              <a:t>дети не </a:t>
            </a:r>
            <a:r>
              <a:rPr lang="ru-RU" sz="2800" b="1" dirty="0" smtClean="0">
                <a:solidFill>
                  <a:schemeClr val="bg1"/>
                </a:solidFill>
              </a:rPr>
              <a:t>слышали, </a:t>
            </a:r>
            <a:r>
              <a:rPr lang="ru-RU" sz="2800" b="1" dirty="0">
                <a:solidFill>
                  <a:schemeClr val="bg1"/>
                </a:solidFill>
              </a:rPr>
              <a:t>как вошла мать</a:t>
            </a:r>
            <a:r>
              <a:rPr lang="ru-RU" sz="2800" b="1" dirty="0" smtClean="0">
                <a:solidFill>
                  <a:schemeClr val="bg1"/>
                </a:solidFill>
              </a:rPr>
              <a:t>. (Почему не слышали? Потому что были увлечены игрой. Обстоятельственное значение причины)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Ослеплённый </a:t>
            </a:r>
            <a:r>
              <a:rPr lang="ru-RU" sz="2800" b="1" dirty="0" smtClean="0">
                <a:solidFill>
                  <a:schemeClr val="bg1"/>
                </a:solidFill>
              </a:rPr>
              <a:t>мраком, </a:t>
            </a:r>
            <a:r>
              <a:rPr lang="ru-RU" sz="2800" b="1" dirty="0">
                <a:solidFill>
                  <a:schemeClr val="bg1"/>
                </a:solidFill>
              </a:rPr>
              <a:t>старик долго стоял без движения. </a:t>
            </a:r>
            <a:r>
              <a:rPr lang="ru-RU" sz="2800" b="1" dirty="0" smtClean="0">
                <a:solidFill>
                  <a:schemeClr val="bg1"/>
                </a:solidFill>
              </a:rPr>
              <a:t>(Почему стоял без движения? Потому что был ослеплён мраком. Обстоятельственное значение причины)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Выросший в </a:t>
            </a:r>
            <a:r>
              <a:rPr lang="ru-RU" sz="2800" b="1" dirty="0" smtClean="0">
                <a:solidFill>
                  <a:schemeClr val="bg1"/>
                </a:solidFill>
              </a:rPr>
              <a:t>нищете</a:t>
            </a:r>
            <a:r>
              <a:rPr lang="en-US" sz="2800" b="1" dirty="0">
                <a:solidFill>
                  <a:schemeClr val="bg1"/>
                </a:solidFill>
              </a:rPr>
              <a:t>,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Павел враждебно относился к богатым. </a:t>
            </a:r>
            <a:r>
              <a:rPr lang="ru-RU" sz="2800" b="1" dirty="0" smtClean="0">
                <a:solidFill>
                  <a:schemeClr val="bg1"/>
                </a:solidFill>
              </a:rPr>
              <a:t>(Почему он враждебно относился к богатым? Потому что вырос в нищете. Обстоятельственное значение причины)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4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Расставьте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Мы мальчишки собирались иногда отрядами и пели песни у костра.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5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Мы, мальчишки, </a:t>
            </a:r>
            <a:r>
              <a:rPr lang="ru-RU" sz="2800" b="1" dirty="0">
                <a:solidFill>
                  <a:schemeClr val="bg1"/>
                </a:solidFill>
              </a:rPr>
              <a:t>собирались иногда отрядами и пели песни у костра.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«Мальчишки» – приложение, стоящее после определяемого слова, выраженного личным местоимением. 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8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Расставьте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2052918"/>
            <a:ext cx="11333407" cy="4195481"/>
          </a:xfrm>
        </p:spPr>
        <p:txBody>
          <a:bodyPr numCol="1"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Мы с </a:t>
            </a:r>
            <a:r>
              <a:rPr lang="ru-RU" sz="2800" b="1" dirty="0" err="1" smtClean="0">
                <a:solidFill>
                  <a:schemeClr val="bg1"/>
                </a:solidFill>
              </a:rPr>
              <a:t>Горкиным</a:t>
            </a:r>
            <a:r>
              <a:rPr lang="ru-RU" sz="2800" b="1" dirty="0" smtClean="0">
                <a:solidFill>
                  <a:schemeClr val="bg1"/>
                </a:solidFill>
              </a:rPr>
              <a:t> сидим на брёвнах во дворе и смотрим на новенький скворечник такой высокий светлый из свеженьких дощечек.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9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732" y="2052918"/>
            <a:ext cx="9277121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Мы с </a:t>
            </a:r>
            <a:r>
              <a:rPr lang="ru-RU" sz="2800" b="1" dirty="0" err="1">
                <a:solidFill>
                  <a:schemeClr val="bg1"/>
                </a:solidFill>
              </a:rPr>
              <a:t>Горкиным</a:t>
            </a:r>
            <a:r>
              <a:rPr lang="ru-RU" sz="2800" b="1" dirty="0">
                <a:solidFill>
                  <a:schemeClr val="bg1"/>
                </a:solidFill>
              </a:rPr>
              <a:t> сидит на брёвнах во дворе и смотрим на новенький </a:t>
            </a:r>
            <a:r>
              <a:rPr lang="ru-RU" sz="2800" b="1" dirty="0" smtClean="0">
                <a:solidFill>
                  <a:schemeClr val="bg1"/>
                </a:solidFill>
              </a:rPr>
              <a:t>скворечник, </a:t>
            </a:r>
            <a:r>
              <a:rPr lang="ru-RU" sz="2800" b="1" dirty="0">
                <a:solidFill>
                  <a:schemeClr val="bg1"/>
                </a:solidFill>
              </a:rPr>
              <a:t>такой </a:t>
            </a:r>
            <a:r>
              <a:rPr lang="ru-RU" sz="2800" b="1" dirty="0" smtClean="0">
                <a:solidFill>
                  <a:schemeClr val="bg1"/>
                </a:solidFill>
              </a:rPr>
              <a:t>высокий, светлый, </a:t>
            </a:r>
            <a:r>
              <a:rPr lang="ru-RU" sz="2800" b="1" dirty="0">
                <a:solidFill>
                  <a:schemeClr val="bg1"/>
                </a:solidFill>
              </a:rPr>
              <a:t>из свеженьких дощечек. </a:t>
            </a:r>
            <a:r>
              <a:rPr lang="ru-RU" sz="2800" b="1" dirty="0" smtClean="0">
                <a:solidFill>
                  <a:schemeClr val="bg1"/>
                </a:solidFill>
              </a:rPr>
              <a:t>(Однородные одиночные определения, стоящие после главного слова, перед которым уже есть определение)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37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Расставьте недостающие знаки препинания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Полдвора ещё занято блестящей на солнце лужей но по случаю праздника на ней настелены доски пахнущие смолой.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9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Проверь себя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32586"/>
            <a:ext cx="9727820" cy="47158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</a:rPr>
              <a:t>Полдвора ещё занято блестящей на солнце </a:t>
            </a:r>
            <a:r>
              <a:rPr lang="ru-RU" sz="2800" b="1" dirty="0" smtClean="0">
                <a:solidFill>
                  <a:schemeClr val="bg1"/>
                </a:solidFill>
              </a:rPr>
              <a:t>лужей, но </a:t>
            </a:r>
            <a:r>
              <a:rPr lang="ru-RU" sz="2800" b="1" dirty="0">
                <a:solidFill>
                  <a:schemeClr val="bg1"/>
                </a:solidFill>
              </a:rPr>
              <a:t>по случаю праздника на ней настелены </a:t>
            </a:r>
            <a:r>
              <a:rPr lang="ru-RU" sz="2800" b="1" dirty="0" smtClean="0">
                <a:solidFill>
                  <a:schemeClr val="bg1"/>
                </a:solidFill>
              </a:rPr>
              <a:t>доски, </a:t>
            </a:r>
            <a:r>
              <a:rPr lang="ru-RU" sz="2800" b="1" dirty="0">
                <a:solidFill>
                  <a:schemeClr val="bg1"/>
                </a:solidFill>
              </a:rPr>
              <a:t>пахнущие смолой. </a:t>
            </a:r>
            <a:r>
              <a:rPr lang="ru-RU" sz="2800" b="1" dirty="0" smtClean="0">
                <a:solidFill>
                  <a:schemeClr val="bg1"/>
                </a:solidFill>
              </a:rPr>
              <a:t>(</a:t>
            </a:r>
            <a:r>
              <a:rPr lang="ru-RU" sz="2800" b="1" dirty="0">
                <a:solidFill>
                  <a:schemeClr val="bg1"/>
                </a:solidFill>
              </a:rPr>
              <a:t>Перед союзом НО ставится </a:t>
            </a:r>
            <a:r>
              <a:rPr lang="ru-RU" sz="2800" b="1" dirty="0" smtClean="0">
                <a:solidFill>
                  <a:schemeClr val="bg1"/>
                </a:solidFill>
              </a:rPr>
              <a:t>запятая. В конце предложения обособляется причастный оборот, стоящий после определяемого слова.)</a:t>
            </a:r>
            <a:endParaRPr lang="ru-RU" sz="28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70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456</Words>
  <Application>Microsoft Office PowerPoint</Application>
  <PresentationFormat>Произвольный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Ион</vt:lpstr>
      <vt:lpstr>Обособленные определения и приложения. Практикум</vt:lpstr>
      <vt:lpstr>Расставь недостающие знаки препинания</vt:lpstr>
      <vt:lpstr>Проверь себя</vt:lpstr>
      <vt:lpstr>Расставьте недостающие знаки препинания</vt:lpstr>
      <vt:lpstr>Проверь себя</vt:lpstr>
      <vt:lpstr>Расставьте недостающие знаки препинания</vt:lpstr>
      <vt:lpstr>Проверь себя</vt:lpstr>
      <vt:lpstr>Расставьте недостающие знаки препинания</vt:lpstr>
      <vt:lpstr>Проверь себя</vt:lpstr>
      <vt:lpstr>Расставьте недостающие знаки препинания</vt:lpstr>
      <vt:lpstr>Проверь себя</vt:lpstr>
      <vt:lpstr>Расставьте недостающие знаки препинания</vt:lpstr>
      <vt:lpstr>Проверь себя</vt:lpstr>
      <vt:lpstr>Расставьте недостающие знаки препинания</vt:lpstr>
      <vt:lpstr>Проверь себя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определения. Практикум</dc:title>
  <dc:creator>User</dc:creator>
  <cp:lastModifiedBy>vsv</cp:lastModifiedBy>
  <cp:revision>13</cp:revision>
  <dcterms:created xsi:type="dcterms:W3CDTF">2020-04-21T06:56:37Z</dcterms:created>
  <dcterms:modified xsi:type="dcterms:W3CDTF">2022-09-21T03:27:48Z</dcterms:modified>
</cp:coreProperties>
</file>