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103F-A3B4-4776-BA7B-97F0ADAE96C2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59C57-DD99-4975-9CD2-3B336415B7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103F-A3B4-4776-BA7B-97F0ADAE96C2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59C57-DD99-4975-9CD2-3B336415B7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103F-A3B4-4776-BA7B-97F0ADAE96C2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59C57-DD99-4975-9CD2-3B336415B7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103F-A3B4-4776-BA7B-97F0ADAE96C2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59C57-DD99-4975-9CD2-3B336415B7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103F-A3B4-4776-BA7B-97F0ADAE96C2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59C57-DD99-4975-9CD2-3B336415B7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103F-A3B4-4776-BA7B-97F0ADAE96C2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59C57-DD99-4975-9CD2-3B336415B7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103F-A3B4-4776-BA7B-97F0ADAE96C2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59C57-DD99-4975-9CD2-3B336415B7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103F-A3B4-4776-BA7B-97F0ADAE96C2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59C57-DD99-4975-9CD2-3B336415B7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103F-A3B4-4776-BA7B-97F0ADAE96C2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59C57-DD99-4975-9CD2-3B336415B7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103F-A3B4-4776-BA7B-97F0ADAE96C2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59C57-DD99-4975-9CD2-3B336415B7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103F-A3B4-4776-BA7B-97F0ADAE96C2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59C57-DD99-4975-9CD2-3B336415B7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D103F-A3B4-4776-BA7B-97F0ADAE96C2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59C57-DD99-4975-9CD2-3B336415B7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313" name="Rectangle 1"/>
          <p:cNvSpPr>
            <a:spLocks noChangeArrowheads="1"/>
          </p:cNvSpPr>
          <p:nvPr userDrawn="1"/>
        </p:nvSpPr>
        <p:spPr bwMode="auto">
          <a:xfrm>
            <a:off x="0" y="6642556"/>
            <a:ext cx="124585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6" name="Picture 4" descr="C:\Users\Компас\Desktop\Снова в школу. Банеры вертикальные и горизонтальные, колокольчик школьный\cfgtyu.png"/>
          <p:cNvPicPr>
            <a:picLocks noChangeAspect="1" noChangeArrowheads="1"/>
          </p:cNvPicPr>
          <p:nvPr userDrawn="1"/>
        </p:nvPicPr>
        <p:blipFill>
          <a:blip r:embed="rId13" cstate="screen"/>
          <a:srcRect l="2335" t="11091" r="1162"/>
          <a:stretch>
            <a:fillRect/>
          </a:stretch>
        </p:blipFill>
        <p:spPr bwMode="auto">
          <a:xfrm>
            <a:off x="0" y="0"/>
            <a:ext cx="9144000" cy="1556792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90500" cmpd="thickThin">
            <a:solidFill>
              <a:schemeClr val="accent5">
                <a:lumMod val="75000"/>
                <a:alpha val="7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9592" y="476672"/>
            <a:ext cx="7387184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800" b="1" dirty="0" smtClean="0">
              <a:ln w="19050">
                <a:solidFill>
                  <a:schemeClr val="bg1"/>
                </a:solidFill>
                <a:prstDash val="solid"/>
              </a:ln>
              <a:latin typeface="Monotype Corsiva" pitchFamily="66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800" b="1" dirty="0" smtClean="0">
              <a:ln w="19050">
                <a:solidFill>
                  <a:schemeClr val="bg1"/>
                </a:solidFill>
                <a:prstDash val="solid"/>
              </a:ln>
              <a:latin typeface="Monotype Corsiva" pitchFamily="66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9050">
                  <a:solidFill>
                    <a:schemeClr val="bg1"/>
                  </a:solidFill>
                  <a:prstDash val="solid"/>
                </a:ln>
                <a:latin typeface="Monotype Corsiva" pitchFamily="66" charset="0"/>
                <a:cs typeface="Times New Roman" pitchFamily="18" charset="0"/>
              </a:rPr>
              <a:t>Тест</a:t>
            </a:r>
            <a:r>
              <a:rPr lang="ru-RU" sz="4800" b="1" dirty="0" smtClean="0">
                <a:ln w="19050">
                  <a:solidFill>
                    <a:schemeClr val="bg1"/>
                  </a:solidFill>
                  <a:prstDash val="solid"/>
                </a:ln>
                <a:latin typeface="Monotype Corsiva" pitchFamily="66" charset="0"/>
                <a:cs typeface="Times New Roman" pitchFamily="18" charset="0"/>
              </a:rPr>
              <a:t>. Склонение имён существительных.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9050">
                  <a:solidFill>
                    <a:schemeClr val="bg1"/>
                  </a:solidFill>
                  <a:prstDash val="solid"/>
                </a:ln>
                <a:latin typeface="Monotype Corsiva" pitchFamily="66" charset="0"/>
                <a:cs typeface="Times New Roman" pitchFamily="18" charset="0"/>
              </a:rPr>
              <a:t>Правописание гласных в падежных окончаниях существительных</a:t>
            </a:r>
            <a:r>
              <a:rPr lang="ru-RU" sz="4800" b="1" i="1" dirty="0" smtClean="0">
                <a:ln w="19050">
                  <a:solidFill>
                    <a:schemeClr val="bg1"/>
                  </a:solidFill>
                  <a:prstDash val="solid"/>
                </a:ln>
                <a:latin typeface="Monotype Corsiva" pitchFamily="66" charset="0"/>
                <a:cs typeface="Times New Roman" pitchFamily="18" charset="0"/>
              </a:rPr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6000" b="1" dirty="0">
              <a:ln w="19050">
                <a:solidFill>
                  <a:schemeClr val="bg1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ПРОВЕРЬ СЕБЯ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7844850"/>
              </p:ext>
            </p:extLst>
          </p:nvPr>
        </p:nvGraphicFramePr>
        <p:xfrm>
          <a:off x="457200" y="1989138"/>
          <a:ext cx="82296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11919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                </a:t>
                      </a:r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В1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               </a:t>
                      </a:r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В2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1919"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Над лесом, в клюве, прутик (лес, клюв, прутик)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Винительный падеж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9724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А1. Укажите ряд, в котором все имена существительные 3-го склонения.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r>
              <a:rPr lang="ru-RU" sz="3600" dirty="0" smtClean="0"/>
              <a:t>1) дочь, ночь, луч</a:t>
            </a:r>
          </a:p>
          <a:p>
            <a:r>
              <a:rPr lang="ru-RU" sz="3600" dirty="0" smtClean="0"/>
              <a:t>2) печь, зверь, речь</a:t>
            </a:r>
          </a:p>
          <a:p>
            <a:r>
              <a:rPr lang="ru-RU" sz="3600" dirty="0" smtClean="0"/>
              <a:t>3) бандероль, тетрадь, тетрадка</a:t>
            </a:r>
          </a:p>
          <a:p>
            <a:r>
              <a:rPr lang="ru-RU" sz="3600" dirty="0" smtClean="0"/>
              <a:t>4) окрестность, мышь, магистраль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256103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А2. Укажите ряд, в котором все имена существительные 1-го склонения.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r>
              <a:rPr lang="ru-RU" sz="3600" dirty="0" smtClean="0"/>
              <a:t>1) папа, рама, дача</a:t>
            </a:r>
          </a:p>
          <a:p>
            <a:r>
              <a:rPr lang="ru-RU" sz="3600" dirty="0" smtClean="0"/>
              <a:t>2) ягода, солнце, ваза</a:t>
            </a:r>
          </a:p>
          <a:p>
            <a:r>
              <a:rPr lang="ru-RU" sz="3600" dirty="0" smtClean="0"/>
              <a:t>3) мозоль, крупа, заяц,</a:t>
            </a:r>
          </a:p>
          <a:p>
            <a:r>
              <a:rPr lang="ru-RU" sz="3600" dirty="0" smtClean="0"/>
              <a:t>4) сестра, тётя, брат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80924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А3. Какое существительное не относится к </a:t>
            </a: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>1-му склонению?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r>
              <a:rPr lang="ru-RU" sz="3600" dirty="0" smtClean="0"/>
              <a:t>1) Пелагея</a:t>
            </a:r>
          </a:p>
          <a:p>
            <a:r>
              <a:rPr lang="ru-RU" sz="3600" dirty="0" smtClean="0"/>
              <a:t>2) молния</a:t>
            </a:r>
          </a:p>
          <a:p>
            <a:r>
              <a:rPr lang="ru-RU" sz="3600" dirty="0" smtClean="0"/>
              <a:t>3) акация</a:t>
            </a:r>
          </a:p>
          <a:p>
            <a:r>
              <a:rPr lang="ru-RU" sz="3600" dirty="0" smtClean="0"/>
              <a:t>4) время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268490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А4. Укажите ряд, в котором во всех словах на месте пропуска пишется одна и та же буква.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1) цвёл на полян.., подарок от Ан.., сидел на </a:t>
            </a:r>
            <a:r>
              <a:rPr lang="ru-RU" dirty="0" err="1" smtClean="0"/>
              <a:t>ветк</a:t>
            </a:r>
            <a:r>
              <a:rPr lang="ru-RU" dirty="0" smtClean="0"/>
              <a:t>..</a:t>
            </a:r>
          </a:p>
          <a:p>
            <a:r>
              <a:rPr lang="ru-RU" dirty="0" smtClean="0"/>
              <a:t>2) стоять на дорог.., идти по </a:t>
            </a:r>
            <a:r>
              <a:rPr lang="ru-RU" dirty="0" err="1" smtClean="0"/>
              <a:t>тропинк</a:t>
            </a:r>
            <a:r>
              <a:rPr lang="ru-RU" dirty="0" smtClean="0"/>
              <a:t>.., лететь в самолёт..</a:t>
            </a:r>
          </a:p>
          <a:p>
            <a:r>
              <a:rPr lang="ru-RU" dirty="0" smtClean="0"/>
              <a:t>3) уснуть на диван.., отдохнуть в </a:t>
            </a:r>
            <a:r>
              <a:rPr lang="ru-RU" dirty="0" err="1" smtClean="0"/>
              <a:t>санатори</a:t>
            </a:r>
            <a:r>
              <a:rPr lang="ru-RU" dirty="0" smtClean="0"/>
              <a:t>.., учиться в школ..</a:t>
            </a:r>
          </a:p>
          <a:p>
            <a:r>
              <a:rPr lang="ru-RU" dirty="0" smtClean="0"/>
              <a:t>4) мечтать об отпуск.., писать в </a:t>
            </a:r>
            <a:r>
              <a:rPr lang="ru-RU" dirty="0" err="1" smtClean="0"/>
              <a:t>тетрад</a:t>
            </a:r>
            <a:r>
              <a:rPr lang="ru-RU" dirty="0" smtClean="0"/>
              <a:t>.., рассказать подруг..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2333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А5. Укажите слово с ошибкой</a:t>
            </a:r>
            <a:r>
              <a:rPr lang="ru-RU" b="1" dirty="0" smtClean="0"/>
              <a:t>.</a:t>
            </a:r>
            <a:r>
              <a:rPr lang="ru-RU" sz="3600" b="1" dirty="0" smtClean="0"/>
              <a:t> 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ru-RU" sz="3600" dirty="0" smtClean="0"/>
              <a:t>1) на траве</a:t>
            </a:r>
          </a:p>
          <a:p>
            <a:r>
              <a:rPr lang="ru-RU" sz="3600" dirty="0" smtClean="0"/>
              <a:t>2) в тетрадке</a:t>
            </a:r>
          </a:p>
          <a:p>
            <a:r>
              <a:rPr lang="ru-RU" sz="3600" dirty="0" smtClean="0"/>
              <a:t>3) о картине</a:t>
            </a:r>
          </a:p>
          <a:p>
            <a:r>
              <a:rPr lang="ru-RU" sz="3600" dirty="0" smtClean="0"/>
              <a:t>4) в </a:t>
            </a:r>
            <a:r>
              <a:rPr lang="ru-RU" sz="3600" dirty="0" err="1" smtClean="0"/>
              <a:t>тетраде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52819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Прочитайте предложение и выполните задания В1 и В2.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Сорока летит над лесом и держит в клюве тяжёлый прутик берёзы.</a:t>
            </a:r>
          </a:p>
          <a:p>
            <a:pPr marL="0" indent="0">
              <a:buNone/>
            </a:pPr>
            <a:r>
              <a:rPr lang="ru-RU" sz="3600" dirty="0"/>
              <a:t> </a:t>
            </a:r>
            <a:r>
              <a:rPr lang="ru-RU" sz="3600" dirty="0" smtClean="0"/>
              <a:t>                                            (В</a:t>
            </a:r>
            <a:r>
              <a:rPr lang="ru-RU" sz="3600" dirty="0"/>
              <a:t>.</a:t>
            </a:r>
            <a:r>
              <a:rPr lang="ru-RU" sz="3600" dirty="0" smtClean="0"/>
              <a:t> Песков)</a:t>
            </a:r>
          </a:p>
          <a:p>
            <a:r>
              <a:rPr lang="ru-RU" sz="3600" dirty="0" smtClean="0"/>
              <a:t>В1. Выпишите из предложения существительные 2-го склонения.</a:t>
            </a:r>
          </a:p>
          <a:p>
            <a:pPr marL="0" indent="0">
              <a:buNone/>
            </a:pPr>
            <a:r>
              <a:rPr lang="ru-RU" sz="3600" dirty="0"/>
              <a:t> </a:t>
            </a:r>
            <a:r>
              <a:rPr lang="ru-RU" sz="3600" dirty="0" smtClean="0"/>
              <a:t>                                       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28736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Прочитайте предложение и выполните задания В1 и В2.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В2. Определите падеж существительного </a:t>
            </a:r>
            <a:r>
              <a:rPr lang="ru-RU" sz="3600" i="1" dirty="0" smtClean="0"/>
              <a:t>прутик.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424936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ПРОВЕРЬ СЕБЯ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706035837"/>
              </p:ext>
            </p:extLst>
          </p:nvPr>
        </p:nvGraphicFramePr>
        <p:xfrm>
          <a:off x="467544" y="2204864"/>
          <a:ext cx="8229600" cy="1512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756161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     А1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     А2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     А3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     А4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     А5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56161"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      4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      1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      4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      2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      4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2916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310</Words>
  <Application>Microsoft Office PowerPoint</Application>
  <PresentationFormat>Экран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А1. Укажите ряд, в котором все имена существительные 3-го склонения.</vt:lpstr>
      <vt:lpstr>А2. Укажите ряд, в котором все имена существительные 1-го склонения.</vt:lpstr>
      <vt:lpstr>А3. Какое существительное не относится к  1-му склонению?</vt:lpstr>
      <vt:lpstr>А4. Укажите ряд, в котором во всех словах на месте пропуска пишется одна и та же буква.</vt:lpstr>
      <vt:lpstr>А5. Укажите слово с ошибкой. </vt:lpstr>
      <vt:lpstr>Прочитайте предложение и выполните задания В1 и В2.</vt:lpstr>
      <vt:lpstr>Прочитайте предложение и выполните задания В1 и В2.</vt:lpstr>
      <vt:lpstr>ПРОВЕРЬ СЕБЯ</vt:lpstr>
      <vt:lpstr>ПРОВЕРЬ СЕБЯ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Компас</dc:creator>
  <cp:lastModifiedBy>KAB-206</cp:lastModifiedBy>
  <cp:revision>19</cp:revision>
  <dcterms:created xsi:type="dcterms:W3CDTF">2014-03-02T12:45:15Z</dcterms:created>
  <dcterms:modified xsi:type="dcterms:W3CDTF">2015-09-30T04:28:55Z</dcterms:modified>
</cp:coreProperties>
</file>