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73" r:id="rId5"/>
    <p:sldId id="265" r:id="rId6"/>
    <p:sldId id="260" r:id="rId7"/>
    <p:sldId id="277" r:id="rId8"/>
    <p:sldId id="280" r:id="rId9"/>
    <p:sldId id="261" r:id="rId10"/>
    <p:sldId id="264" r:id="rId11"/>
    <p:sldId id="262" r:id="rId12"/>
    <p:sldId id="278" r:id="rId13"/>
    <p:sldId id="274" r:id="rId14"/>
    <p:sldId id="267" r:id="rId15"/>
    <p:sldId id="268" r:id="rId16"/>
    <p:sldId id="269" r:id="rId17"/>
    <p:sldId id="271" r:id="rId18"/>
    <p:sldId id="272" r:id="rId19"/>
    <p:sldId id="270" r:id="rId20"/>
    <p:sldId id="276" r:id="rId21"/>
    <p:sldId id="279" r:id="rId2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245" autoAdjust="0"/>
  </p:normalViewPr>
  <p:slideViewPr>
    <p:cSldViewPr>
      <p:cViewPr varScale="1">
        <p:scale>
          <a:sx n="87" d="100"/>
          <a:sy n="87" d="100"/>
        </p:scale>
        <p:origin x="-1464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31CEBF-3662-4619-8084-67895B09F3EC}" type="datetimeFigureOut">
              <a:rPr lang="ru-RU" smtClean="0"/>
              <a:pPr/>
              <a:t>16.02.2014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EAC319-C7EC-4004-AF5B-33582DA7175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31CEBF-3662-4619-8084-67895B09F3EC}" type="datetimeFigureOut">
              <a:rPr lang="ru-RU" smtClean="0"/>
              <a:pPr/>
              <a:t>16.02.2014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EAC319-C7EC-4004-AF5B-33582DA7175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31CEBF-3662-4619-8084-67895B09F3EC}" type="datetimeFigureOut">
              <a:rPr lang="ru-RU" smtClean="0"/>
              <a:pPr/>
              <a:t>16.02.2014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EAC319-C7EC-4004-AF5B-33582DA7175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31CEBF-3662-4619-8084-67895B09F3EC}" type="datetimeFigureOut">
              <a:rPr lang="ru-RU" smtClean="0"/>
              <a:pPr/>
              <a:t>16.02.2014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EAC319-C7EC-4004-AF5B-33582DA7175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31CEBF-3662-4619-8084-67895B09F3EC}" type="datetimeFigureOut">
              <a:rPr lang="ru-RU" smtClean="0"/>
              <a:pPr/>
              <a:t>16.02.2014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EAC319-C7EC-4004-AF5B-33582DA7175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31CEBF-3662-4619-8084-67895B09F3EC}" type="datetimeFigureOut">
              <a:rPr lang="ru-RU" smtClean="0"/>
              <a:pPr/>
              <a:t>16.02.2014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EAC319-C7EC-4004-AF5B-33582DA7175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31CEBF-3662-4619-8084-67895B09F3EC}" type="datetimeFigureOut">
              <a:rPr lang="ru-RU" smtClean="0"/>
              <a:pPr/>
              <a:t>16.02.2014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EAC319-C7EC-4004-AF5B-33582DA7175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31CEBF-3662-4619-8084-67895B09F3EC}" type="datetimeFigureOut">
              <a:rPr lang="ru-RU" smtClean="0"/>
              <a:pPr/>
              <a:t>16.02.2014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EAC319-C7EC-4004-AF5B-33582DA7175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31CEBF-3662-4619-8084-67895B09F3EC}" type="datetimeFigureOut">
              <a:rPr lang="ru-RU" smtClean="0"/>
              <a:pPr/>
              <a:t>16.02.2014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EAC319-C7EC-4004-AF5B-33582DA7175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31CEBF-3662-4619-8084-67895B09F3EC}" type="datetimeFigureOut">
              <a:rPr lang="ru-RU" smtClean="0"/>
              <a:pPr/>
              <a:t>16.02.2014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EAC319-C7EC-4004-AF5B-33582DA7175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31CEBF-3662-4619-8084-67895B09F3EC}" type="datetimeFigureOut">
              <a:rPr lang="ru-RU" smtClean="0"/>
              <a:pPr/>
              <a:t>16.02.2014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EAC319-C7EC-4004-AF5B-33582DA7175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 shadeToTitle="1"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31CEBF-3662-4619-8084-67895B09F3EC}" type="datetimeFigureOut">
              <a:rPr lang="ru-RU" smtClean="0"/>
              <a:pPr/>
              <a:t>16.02.2014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EAC319-C7EC-4004-AF5B-33582DA7175F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../../&#1052;&#1086;&#1080;%20&#1076;&#1086;&#1082;&#1091;&#1084;&#1077;&#1085;&#1090;&#1099;/&#1052;&#1086;&#1080;%20&#1074;&#1080;&#1076;&#1077;&#1086;&#1079;&#1072;&#1087;&#1080;&#1089;&#1080;/Lucky%20Video%20Converter%20files/&#1057;&#1091;&#1087;&#1077;&#1088;%20&#1092;&#1080;&#1079;&#1082;&#1091;&#1083;&#1100;&#1090;&#1084;&#1080;&#1085;&#1091;&#1090;&#1082;&#1072;%20&#1076;&#1083;&#1103;%20&#1091;&#1088;&#1086;&#1082;&#1072;.flv" TargetMode="External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 shadeToTitle="1">
        <a:blipFill dpi="0" rotWithShape="1">
          <a:blip r:embed="rId2" cstate="print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980728"/>
            <a:ext cx="8229600" cy="1728192"/>
          </a:xfrm>
        </p:spPr>
        <p:txBody>
          <a:bodyPr>
            <a:noAutofit/>
          </a:bodyPr>
          <a:lstStyle/>
          <a:p>
            <a:r>
              <a:rPr lang="ru-RU" sz="6000" b="1" dirty="0" smtClean="0">
                <a:solidFill>
                  <a:srgbClr val="FF0000"/>
                </a:solidFill>
                <a:cs typeface="Times New Roman" pitchFamily="18" charset="0"/>
              </a:rPr>
              <a:t>Загадка</a:t>
            </a:r>
            <a:br>
              <a:rPr lang="ru-RU" sz="6000" b="1" dirty="0" smtClean="0">
                <a:solidFill>
                  <a:srgbClr val="FF0000"/>
                </a:solidFill>
                <a:cs typeface="Times New Roman" pitchFamily="18" charset="0"/>
              </a:rPr>
            </a:br>
            <a:endParaRPr lang="ru-RU" sz="6000" b="1" dirty="0">
              <a:solidFill>
                <a:srgbClr val="FF0000"/>
              </a:solidFill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852936"/>
            <a:ext cx="8229600" cy="3744416"/>
          </a:xfrm>
        </p:spPr>
        <p:txBody>
          <a:bodyPr/>
          <a:lstStyle/>
          <a:p>
            <a:r>
              <a:rPr lang="ru-RU" b="1" dirty="0" smtClean="0">
                <a:solidFill>
                  <a:schemeClr val="bg1"/>
                </a:solidFill>
                <a:latin typeface="+mj-lt"/>
                <a:cs typeface="Times New Roman" pitchFamily="18" charset="0"/>
              </a:rPr>
              <a:t>На шаре воздушном в компании дружной</a:t>
            </a:r>
          </a:p>
          <a:p>
            <a:r>
              <a:rPr lang="ru-RU" b="1" dirty="0" smtClean="0">
                <a:solidFill>
                  <a:schemeClr val="bg1"/>
                </a:solidFill>
                <a:latin typeface="+mj-lt"/>
                <a:cs typeface="Times New Roman" pitchFamily="18" charset="0"/>
              </a:rPr>
              <a:t>Мы долго летели к Америке Южной.</a:t>
            </a:r>
          </a:p>
          <a:p>
            <a:r>
              <a:rPr lang="ru-RU" b="1" dirty="0" smtClean="0">
                <a:solidFill>
                  <a:schemeClr val="bg1"/>
                </a:solidFill>
                <a:latin typeface="+mj-lt"/>
                <a:cs typeface="Times New Roman" pitchFamily="18" charset="0"/>
              </a:rPr>
              <a:t>Но ветер сменил направление и, в миг,</a:t>
            </a:r>
          </a:p>
          <a:p>
            <a:r>
              <a:rPr lang="ru-RU" b="1" dirty="0" smtClean="0">
                <a:solidFill>
                  <a:schemeClr val="bg1"/>
                </a:solidFill>
                <a:latin typeface="+mj-lt"/>
                <a:cs typeface="Times New Roman" pitchFamily="18" charset="0"/>
              </a:rPr>
              <a:t>Отнес нас совсем на другой материк.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620688"/>
          </a:xfrm>
        </p:spPr>
        <p:txBody>
          <a:bodyPr>
            <a:noAutofit/>
          </a:bodyPr>
          <a:lstStyle/>
          <a:p>
            <a:r>
              <a:rPr lang="ru-RU" sz="4000" b="1" dirty="0" smtClean="0">
                <a:solidFill>
                  <a:srgbClr val="FF0000"/>
                </a:solidFill>
              </a:rPr>
              <a:t>Практическая работа</a:t>
            </a:r>
            <a:endParaRPr lang="ru-RU" sz="4000" b="1" dirty="0">
              <a:solidFill>
                <a:srgbClr val="FF0000"/>
              </a:solidFill>
            </a:endParaRPr>
          </a:p>
        </p:txBody>
      </p:sp>
      <p:pic>
        <p:nvPicPr>
          <p:cNvPr id="6" name="Picture 2" descr="http://www.freeworldmaps.net/download/maps/northamerica/NorthAmerica_outline.gif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47664" y="620688"/>
            <a:ext cx="6264696" cy="6237312"/>
          </a:xfrm>
          <a:prstGeom prst="rect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pic>
      <p:sp>
        <p:nvSpPr>
          <p:cNvPr id="7" name="Блок-схема: узел 6"/>
          <p:cNvSpPr/>
          <p:nvPr/>
        </p:nvSpPr>
        <p:spPr>
          <a:xfrm>
            <a:off x="2339752" y="908720"/>
            <a:ext cx="144016" cy="144016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2267744" y="1052737"/>
            <a:ext cx="201622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м.Принца Уэльского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5004048" y="836712"/>
            <a:ext cx="187220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м.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Мёрчисон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5940152" y="2204864"/>
            <a:ext cx="172819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м.Сент-Чарльз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5364088" y="6309320"/>
            <a:ext cx="129614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м.Марьято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Блок-схема: узел 13"/>
          <p:cNvSpPr/>
          <p:nvPr/>
        </p:nvSpPr>
        <p:spPr>
          <a:xfrm>
            <a:off x="6732240" y="6597352"/>
            <a:ext cx="144016" cy="144016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5" name="Блок-схема: узел 14"/>
          <p:cNvSpPr/>
          <p:nvPr/>
        </p:nvSpPr>
        <p:spPr>
          <a:xfrm>
            <a:off x="4860032" y="1196752"/>
            <a:ext cx="144016" cy="144016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16" name="Блок-схема: узел 15"/>
          <p:cNvSpPr/>
          <p:nvPr/>
        </p:nvSpPr>
        <p:spPr>
          <a:xfrm>
            <a:off x="7236296" y="2492896"/>
            <a:ext cx="144016" cy="144016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рямоугольник 16"/>
          <p:cNvSpPr/>
          <p:nvPr/>
        </p:nvSpPr>
        <p:spPr>
          <a:xfrm>
            <a:off x="3424121" y="3244334"/>
            <a:ext cx="229575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000" dirty="0" smtClean="0"/>
              <a:t>Северная Америка</a:t>
            </a:r>
            <a:endParaRPr lang="ru-RU" sz="2000" dirty="0"/>
          </a:p>
        </p:txBody>
      </p:sp>
      <p:sp>
        <p:nvSpPr>
          <p:cNvPr id="19" name="Прямоугольник 18"/>
          <p:cNvSpPr/>
          <p:nvPr/>
        </p:nvSpPr>
        <p:spPr>
          <a:xfrm>
            <a:off x="2286000" y="2564904"/>
            <a:ext cx="413792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Т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</a:t>
            </a:r>
          </a:p>
          <a:p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х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</a:t>
            </a:r>
          </a:p>
          <a:p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й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е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а</a:t>
            </a:r>
          </a:p>
          <a:p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н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 smtClean="0"/>
          </a:p>
          <a:p>
            <a:endParaRPr lang="ru-RU" dirty="0"/>
          </a:p>
        </p:txBody>
      </p:sp>
      <p:sp>
        <p:nvSpPr>
          <p:cNvPr id="21" name="Прямоугольник 20"/>
          <p:cNvSpPr/>
          <p:nvPr/>
        </p:nvSpPr>
        <p:spPr>
          <a:xfrm>
            <a:off x="2843808" y="620689"/>
            <a:ext cx="230425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Северный Ледовитый океан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Прямоугольник 22"/>
          <p:cNvSpPr/>
          <p:nvPr/>
        </p:nvSpPr>
        <p:spPr>
          <a:xfrm flipH="1">
            <a:off x="7452320" y="751344"/>
            <a:ext cx="360040" cy="53553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А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т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л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а</a:t>
            </a:r>
          </a:p>
          <a:p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н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т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ч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е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</a:t>
            </a:r>
          </a:p>
          <a:p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й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е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а</a:t>
            </a:r>
          </a:p>
          <a:p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н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5004048" y="5157192"/>
            <a:ext cx="144016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Мексиканский залив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5004048" y="2204864"/>
            <a:ext cx="100811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Гудзонов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залив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6156176" y="5733256"/>
            <a:ext cx="115212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Карибское море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1475656" y="620689"/>
            <a:ext cx="122413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Берингово море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" name="Прямоугольник 30"/>
          <p:cNvSpPr/>
          <p:nvPr/>
        </p:nvSpPr>
        <p:spPr>
          <a:xfrm>
            <a:off x="5724128" y="1124744"/>
            <a:ext cx="115212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Море Баффина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864096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</a:rPr>
              <a:t>Условные линии, пересекающие материк</a:t>
            </a:r>
            <a:endParaRPr lang="ru-RU" sz="3200" b="1" dirty="0">
              <a:solidFill>
                <a:srgbClr val="FF0000"/>
              </a:solidFill>
            </a:endParaRPr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547664" y="1124744"/>
            <a:ext cx="6048672" cy="5616624"/>
          </a:xfrm>
          <a:prstGeom prst="rect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pic>
      <p:sp>
        <p:nvSpPr>
          <p:cNvPr id="5" name="Полилиния 4"/>
          <p:cNvSpPr/>
          <p:nvPr/>
        </p:nvSpPr>
        <p:spPr>
          <a:xfrm>
            <a:off x="4283968" y="1772816"/>
            <a:ext cx="2448272" cy="576064"/>
          </a:xfrm>
          <a:custGeom>
            <a:avLst/>
            <a:gdLst>
              <a:gd name="connsiteX0" fmla="*/ 0 w 2381460"/>
              <a:gd name="connsiteY0" fmla="*/ 0 h 617974"/>
              <a:gd name="connsiteX1" fmla="*/ 301451 w 2381460"/>
              <a:gd name="connsiteY1" fmla="*/ 100484 h 617974"/>
              <a:gd name="connsiteX2" fmla="*/ 1240972 w 2381460"/>
              <a:gd name="connsiteY2" fmla="*/ 366765 h 617974"/>
              <a:gd name="connsiteX3" fmla="*/ 2140299 w 2381460"/>
              <a:gd name="connsiteY3" fmla="*/ 572756 h 617974"/>
              <a:gd name="connsiteX4" fmla="*/ 2381460 w 2381460"/>
              <a:gd name="connsiteY4" fmla="*/ 617974 h 617974"/>
              <a:gd name="connsiteX5" fmla="*/ 2381460 w 2381460"/>
              <a:gd name="connsiteY5" fmla="*/ 617974 h 6179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381460" h="617974">
                <a:moveTo>
                  <a:pt x="0" y="0"/>
                </a:moveTo>
                <a:cubicBezTo>
                  <a:pt x="47311" y="19678"/>
                  <a:pt x="94622" y="39357"/>
                  <a:pt x="301451" y="100484"/>
                </a:cubicBezTo>
                <a:cubicBezTo>
                  <a:pt x="508280" y="161612"/>
                  <a:pt x="934498" y="288053"/>
                  <a:pt x="1240972" y="366765"/>
                </a:cubicBezTo>
                <a:cubicBezTo>
                  <a:pt x="1547446" y="445477"/>
                  <a:pt x="1950218" y="530888"/>
                  <a:pt x="2140299" y="572756"/>
                </a:cubicBezTo>
                <a:cubicBezTo>
                  <a:pt x="2330380" y="614624"/>
                  <a:pt x="2381460" y="617974"/>
                  <a:pt x="2381460" y="617974"/>
                </a:cubicBezTo>
                <a:lnTo>
                  <a:pt x="2381460" y="617974"/>
                </a:lnTo>
              </a:path>
            </a:pathLst>
          </a:custGeom>
          <a:ln w="38100" cmpd="sng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6" name="Полилиния 5"/>
          <p:cNvSpPr/>
          <p:nvPr/>
        </p:nvSpPr>
        <p:spPr>
          <a:xfrm>
            <a:off x="3275856" y="5373216"/>
            <a:ext cx="720080" cy="72008"/>
          </a:xfrm>
          <a:custGeom>
            <a:avLst/>
            <a:gdLst>
              <a:gd name="connsiteX0" fmla="*/ 0 w 418245"/>
              <a:gd name="connsiteY0" fmla="*/ 0 h 36904"/>
              <a:gd name="connsiteX1" fmla="*/ 266529 w 418245"/>
              <a:gd name="connsiteY1" fmla="*/ 20503 h 36904"/>
              <a:gd name="connsiteX2" fmla="*/ 418245 w 418245"/>
              <a:gd name="connsiteY2" fmla="*/ 36904 h 36904"/>
              <a:gd name="connsiteX3" fmla="*/ 418245 w 418245"/>
              <a:gd name="connsiteY3" fmla="*/ 36904 h 36904"/>
              <a:gd name="connsiteX4" fmla="*/ 418245 w 418245"/>
              <a:gd name="connsiteY4" fmla="*/ 36904 h 369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18245" h="36904">
                <a:moveTo>
                  <a:pt x="0" y="0"/>
                </a:moveTo>
                <a:lnTo>
                  <a:pt x="266529" y="20503"/>
                </a:lnTo>
                <a:cubicBezTo>
                  <a:pt x="336237" y="26654"/>
                  <a:pt x="418245" y="36904"/>
                  <a:pt x="418245" y="36904"/>
                </a:cubicBezTo>
                <a:lnTo>
                  <a:pt x="418245" y="36904"/>
                </a:lnTo>
                <a:lnTo>
                  <a:pt x="418245" y="36904"/>
                </a:lnTo>
              </a:path>
            </a:pathLst>
          </a:cu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24744"/>
          </a:xfrm>
        </p:spPr>
        <p:txBody>
          <a:bodyPr>
            <a:normAutofit/>
          </a:bodyPr>
          <a:lstStyle/>
          <a:p>
            <a:r>
              <a:rPr lang="ru-RU" sz="4000" b="1" dirty="0" smtClean="0">
                <a:solidFill>
                  <a:srgbClr val="FF0000"/>
                </a:solidFill>
              </a:rPr>
              <a:t>Физкультминутка</a:t>
            </a:r>
            <a:endParaRPr lang="ru-RU" sz="4000" b="1" dirty="0">
              <a:solidFill>
                <a:srgbClr val="FF0000"/>
              </a:solidFill>
            </a:endParaRPr>
          </a:p>
        </p:txBody>
      </p:sp>
      <p:pic>
        <p:nvPicPr>
          <p:cNvPr id="4" name="Содержимое 3" descr="6619858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899592" y="980728"/>
            <a:ext cx="7416824" cy="587727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96752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</a:rPr>
              <a:t>История открытия и исследования материка</a:t>
            </a:r>
            <a:endParaRPr lang="ru-RU" sz="3200" b="1" dirty="0">
              <a:solidFill>
                <a:srgbClr val="FF0000"/>
              </a:solidFill>
            </a:endParaRPr>
          </a:p>
        </p:txBody>
      </p:sp>
      <p:pic>
        <p:nvPicPr>
          <p:cNvPr id="4" name="Содержимое 3" descr="Открытия и исслед. Северной Америки.jpg"/>
          <p:cNvPicPr>
            <a:picLocks noGrp="1" noChangeAspect="1"/>
          </p:cNvPicPr>
          <p:nvPr>
            <p:ph idx="1"/>
          </p:nvPr>
        </p:nvPicPr>
        <p:blipFill>
          <a:blip r:embed="rId2" cstate="screen"/>
          <a:stretch>
            <a:fillRect/>
          </a:stretch>
        </p:blipFill>
        <p:spPr>
          <a:xfrm>
            <a:off x="683568" y="1052736"/>
            <a:ext cx="7776863" cy="5400600"/>
          </a:xfrm>
          <a:prstGeom prst="rect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Плавания и открытия норманнов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772816"/>
            <a:ext cx="4038600" cy="4353347"/>
          </a:xfrm>
        </p:spPr>
        <p:txBody>
          <a:bodyPr/>
          <a:lstStyle/>
          <a:p>
            <a:r>
              <a:rPr lang="ru-RU" sz="2400" dirty="0" smtClean="0"/>
              <a:t>Около 1000 г. н.э. исландский викинг </a:t>
            </a:r>
            <a:r>
              <a:rPr lang="ru-RU" sz="2400" dirty="0" err="1" smtClean="0"/>
              <a:t>Лейф</a:t>
            </a:r>
            <a:r>
              <a:rPr lang="ru-RU" sz="2400" dirty="0" smtClean="0"/>
              <a:t> </a:t>
            </a:r>
            <a:r>
              <a:rPr lang="ru-RU" sz="2400" dirty="0" err="1" smtClean="0"/>
              <a:t>Эриксон</a:t>
            </a:r>
            <a:r>
              <a:rPr lang="ru-RU" sz="2400" dirty="0" smtClean="0"/>
              <a:t>, сын первооткрывателя Гренландии </a:t>
            </a:r>
            <a:r>
              <a:rPr lang="ru-RU" sz="2400" dirty="0" err="1" smtClean="0"/>
              <a:t>Эйрика</a:t>
            </a:r>
            <a:r>
              <a:rPr lang="ru-RU" sz="2400" dirty="0" smtClean="0"/>
              <a:t> </a:t>
            </a:r>
            <a:r>
              <a:rPr lang="ru-RU" sz="2400" dirty="0" err="1" smtClean="0"/>
              <a:t>Рауди</a:t>
            </a:r>
            <a:r>
              <a:rPr lang="ru-RU" sz="2400" dirty="0" smtClean="0"/>
              <a:t>, достиг берегов материка. В Европе позже забыли о завоеваниях норманнов.</a:t>
            </a:r>
          </a:p>
          <a:p>
            <a:endParaRPr lang="ru-RU" dirty="0"/>
          </a:p>
        </p:txBody>
      </p:sp>
      <p:pic>
        <p:nvPicPr>
          <p:cNvPr id="6" name="Picture 2" descr="Файл:Christian-krohg-leiv-eriksson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4716016" y="1700808"/>
            <a:ext cx="4038600" cy="3672408"/>
          </a:xfrm>
          <a:prstGeom prst="rect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pic>
      <p:sp>
        <p:nvSpPr>
          <p:cNvPr id="7" name="Прямоугольник 6"/>
          <p:cNvSpPr/>
          <p:nvPr/>
        </p:nvSpPr>
        <p:spPr>
          <a:xfrm>
            <a:off x="4788024" y="5445224"/>
            <a:ext cx="417646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err="1" smtClean="0"/>
              <a:t>Лейф</a:t>
            </a:r>
            <a:r>
              <a:rPr lang="ru-RU" sz="2400" dirty="0" smtClean="0"/>
              <a:t> </a:t>
            </a:r>
            <a:r>
              <a:rPr lang="ru-RU" sz="2400" dirty="0" err="1" smtClean="0"/>
              <a:t>Эриксон</a:t>
            </a:r>
            <a:r>
              <a:rPr lang="ru-RU" sz="2400" dirty="0" smtClean="0"/>
              <a:t> открывает Америку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Испанские завоевания в Америке</a:t>
            </a:r>
            <a:endParaRPr lang="ru-RU" sz="4000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ru-RU" sz="1800" dirty="0" smtClean="0">
                <a:cs typeface="Times New Roman" pitchFamily="18" charset="0"/>
              </a:rPr>
              <a:t>Датой открытия Америки считают 12 октября 1492 г., когда испанские мореплаватели, возглавляемые Христофором Колумбом, достигли островов близ северной Америки. Всего Колумб совершил 4 путешествия к Америке с 1492 по 1504 г.</a:t>
            </a:r>
          </a:p>
          <a:p>
            <a:endParaRPr lang="ru-RU" dirty="0"/>
          </a:p>
        </p:txBody>
      </p:sp>
      <p:pic>
        <p:nvPicPr>
          <p:cNvPr id="6" name="Picture 5" descr="http://olpop.com/blog/wp-content/uploads/2008/02/1592612-kolumb2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screen"/>
          <a:stretch>
            <a:fillRect/>
          </a:stretch>
        </p:blipFill>
        <p:spPr bwMode="auto">
          <a:xfrm>
            <a:off x="5357812" y="1862931"/>
            <a:ext cx="2619375" cy="4000500"/>
          </a:xfrm>
          <a:prstGeom prst="rect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pic>
      <p:pic>
        <p:nvPicPr>
          <p:cNvPr id="5" name="Picture 3" descr="amerika kolumb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899592" y="3861048"/>
            <a:ext cx="3744417" cy="2880320"/>
          </a:xfrm>
          <a:prstGeom prst="rect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76672"/>
            <a:ext cx="8229600" cy="940966"/>
          </a:xfrm>
        </p:spPr>
        <p:txBody>
          <a:bodyPr>
            <a:normAutofit fontScale="90000"/>
          </a:bodyPr>
          <a:lstStyle/>
          <a:p>
            <a:pPr lvl="0"/>
            <a:r>
              <a:rPr lang="ru-RU" b="1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Открытие атлантического побережья Северной Америки</a:t>
            </a:r>
            <a:r>
              <a:rPr lang="ru-RU" sz="4800" b="1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/>
            </a:r>
            <a:br>
              <a:rPr lang="ru-RU" sz="4800" b="1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ru-RU" sz="2400" dirty="0" smtClean="0"/>
              <a:t>Почти 500 лет спустя после плаваний норманнов берега острова Ньюфаундленда и полуострова Лабрадор еще раз открыла английская экспедиция  Д.Кабота .</a:t>
            </a:r>
          </a:p>
          <a:p>
            <a:endParaRPr lang="ru-RU" sz="2400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r>
              <a:rPr lang="ru-RU" sz="1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      Джон Кабот – итальянский мореплаватель и купец на английской  службе</a:t>
            </a:r>
            <a:endParaRPr lang="ru-RU" sz="18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5" name="Picture 2" descr="http://100-000-pochemu.info/wp-content/uploads/2010/04/john_cabot_550_21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4788024" y="2780928"/>
            <a:ext cx="3942606" cy="3600400"/>
          </a:xfrm>
          <a:prstGeom prst="rect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lvl="0"/>
            <a:r>
              <a:rPr lang="ru-RU" sz="3600" b="1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Русские исследования  Северо-Западной Америки</a:t>
            </a:r>
            <a:br>
              <a:rPr lang="ru-RU" sz="3600" b="1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</a:br>
            <a:endParaRPr lang="ru-RU" sz="36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5328592"/>
          </a:xfrm>
        </p:spPr>
        <p:txBody>
          <a:bodyPr>
            <a:normAutofit fontScale="92500" lnSpcReduction="10000"/>
          </a:bodyPr>
          <a:lstStyle/>
          <a:p>
            <a:r>
              <a:rPr lang="ru-RU" sz="2000" dirty="0" smtClean="0"/>
              <a:t>Северо-западная часть американского континента впервые была открыта и освоена русскими. И первыми, на тогда еще зарождающейся карте этой части американской земли появились русские названия островов, открытых в середине </a:t>
            </a:r>
            <a:r>
              <a:rPr lang="en-US" sz="2000" dirty="0" smtClean="0"/>
              <a:t>XVIII</a:t>
            </a:r>
            <a:r>
              <a:rPr lang="ru-RU" sz="2000" dirty="0" smtClean="0"/>
              <a:t> в. во время плавания  В. Беринга и </a:t>
            </a:r>
            <a:r>
              <a:rPr lang="ru-RU" sz="2000" dirty="0" err="1" smtClean="0"/>
              <a:t>А.Чирикова</a:t>
            </a:r>
            <a:r>
              <a:rPr lang="ru-RU" sz="2000" dirty="0" smtClean="0"/>
              <a:t>. </a:t>
            </a:r>
          </a:p>
          <a:p>
            <a:endParaRPr lang="ru-RU" sz="2000" dirty="0"/>
          </a:p>
          <a:p>
            <a:endParaRPr lang="ru-RU" sz="2000" dirty="0" smtClean="0"/>
          </a:p>
          <a:p>
            <a:endParaRPr lang="ru-RU" sz="2000" dirty="0"/>
          </a:p>
          <a:p>
            <a:endParaRPr lang="ru-RU" sz="2000" dirty="0" smtClean="0"/>
          </a:p>
          <a:p>
            <a:endParaRPr lang="ru-RU" sz="2000" dirty="0"/>
          </a:p>
          <a:p>
            <a:endParaRPr lang="ru-RU" sz="2000" dirty="0" smtClean="0"/>
          </a:p>
          <a:p>
            <a:endParaRPr lang="ru-RU" sz="2000" dirty="0"/>
          </a:p>
          <a:p>
            <a:endParaRPr lang="ru-RU" sz="2000" dirty="0" smtClean="0"/>
          </a:p>
          <a:p>
            <a:endParaRPr lang="ru-RU" sz="2000" dirty="0"/>
          </a:p>
          <a:p>
            <a:pPr>
              <a:buNone/>
            </a:pPr>
            <a:r>
              <a:rPr lang="ru-RU" sz="2000" dirty="0" smtClean="0"/>
              <a:t>                    </a:t>
            </a:r>
          </a:p>
          <a:p>
            <a:pPr>
              <a:buNone/>
            </a:pPr>
            <a:endParaRPr lang="ru-RU" sz="2000" dirty="0"/>
          </a:p>
          <a:p>
            <a:pPr>
              <a:buNone/>
            </a:pPr>
            <a:r>
              <a:rPr lang="ru-RU" sz="2000" dirty="0" smtClean="0"/>
              <a:t>                    </a:t>
            </a:r>
          </a:p>
          <a:p>
            <a:pPr>
              <a:buNone/>
            </a:pPr>
            <a:r>
              <a:rPr lang="ru-RU" sz="2000" dirty="0"/>
              <a:t> </a:t>
            </a:r>
            <a:r>
              <a:rPr lang="ru-RU" sz="2000" dirty="0" smtClean="0"/>
              <a:t>                          А. </a:t>
            </a:r>
            <a:r>
              <a:rPr lang="ru-RU" sz="2000" dirty="0" err="1" smtClean="0"/>
              <a:t>Чариков</a:t>
            </a:r>
            <a:r>
              <a:rPr lang="ru-RU" sz="2000" dirty="0" smtClean="0"/>
              <a:t>                                                           В. Беринг</a:t>
            </a:r>
          </a:p>
          <a:p>
            <a:endParaRPr lang="ru-RU" dirty="0"/>
          </a:p>
        </p:txBody>
      </p:sp>
      <p:pic>
        <p:nvPicPr>
          <p:cNvPr id="4" name="Picture 2" descr="http://www.polarmuseum.ru/bio/polarex/bio_chir/images/bio_chir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043608" y="2564904"/>
            <a:ext cx="3219822" cy="3384376"/>
          </a:xfrm>
          <a:prstGeom prst="rect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pic>
      <p:pic>
        <p:nvPicPr>
          <p:cNvPr id="6" name="Picture 6" descr="http://shkolna.ru/wp-content/uploads/2011/06/%D0%B1%D0%B5%D1%80%D0%B8%D0%BD%D0%B3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5148064" y="2564904"/>
            <a:ext cx="3096344" cy="3384376"/>
          </a:xfrm>
          <a:prstGeom prst="rect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76672"/>
            <a:ext cx="8229600" cy="940966"/>
          </a:xfrm>
        </p:spPr>
        <p:txBody>
          <a:bodyPr>
            <a:noAutofit/>
          </a:bodyPr>
          <a:lstStyle/>
          <a:p>
            <a:pPr lvl="0"/>
            <a:r>
              <a:rPr lang="ru-RU" sz="4000" b="1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Русские исследования  Северо-Западной Америки</a:t>
            </a:r>
            <a:br>
              <a:rPr lang="ru-RU" sz="4000" b="1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</a:br>
            <a:endParaRPr lang="ru-RU" sz="4000" dirty="0"/>
          </a:p>
        </p:txBody>
      </p:sp>
      <p:pic>
        <p:nvPicPr>
          <p:cNvPr id="5" name="Picture 2" descr="Шелихов Григорий Иванович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611560" y="1628800"/>
            <a:ext cx="3960440" cy="4680520"/>
          </a:xfrm>
          <a:prstGeom prst="rect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pic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>
            <a:normAutofit fontScale="70000" lnSpcReduction="20000"/>
          </a:bodyPr>
          <a:lstStyle/>
          <a:p>
            <a:r>
              <a:rPr lang="ru-RU" dirty="0" smtClean="0"/>
              <a:t>В 1784 году два корабля промысловика и купца Григория Шелихова, которого называли русским Колумбом, прошли к острову </a:t>
            </a:r>
            <a:r>
              <a:rPr lang="ru-RU" dirty="0" err="1" smtClean="0"/>
              <a:t>Кадьяк</a:t>
            </a:r>
            <a:r>
              <a:rPr lang="ru-RU" dirty="0" smtClean="0"/>
              <a:t> и основали там первое русское поселение, а затем и ряд других на побережье Аляски. Он основал торговую компанию, активно торговал с местными жителями, вел промысел пушного и морского зверя на северных островах Тихого океана и на Аляске. Шелихов всячески содействовал исследованию и освоению Аляски - русской Америке.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268760"/>
          </a:xfrm>
        </p:spPr>
        <p:txBody>
          <a:bodyPr>
            <a:normAutofit fontScale="90000"/>
          </a:bodyPr>
          <a:lstStyle/>
          <a:p>
            <a:pPr lvl="0" defTabSz="1020096">
              <a:defRPr/>
            </a:pPr>
            <a:r>
              <a:rPr lang="ru-RU" b="1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Открытие Америки американцами</a:t>
            </a:r>
            <a:endParaRPr lang="ru-RU" sz="4800" b="1" dirty="0">
              <a:ln w="1905"/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268760"/>
            <a:ext cx="4038600" cy="5256584"/>
          </a:xfrm>
        </p:spPr>
        <p:txBody>
          <a:bodyPr>
            <a:normAutofit/>
          </a:bodyPr>
          <a:lstStyle/>
          <a:p>
            <a:endParaRPr lang="ru-RU" sz="1600" dirty="0" smtClean="0"/>
          </a:p>
          <a:p>
            <a:endParaRPr lang="ru-RU" sz="1600" dirty="0"/>
          </a:p>
          <a:p>
            <a:endParaRPr lang="ru-RU" sz="1600" dirty="0" smtClean="0"/>
          </a:p>
          <a:p>
            <a:endParaRPr lang="ru-RU" sz="1600" dirty="0"/>
          </a:p>
          <a:p>
            <a:endParaRPr lang="ru-RU" sz="1600" dirty="0" smtClean="0"/>
          </a:p>
          <a:p>
            <a:endParaRPr lang="ru-RU" sz="1600" dirty="0"/>
          </a:p>
          <a:p>
            <a:endParaRPr lang="ru-RU" sz="1600" dirty="0" smtClean="0"/>
          </a:p>
          <a:p>
            <a:endParaRPr lang="ru-RU" sz="1600" dirty="0"/>
          </a:p>
          <a:p>
            <a:endParaRPr lang="ru-RU" sz="1600" dirty="0" smtClean="0"/>
          </a:p>
          <a:p>
            <a:endParaRPr lang="ru-RU" sz="1600" dirty="0"/>
          </a:p>
          <a:p>
            <a:endParaRPr lang="ru-RU" sz="1600" dirty="0" smtClean="0"/>
          </a:p>
          <a:p>
            <a:r>
              <a:rPr lang="ru-RU" sz="1800" dirty="0" smtClean="0"/>
              <a:t>Самой трудной частью пути оказался переход через Скалистые горы. Пройдя через перевалы, путешественники добрались до реки. Сейчас эта река называется Колумбией</a:t>
            </a:r>
          </a:p>
          <a:p>
            <a:endParaRPr lang="ru-RU" dirty="0"/>
          </a:p>
        </p:txBody>
      </p:sp>
      <p:pic>
        <p:nvPicPr>
          <p:cNvPr id="6" name="Picture 4" descr="Экспедиция Льюиса и Кларка спускается к Тихому океану по реке Колумбия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screen"/>
          <a:stretch>
            <a:fillRect/>
          </a:stretch>
        </p:blipFill>
        <p:spPr bwMode="auto">
          <a:xfrm>
            <a:off x="4932040" y="3140968"/>
            <a:ext cx="3744416" cy="3240360"/>
          </a:xfrm>
          <a:prstGeom prst="rect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pic>
      <p:pic>
        <p:nvPicPr>
          <p:cNvPr id="5" name="Picture 2" descr="http://aphistory2010.yolasite.com/resources/lewis_clark_mast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467544" y="1196752"/>
            <a:ext cx="3960440" cy="2736304"/>
          </a:xfrm>
          <a:prstGeom prst="rect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pic>
      <p:sp>
        <p:nvSpPr>
          <p:cNvPr id="7" name="Прямоугольник 6"/>
          <p:cNvSpPr/>
          <p:nvPr/>
        </p:nvSpPr>
        <p:spPr>
          <a:xfrm>
            <a:off x="5004048" y="1196752"/>
            <a:ext cx="3816424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ru-RU" dirty="0" smtClean="0"/>
              <a:t>    В </a:t>
            </a:r>
            <a:r>
              <a:rPr lang="ru-RU" dirty="0" smtClean="0"/>
              <a:t>начале ХХ в. Американские  </a:t>
            </a:r>
            <a:r>
              <a:rPr lang="ru-RU" dirty="0" smtClean="0"/>
              <a:t>          путешественники </a:t>
            </a:r>
            <a:r>
              <a:rPr lang="ru-RU" dirty="0" smtClean="0"/>
              <a:t>М.Льюис и У.Кларк проследили течение реки Миссури и преодолели Скалистые горы в их средней части.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 shadeToTitle="1">
        <a:blipFill dpi="0" rotWithShape="1">
          <a:blip r:embed="rId2" cstate="print">
            <a:lum/>
          </a:blip>
          <a:srcRect/>
          <a:stretch>
            <a:fillRect l="-12000" r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274638"/>
            <a:ext cx="7920880" cy="1426170"/>
          </a:xfrm>
        </p:spPr>
        <p:txBody>
          <a:bodyPr>
            <a:normAutofit/>
          </a:bodyPr>
          <a:lstStyle/>
          <a:p>
            <a:r>
              <a:rPr lang="ru-RU" sz="5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Северная Америка</a:t>
            </a:r>
            <a:endParaRPr lang="ru-RU" sz="54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85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385" decel="100000"/>
                                        <p:tgtEl>
                                          <p:spTgt spid="2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385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385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94122"/>
          </a:xfrm>
        </p:spPr>
        <p:txBody>
          <a:bodyPr>
            <a:no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</a:rPr>
              <a:t>Выберите правильные и неправильные утверждения</a:t>
            </a:r>
            <a:endParaRPr lang="ru-RU" sz="3200" b="1" dirty="0">
              <a:solidFill>
                <a:srgbClr val="FF0000"/>
              </a:solidFill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67544" y="1308333"/>
          <a:ext cx="8229600" cy="532048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762872"/>
                <a:gridCol w="1800200"/>
                <a:gridCol w="1666528"/>
              </a:tblGrid>
              <a:tr h="387913"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/>
                        <a:t>Утверждения</a:t>
                      </a:r>
                      <a:endParaRPr lang="ru-RU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/>
                        <a:t>Да</a:t>
                      </a:r>
                      <a:endParaRPr lang="ru-RU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/>
                        <a:t>Нет</a:t>
                      </a:r>
                      <a:endParaRPr lang="ru-RU" sz="2000" b="1" dirty="0"/>
                    </a:p>
                  </a:txBody>
                  <a:tcPr/>
                </a:tc>
              </a:tr>
              <a:tr h="572299"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1. Северная Америка – самый</a:t>
                      </a:r>
                      <a:r>
                        <a:rPr lang="ru-RU" sz="1800" baseline="0" dirty="0" smtClean="0"/>
                        <a:t> большой материк</a:t>
                      </a:r>
                      <a:endParaRPr lang="ru-RU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508283"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2. Площадь Северной Америки 24,2 млн. </a:t>
                      </a:r>
                      <a:r>
                        <a:rPr lang="ru-RU" sz="1800" b="0" dirty="0" smtClean="0">
                          <a:solidFill>
                            <a:schemeClr val="tx1"/>
                          </a:solidFill>
                        </a:rPr>
                        <a:t>км</a:t>
                      </a:r>
                      <a:r>
                        <a:rPr lang="ru-RU" sz="1800" b="0" baseline="30000" dirty="0" smtClean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ru-RU" sz="18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32048"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3. Крайняя </a:t>
                      </a:r>
                      <a:r>
                        <a:rPr lang="ru-RU" sz="1800" dirty="0" err="1" smtClean="0"/>
                        <a:t>южнаят</a:t>
                      </a:r>
                      <a:r>
                        <a:rPr lang="ru-RU" sz="1800" dirty="0" smtClean="0"/>
                        <a:t> точка– мыс</a:t>
                      </a:r>
                      <a:r>
                        <a:rPr lang="ru-RU" sz="1800" baseline="0" dirty="0" smtClean="0"/>
                        <a:t> </a:t>
                      </a:r>
                      <a:r>
                        <a:rPr lang="ru-RU" sz="1800" baseline="0" dirty="0" err="1" smtClean="0"/>
                        <a:t>Марьято</a:t>
                      </a:r>
                      <a:endParaRPr lang="ru-RU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576064"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4. Омывается Индийским океаном</a:t>
                      </a:r>
                      <a:endParaRPr lang="ru-RU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604904"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5. С. Америку</a:t>
                      </a:r>
                      <a:r>
                        <a:rPr lang="ru-RU" sz="1800" baseline="0" dirty="0" smtClean="0"/>
                        <a:t> не пересекает северный тропик</a:t>
                      </a:r>
                      <a:endParaRPr lang="ru-RU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547224"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6. Северная</a:t>
                      </a:r>
                      <a:r>
                        <a:rPr lang="ru-RU" sz="1800" baseline="0" dirty="0" smtClean="0"/>
                        <a:t> Америка была открыта в 16 веке</a:t>
                      </a:r>
                      <a:endParaRPr lang="ru-RU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701245"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7. Русские путешественники изучали западные</a:t>
                      </a:r>
                      <a:r>
                        <a:rPr lang="ru-RU" sz="1800" baseline="0" dirty="0" smtClean="0"/>
                        <a:t> берега Северной Америки</a:t>
                      </a:r>
                      <a:endParaRPr lang="ru-RU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895183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 smtClean="0">
                          <a:latin typeface="+mn-lt"/>
                          <a:ea typeface="Times New Roman"/>
                        </a:rPr>
                        <a:t>8. Северная Америка больше вытянута с севера на юг, чем с запада на восток</a:t>
                      </a:r>
                      <a:endParaRPr lang="ru-RU" sz="1200" dirty="0" smtClean="0">
                        <a:latin typeface="+mn-lt"/>
                        <a:ea typeface="Times New Roman"/>
                      </a:endParaRPr>
                    </a:p>
                    <a:p>
                      <a:endParaRPr lang="ru-RU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Блок-схема: узел 4"/>
          <p:cNvSpPr/>
          <p:nvPr/>
        </p:nvSpPr>
        <p:spPr>
          <a:xfrm>
            <a:off x="7740352" y="1916832"/>
            <a:ext cx="288032" cy="313184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Блок-схема: узел 5"/>
          <p:cNvSpPr/>
          <p:nvPr/>
        </p:nvSpPr>
        <p:spPr>
          <a:xfrm>
            <a:off x="5940152" y="2492896"/>
            <a:ext cx="288032" cy="313184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Блок-схема: узел 7"/>
          <p:cNvSpPr/>
          <p:nvPr/>
        </p:nvSpPr>
        <p:spPr>
          <a:xfrm>
            <a:off x="5940152" y="2924944"/>
            <a:ext cx="288032" cy="288032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Блок-схема: узел 8"/>
          <p:cNvSpPr/>
          <p:nvPr/>
        </p:nvSpPr>
        <p:spPr>
          <a:xfrm>
            <a:off x="7740352" y="3429000"/>
            <a:ext cx="288032" cy="313184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Блок-схема: узел 9"/>
          <p:cNvSpPr/>
          <p:nvPr/>
        </p:nvSpPr>
        <p:spPr>
          <a:xfrm>
            <a:off x="7740352" y="4005064"/>
            <a:ext cx="288032" cy="313184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Блок-схема: узел 10"/>
          <p:cNvSpPr/>
          <p:nvPr/>
        </p:nvSpPr>
        <p:spPr>
          <a:xfrm>
            <a:off x="7740352" y="4581128"/>
            <a:ext cx="288032" cy="313184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Блок-схема: узел 11"/>
          <p:cNvSpPr/>
          <p:nvPr/>
        </p:nvSpPr>
        <p:spPr>
          <a:xfrm>
            <a:off x="5940152" y="5229200"/>
            <a:ext cx="288032" cy="313184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Блок-схема: узел 12"/>
          <p:cNvSpPr/>
          <p:nvPr/>
        </p:nvSpPr>
        <p:spPr>
          <a:xfrm>
            <a:off x="5940152" y="5949280"/>
            <a:ext cx="288032" cy="313184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 shadeToTitle="1"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6000" b="1" dirty="0" smtClean="0">
                <a:solidFill>
                  <a:srgbClr val="002060"/>
                </a:solidFill>
                <a:hlinkClick r:id="rId3" action="ppaction://hlinkfile"/>
              </a:rPr>
              <a:t>Спасибо за работу!</a:t>
            </a:r>
            <a:endParaRPr lang="ru-RU" sz="6000" b="1" dirty="0">
              <a:solidFill>
                <a:srgbClr val="002060"/>
              </a:solidFill>
              <a:hlinkClick r:id="rId3" action="ppaction://hlinkfile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 shadeToTitle="1">
        <a:blipFill dpi="0" rotWithShape="1">
          <a:blip r:embed="rId2" cstate="print">
            <a:lum/>
          </a:blip>
          <a:srcRect/>
          <a:stretch>
            <a:fillRect l="-14000" r="-1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AutoShape 2" descr="http://d3mlntcv38ck9k.cloudfront.net/content/konspekt_image/15877/c1a0f354b1458b49b17fa32d51029a86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52" name="AutoShape 4" descr="http://d3mlntcv38ck9k.cloudfront.net/content/konspekt_image/15877/c1a0f354b1458b49b17fa32d51029a86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3275856" y="2852936"/>
            <a:ext cx="1080121" cy="33855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1600" b="1" cap="all" spc="0" dirty="0" smtClean="0">
                <a:ln w="0"/>
                <a:solidFill>
                  <a:schemeClr val="bg2">
                    <a:lumMod val="10000"/>
                  </a:schemeClr>
                </a:solidFill>
                <a:effectLst>
                  <a:reflection blurRad="12700" stA="50000" endPos="50000" dist="5000" dir="5400000" sy="-100000" rotWithShape="0"/>
                </a:effectLst>
              </a:rPr>
              <a:t>Африка</a:t>
            </a:r>
            <a:endParaRPr lang="ru-RU" sz="1600" b="1" cap="all" spc="0" dirty="0">
              <a:ln w="0"/>
              <a:solidFill>
                <a:schemeClr val="bg2">
                  <a:lumMod val="10000"/>
                </a:schemeClr>
              </a:soli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 flipH="1">
            <a:off x="4525353" y="2967335"/>
            <a:ext cx="838735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endParaRPr lang="ru-RU" sz="5400" b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9" name="Прямоугольник 8"/>
          <p:cNvSpPr/>
          <p:nvPr/>
        </p:nvSpPr>
        <p:spPr>
          <a:xfrm flipH="1">
            <a:off x="7020270" y="4365104"/>
            <a:ext cx="1296146" cy="338554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1600" b="1" cap="all" spc="0" dirty="0" smtClean="0">
                <a:ln w="0"/>
                <a:solidFill>
                  <a:schemeClr val="tx1"/>
                </a:solidFill>
                <a:effectLst>
                  <a:reflection blurRad="12700" stA="50000" endPos="50000" dist="5000" dir="5400000" sy="-100000" rotWithShape="0"/>
                </a:effectLst>
              </a:rPr>
              <a:t>Австралия</a:t>
            </a:r>
            <a:endParaRPr lang="ru-RU" sz="1600" b="1" cap="all" spc="0" dirty="0">
              <a:ln w="0"/>
              <a:solidFill>
                <a:schemeClr val="tx1"/>
              </a:soli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611560" y="3645024"/>
            <a:ext cx="1296144" cy="52322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1400" b="1" cap="all" spc="0" dirty="0" err="1" smtClean="0">
                <a:ln w="0"/>
                <a:solidFill>
                  <a:schemeClr val="tx1"/>
                </a:solidFill>
                <a:effectLst>
                  <a:reflection blurRad="12700" stA="50000" endPos="50000" dist="5000" dir="5400000" sy="-100000" rotWithShape="0"/>
                </a:effectLst>
              </a:rPr>
              <a:t>ЮЖная</a:t>
            </a:r>
            <a:r>
              <a:rPr lang="ru-RU" sz="1400" b="1" cap="all" spc="0" dirty="0" smtClean="0">
                <a:ln w="0"/>
                <a:solidFill>
                  <a:schemeClr val="tx1"/>
                </a:solidFill>
                <a:effectLst>
                  <a:reflection blurRad="12700" stA="50000" endPos="50000" dist="5000" dir="5400000" sy="-100000" rotWithShape="0"/>
                </a:effectLst>
              </a:rPr>
              <a:t>  Америка</a:t>
            </a:r>
            <a:endParaRPr lang="ru-RU" sz="1400" b="1" cap="all" spc="0" dirty="0">
              <a:ln w="0"/>
              <a:solidFill>
                <a:schemeClr val="tx1"/>
              </a:soli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4211960" y="6309320"/>
            <a:ext cx="1800200" cy="33855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1600" b="1" cap="all" spc="0" dirty="0" smtClean="0">
                <a:ln w="0"/>
                <a:solidFill>
                  <a:schemeClr val="tx1"/>
                </a:solidFill>
                <a:effectLst>
                  <a:reflection blurRad="12700" stA="50000" endPos="50000" dist="5000" dir="5400000" sy="-100000" rotWithShape="0"/>
                </a:effectLst>
              </a:rPr>
              <a:t>Антарктида</a:t>
            </a:r>
            <a:endParaRPr lang="ru-RU" sz="1600" b="1" cap="all" spc="0" dirty="0">
              <a:ln w="0"/>
              <a:solidFill>
                <a:schemeClr val="tx1"/>
              </a:soli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0" y="1268760"/>
            <a:ext cx="1331639" cy="52322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1400" b="1" cap="all" spc="0" dirty="0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reflection blurRad="12700" stA="50000" endPos="50000" dist="5000" dir="5400000" sy="-100000" rotWithShape="0"/>
                </a:effectLst>
              </a:rPr>
              <a:t>Северная Америка</a:t>
            </a:r>
            <a:endParaRPr lang="ru-RU" sz="1400" b="1" cap="all" spc="0" dirty="0">
              <a:ln w="0"/>
              <a:solidFill>
                <a:schemeClr val="tx1">
                  <a:lumMod val="95000"/>
                  <a:lumOff val="5000"/>
                </a:schemeClr>
              </a:solidFill>
              <a:effectLst>
                <a:reflection blurRad="12700" stA="50000" endPos="50000" dist="5000" dir="5400000" sy="-100000" rotWithShape="0"/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1" animBg="1"/>
      <p:bldP spid="9" grpId="0" animBg="1"/>
      <p:bldP spid="10" grpId="1" animBg="1"/>
      <p:bldP spid="11" grpId="0" animBg="1"/>
      <p:bldP spid="1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 shadeToTitle="1"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Задачи нашего урока :</a:t>
            </a:r>
            <a:r>
              <a:rPr lang="ru-RU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3068960"/>
            <a:ext cx="8229600" cy="3528392"/>
          </a:xfrm>
        </p:spPr>
        <p:txBody>
          <a:bodyPr>
            <a:normAutofit lnSpcReduction="10000"/>
          </a:bodyPr>
          <a:lstStyle/>
          <a:p>
            <a:r>
              <a:rPr lang="ru-RU" b="1" dirty="0">
                <a:solidFill>
                  <a:schemeClr val="accent1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Вспомнить и определить географическое  </a:t>
            </a:r>
          </a:p>
          <a:p>
            <a:pPr>
              <a:buNone/>
            </a:pPr>
            <a:r>
              <a:rPr lang="ru-RU" b="1" dirty="0">
                <a:solidFill>
                  <a:schemeClr val="accent1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положение </a:t>
            </a:r>
            <a:r>
              <a:rPr lang="ru-RU" b="1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материка</a:t>
            </a:r>
            <a:endParaRPr lang="ru-RU" b="1" dirty="0">
              <a:solidFill>
                <a:schemeClr val="accent1">
                  <a:lumMod val="20000"/>
                  <a:lumOff val="8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>
                <a:solidFill>
                  <a:schemeClr val="accent1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Изучить особенности </a:t>
            </a:r>
            <a:r>
              <a:rPr lang="ru-RU" b="1" dirty="0" err="1">
                <a:solidFill>
                  <a:schemeClr val="accent1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физико</a:t>
            </a:r>
            <a:r>
              <a:rPr lang="ru-RU" b="1" dirty="0">
                <a:solidFill>
                  <a:schemeClr val="accent1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b="1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>
                <a:solidFill>
                  <a:schemeClr val="accent1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географического положения Северной  </a:t>
            </a:r>
            <a:r>
              <a:rPr lang="ru-RU" b="1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Америки</a:t>
            </a:r>
          </a:p>
          <a:p>
            <a:r>
              <a:rPr lang="ru-RU" b="1" dirty="0">
                <a:solidFill>
                  <a:schemeClr val="accent1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Узнать, как происходило открытие    </a:t>
            </a:r>
            <a:r>
              <a:rPr lang="ru-RU" b="1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b="1" dirty="0">
                <a:solidFill>
                  <a:schemeClr val="accent1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Северной Америки </a:t>
            </a:r>
          </a:p>
          <a:p>
            <a:pPr>
              <a:buNone/>
            </a:pPr>
            <a:endParaRPr lang="ru-RU" b="1" dirty="0"/>
          </a:p>
          <a:p>
            <a:pPr>
              <a:buNone/>
            </a:pPr>
            <a:endParaRPr lang="ru-RU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052736"/>
          </a:xfrm>
        </p:spPr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Вспомним !</a:t>
            </a:r>
            <a:endParaRPr lang="ru-RU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5" descr="http://geo.historic.ru/geographic-atlas/pic/map100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052736"/>
            <a:ext cx="4464496" cy="5616624"/>
          </a:xfrm>
          <a:prstGeom prst="rect">
            <a:avLst/>
          </a:prstGeom>
          <a:noFill/>
          <a:ln w="9525">
            <a:solidFill>
              <a:srgbClr val="0000FF"/>
            </a:solidFill>
            <a:miter lim="800000"/>
            <a:headEnd/>
            <a:tailEnd/>
          </a:ln>
        </p:spPr>
      </p:pic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4008" y="1196752"/>
            <a:ext cx="4038600" cy="5472608"/>
          </a:xfrm>
        </p:spPr>
        <p:txBody>
          <a:bodyPr/>
          <a:lstStyle/>
          <a:p>
            <a:pPr algn="ctr"/>
            <a:r>
              <a:rPr lang="ru-RU" sz="2400" b="1" dirty="0" smtClean="0">
                <a:solidFill>
                  <a:srgbClr val="FF0000"/>
                </a:solidFill>
              </a:rPr>
              <a:t>Северная Америка третий по величине материк</a:t>
            </a:r>
          </a:p>
          <a:p>
            <a:pPr algn="ctr"/>
            <a:endParaRPr lang="ru-RU" sz="2400" b="1" dirty="0" smtClean="0">
              <a:solidFill>
                <a:srgbClr val="FF0000"/>
              </a:solidFill>
            </a:endParaRPr>
          </a:p>
          <a:p>
            <a:pPr algn="ctr"/>
            <a:r>
              <a:rPr lang="en-US" sz="3200" b="1" dirty="0" smtClean="0">
                <a:solidFill>
                  <a:srgbClr val="FF0000"/>
                </a:solidFill>
              </a:rPr>
              <a:t>S</a:t>
            </a:r>
            <a:r>
              <a:rPr lang="ru-RU" sz="2400" b="1" dirty="0" smtClean="0">
                <a:solidFill>
                  <a:srgbClr val="FF0000"/>
                </a:solidFill>
              </a:rPr>
              <a:t> материка – 24,2 млн.км</a:t>
            </a:r>
            <a:r>
              <a:rPr lang="ru-RU" sz="2400" b="1" baseline="30000" dirty="0" smtClean="0">
                <a:solidFill>
                  <a:srgbClr val="FF0000"/>
                </a:solidFill>
              </a:rPr>
              <a:t>2</a:t>
            </a:r>
          </a:p>
          <a:p>
            <a:pPr algn="ctr">
              <a:buNone/>
            </a:pPr>
            <a:endParaRPr lang="ru-RU" sz="2400" b="1" dirty="0">
              <a:solidFill>
                <a:srgbClr val="FF0000"/>
              </a:solidFill>
            </a:endParaRPr>
          </a:p>
          <a:p>
            <a:pPr algn="ctr"/>
            <a:r>
              <a:rPr lang="ru-RU" sz="2400" b="1" dirty="0" smtClean="0">
                <a:solidFill>
                  <a:srgbClr val="FF0000"/>
                </a:solidFill>
              </a:rPr>
              <a:t>Расположен материк  в северном полушарии</a:t>
            </a:r>
          </a:p>
          <a:p>
            <a:pPr algn="ctr">
              <a:buNone/>
            </a:pPr>
            <a:endParaRPr lang="ru-RU" b="1" dirty="0">
              <a:solidFill>
                <a:srgbClr val="FF0000"/>
              </a:solidFill>
            </a:endParaRPr>
          </a:p>
          <a:p>
            <a:pPr algn="ctr">
              <a:buNone/>
            </a:pPr>
            <a:endParaRPr lang="ru-RU" b="1" dirty="0" smtClean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900" decel="100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900" decel="100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0648"/>
            <a:ext cx="8229600" cy="1368152"/>
          </a:xfrm>
        </p:spPr>
        <p:txBody>
          <a:bodyPr>
            <a:normAutofit fontScale="90000"/>
          </a:bodyPr>
          <a:lstStyle/>
          <a:p>
            <a:r>
              <a:rPr lang="ru-RU" sz="4000" b="1" dirty="0" smtClean="0">
                <a:solidFill>
                  <a:srgbClr val="FF0000"/>
                </a:solidFill>
                <a:latin typeface="+mn-lt"/>
                <a:cs typeface="Times New Roman" pitchFamily="18" charset="0"/>
              </a:rPr>
              <a:t>План определения географического положения материка:</a:t>
            </a:r>
            <a:r>
              <a:rPr lang="ru-RU" b="1" dirty="0" smtClean="0">
                <a:solidFill>
                  <a:srgbClr val="FF0000"/>
                </a:solidFill>
              </a:rPr>
              <a:t/>
            </a:r>
            <a:br>
              <a:rPr lang="ru-RU" b="1" dirty="0" smtClean="0">
                <a:solidFill>
                  <a:srgbClr val="FF0000"/>
                </a:solidFill>
              </a:rPr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ru-RU" sz="2800" b="1" dirty="0" smtClean="0"/>
              <a:t>1. Как расположен материк относительно тропиков, экватора, нулевого меридиана и полярных кругов. </a:t>
            </a:r>
          </a:p>
          <a:p>
            <a:r>
              <a:rPr lang="ru-RU" sz="2800" b="1" dirty="0" smtClean="0"/>
              <a:t>2.Найдите крайние точки материка, определите их координаты и протяженность материка в километрах с севера на юг и с запада на восток.</a:t>
            </a:r>
          </a:p>
          <a:p>
            <a:r>
              <a:rPr lang="ru-RU" sz="2800" b="1" dirty="0" smtClean="0"/>
              <a:t>3.В каких климатических поясах расположен материк?</a:t>
            </a:r>
          </a:p>
          <a:p>
            <a:r>
              <a:rPr lang="ru-RU" sz="2800" b="1" dirty="0" smtClean="0"/>
              <a:t>4.Какие моря и океаны омывают материк.</a:t>
            </a:r>
          </a:p>
          <a:p>
            <a:r>
              <a:rPr lang="ru-RU" sz="2800" b="1" dirty="0" smtClean="0"/>
              <a:t>5.Как материк расположен относительно других материков.</a:t>
            </a:r>
          </a:p>
          <a:p>
            <a:endParaRPr lang="ru-RU" sz="28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80728"/>
          </a:xfrm>
        </p:spPr>
        <p:txBody>
          <a:bodyPr>
            <a:norm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</a:rPr>
              <a:t>Описание географического положения  материка по плану</a:t>
            </a:r>
            <a:endParaRPr lang="ru-RU" sz="2800" b="1" dirty="0">
              <a:solidFill>
                <a:srgbClr val="FF0000"/>
              </a:solidFill>
            </a:endParaRPr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idx="1"/>
          </p:nvPr>
        </p:nvGraphicFramePr>
        <p:xfrm>
          <a:off x="395536" y="956804"/>
          <a:ext cx="8352928" cy="5826277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466728"/>
                <a:gridCol w="4886200"/>
              </a:tblGrid>
              <a:tr h="481939"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/>
                        <a:t>Вопросы</a:t>
                      </a:r>
                      <a:endParaRPr lang="ru-RU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/>
                        <a:t>Ответы</a:t>
                      </a:r>
                      <a:endParaRPr lang="ru-RU" sz="2000" b="1" dirty="0"/>
                    </a:p>
                  </a:txBody>
                  <a:tcPr/>
                </a:tc>
              </a:tr>
              <a:tr h="129852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0" dirty="0" smtClean="0"/>
                        <a:t>1. Как расположен материк относительно тропиков, экватора и нулевого меридиана,</a:t>
                      </a:r>
                      <a:r>
                        <a:rPr lang="ru-RU" sz="1600" b="0" baseline="0" dirty="0" smtClean="0"/>
                        <a:t> полярных кругов</a:t>
                      </a:r>
                      <a:endParaRPr lang="ru-RU" sz="1600" b="0" dirty="0" smtClean="0"/>
                    </a:p>
                    <a:p>
                      <a:endParaRPr lang="ru-RU" sz="16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600" dirty="0"/>
                    </a:p>
                  </a:txBody>
                  <a:tcPr/>
                </a:tc>
              </a:tr>
              <a:tr h="154010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0" dirty="0" smtClean="0"/>
                        <a:t>2.Найдите крайние точки материка, определите их координаты и протяженность материка в километрах с севера на юг и с запада на восток.</a:t>
                      </a:r>
                    </a:p>
                    <a:p>
                      <a:endParaRPr lang="ru-RU" sz="16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600" b="0" dirty="0">
                        <a:latin typeface="+mn-lt"/>
                      </a:endParaRPr>
                    </a:p>
                  </a:txBody>
                  <a:tcPr/>
                </a:tc>
              </a:tr>
              <a:tr h="81535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0" dirty="0" smtClean="0"/>
                        <a:t>3.В каких климатических поясах расположен материк?</a:t>
                      </a:r>
                    </a:p>
                    <a:p>
                      <a:endParaRPr lang="ru-RU" sz="16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600" dirty="0"/>
                    </a:p>
                  </a:txBody>
                  <a:tcPr/>
                </a:tc>
              </a:tr>
              <a:tr h="81535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0" dirty="0" smtClean="0"/>
                        <a:t>4.Какие моря и океаны омывают материк.</a:t>
                      </a:r>
                    </a:p>
                    <a:p>
                      <a:endParaRPr lang="ru-RU" sz="16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600" dirty="0"/>
                    </a:p>
                  </a:txBody>
                  <a:tcPr/>
                </a:tc>
              </a:tr>
              <a:tr h="83329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0" dirty="0" smtClean="0"/>
                        <a:t>5.Как материк расположен относительно других материков.</a:t>
                      </a:r>
                    </a:p>
                    <a:p>
                      <a:endParaRPr lang="ru-RU" sz="16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600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96752"/>
          </a:xfrm>
        </p:spPr>
        <p:txBody>
          <a:bodyPr>
            <a:normAutofit/>
          </a:bodyPr>
          <a:lstStyle/>
          <a:p>
            <a:r>
              <a:rPr lang="ru-RU" sz="3600" b="1" dirty="0" smtClean="0">
                <a:solidFill>
                  <a:srgbClr val="FF0000"/>
                </a:solidFill>
              </a:rPr>
              <a:t>Климатическая карта Северной Америки</a:t>
            </a:r>
            <a:endParaRPr lang="ru-RU" sz="3600" b="1" dirty="0">
              <a:solidFill>
                <a:srgbClr val="FF0000"/>
              </a:solidFill>
            </a:endParaRPr>
          </a:p>
        </p:txBody>
      </p:sp>
      <p:pic>
        <p:nvPicPr>
          <p:cNvPr id="4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251520" y="1196752"/>
            <a:ext cx="5244104" cy="547260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grpSp>
        <p:nvGrpSpPr>
          <p:cNvPr id="5" name="Группа 4"/>
          <p:cNvGrpSpPr/>
          <p:nvPr/>
        </p:nvGrpSpPr>
        <p:grpSpPr>
          <a:xfrm>
            <a:off x="5868144" y="1196752"/>
            <a:ext cx="2880320" cy="5400600"/>
            <a:chOff x="5220072" y="1484784"/>
            <a:chExt cx="2880320" cy="3816424"/>
          </a:xfrm>
        </p:grpSpPr>
        <p:sp>
          <p:nvSpPr>
            <p:cNvPr id="6" name="Скругленный прямоугольник 5"/>
            <p:cNvSpPr/>
            <p:nvPr/>
          </p:nvSpPr>
          <p:spPr>
            <a:xfrm>
              <a:off x="5220072" y="1484784"/>
              <a:ext cx="2880320" cy="576064"/>
            </a:xfrm>
            <a:prstGeom prst="round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solidFill>
                <a:schemeClr val="accent4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dirty="0" smtClean="0">
                  <a:solidFill>
                    <a:schemeClr val="tx1"/>
                  </a:solidFill>
                </a:rPr>
                <a:t>Арктический</a:t>
              </a:r>
              <a:endParaRPr lang="ru-RU" dirty="0">
                <a:solidFill>
                  <a:schemeClr val="tx1"/>
                </a:solidFill>
              </a:endParaRPr>
            </a:p>
          </p:txBody>
        </p:sp>
        <p:sp>
          <p:nvSpPr>
            <p:cNvPr id="7" name="Скругленный прямоугольник 6"/>
            <p:cNvSpPr/>
            <p:nvPr/>
          </p:nvSpPr>
          <p:spPr>
            <a:xfrm>
              <a:off x="5220072" y="2132856"/>
              <a:ext cx="2880320" cy="576064"/>
            </a:xfrm>
            <a:prstGeom prst="roundRect">
              <a:avLst/>
            </a:prstGeom>
            <a:solidFill>
              <a:srgbClr val="5BC992"/>
            </a:solidFill>
            <a:ln>
              <a:solidFill>
                <a:srgbClr val="5BC99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dirty="0" smtClean="0">
                  <a:solidFill>
                    <a:schemeClr val="tx1"/>
                  </a:solidFill>
                </a:rPr>
                <a:t>Субарктический</a:t>
              </a:r>
              <a:endParaRPr lang="ru-RU" dirty="0">
                <a:solidFill>
                  <a:schemeClr val="tx1"/>
                </a:solidFill>
              </a:endParaRPr>
            </a:p>
          </p:txBody>
        </p:sp>
        <p:sp>
          <p:nvSpPr>
            <p:cNvPr id="8" name="Скругленный прямоугольник 7"/>
            <p:cNvSpPr/>
            <p:nvPr/>
          </p:nvSpPr>
          <p:spPr>
            <a:xfrm>
              <a:off x="5220072" y="2780928"/>
              <a:ext cx="2880320" cy="576064"/>
            </a:xfrm>
            <a:prstGeom prst="roundRect">
              <a:avLst/>
            </a:prstGeom>
            <a:solidFill>
              <a:schemeClr val="accent3">
                <a:lumMod val="60000"/>
                <a:lumOff val="40000"/>
              </a:schemeClr>
            </a:solidFill>
            <a:ln>
              <a:solidFill>
                <a:schemeClr val="accent3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dirty="0" smtClean="0">
                  <a:solidFill>
                    <a:schemeClr val="tx1"/>
                  </a:solidFill>
                </a:rPr>
                <a:t>Умеренный</a:t>
              </a:r>
              <a:endParaRPr lang="ru-RU" dirty="0">
                <a:solidFill>
                  <a:schemeClr val="tx1"/>
                </a:solidFill>
              </a:endParaRPr>
            </a:p>
          </p:txBody>
        </p:sp>
        <p:sp>
          <p:nvSpPr>
            <p:cNvPr id="9" name="Скругленный прямоугольник 8"/>
            <p:cNvSpPr/>
            <p:nvPr/>
          </p:nvSpPr>
          <p:spPr>
            <a:xfrm>
              <a:off x="5220072" y="4077072"/>
              <a:ext cx="2880320" cy="576064"/>
            </a:xfrm>
            <a:prstGeom prst="roundRect">
              <a:avLst/>
            </a:prstGeom>
            <a:solidFill>
              <a:srgbClr val="FFDF9F"/>
            </a:solidFill>
            <a:ln>
              <a:solidFill>
                <a:srgbClr val="FFDF9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dirty="0" smtClean="0">
                  <a:solidFill>
                    <a:schemeClr val="tx1"/>
                  </a:solidFill>
                </a:rPr>
                <a:t>Тропический</a:t>
              </a:r>
              <a:endParaRPr lang="ru-RU" dirty="0">
                <a:solidFill>
                  <a:schemeClr val="tx1"/>
                </a:solidFill>
              </a:endParaRPr>
            </a:p>
          </p:txBody>
        </p:sp>
        <p:sp>
          <p:nvSpPr>
            <p:cNvPr id="10" name="Скругленный прямоугольник 9"/>
            <p:cNvSpPr/>
            <p:nvPr/>
          </p:nvSpPr>
          <p:spPr>
            <a:xfrm>
              <a:off x="5220072" y="4725144"/>
              <a:ext cx="2880320" cy="576064"/>
            </a:xfrm>
            <a:prstGeom prst="round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dirty="0" smtClean="0">
                  <a:solidFill>
                    <a:schemeClr val="tx1"/>
                  </a:solidFill>
                </a:rPr>
                <a:t>Субэкваториальный</a:t>
              </a:r>
              <a:endParaRPr lang="ru-RU" dirty="0">
                <a:solidFill>
                  <a:schemeClr val="tx1"/>
                </a:solidFill>
              </a:endParaRPr>
            </a:p>
          </p:txBody>
        </p:sp>
        <p:sp>
          <p:nvSpPr>
            <p:cNvPr id="11" name="Скругленный прямоугольник 10"/>
            <p:cNvSpPr/>
            <p:nvPr/>
          </p:nvSpPr>
          <p:spPr>
            <a:xfrm>
              <a:off x="5220072" y="3429000"/>
              <a:ext cx="2880320" cy="576064"/>
            </a:xfrm>
            <a:prstGeom prst="roundRect">
              <a:avLst/>
            </a:prstGeom>
            <a:solidFill>
              <a:srgbClr val="FFFFCC"/>
            </a:solidFill>
            <a:ln>
              <a:solidFill>
                <a:srgbClr val="FFFFC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dirty="0" smtClean="0">
                  <a:solidFill>
                    <a:schemeClr val="tx1"/>
                  </a:solidFill>
                </a:rPr>
                <a:t>Субтропический</a:t>
              </a:r>
              <a:endParaRPr lang="ru-RU" dirty="0">
                <a:solidFill>
                  <a:schemeClr val="tx1"/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" accel="1000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80728"/>
          </a:xfrm>
        </p:spPr>
        <p:txBody>
          <a:bodyPr>
            <a:norm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</a:rPr>
              <a:t>Описание географического положения  материка по плану</a:t>
            </a:r>
            <a:endParaRPr lang="ru-RU" sz="2800" b="1" dirty="0">
              <a:solidFill>
                <a:srgbClr val="FF0000"/>
              </a:solidFill>
            </a:endParaRPr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idx="1"/>
          </p:nvPr>
        </p:nvGraphicFramePr>
        <p:xfrm>
          <a:off x="395536" y="956804"/>
          <a:ext cx="8352928" cy="5826277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466728"/>
                <a:gridCol w="4886200"/>
              </a:tblGrid>
              <a:tr h="481939"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/>
                        <a:t>Вопросы</a:t>
                      </a:r>
                      <a:endParaRPr lang="ru-RU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/>
                        <a:t>Ответы</a:t>
                      </a:r>
                      <a:endParaRPr lang="ru-RU" sz="2000" b="1" dirty="0"/>
                    </a:p>
                  </a:txBody>
                  <a:tcPr/>
                </a:tc>
              </a:tr>
              <a:tr h="129852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0" dirty="0" smtClean="0"/>
                        <a:t>1. Как расположен материк относительно тропиков, экватора и нулевого меридиана,</a:t>
                      </a:r>
                      <a:r>
                        <a:rPr lang="ru-RU" sz="1600" b="0" baseline="0" dirty="0" smtClean="0"/>
                        <a:t> полярных кругов</a:t>
                      </a:r>
                      <a:endParaRPr lang="ru-RU" sz="1600" b="0" dirty="0" smtClean="0"/>
                    </a:p>
                    <a:p>
                      <a:endParaRPr lang="ru-RU" sz="16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Экватор и нулевой меридиан не пересекают материк. Северный тропик пересекает южную часть материка, а северный полярный круг северную часть.</a:t>
                      </a:r>
                      <a:endParaRPr lang="ru-RU" sz="1600" dirty="0"/>
                    </a:p>
                  </a:txBody>
                  <a:tcPr/>
                </a:tc>
              </a:tr>
              <a:tr h="154010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0" dirty="0" smtClean="0"/>
                        <a:t>2.Найдите крайние точки материка, определите их координаты и протяженность материка в километрах с севера на юг и с запада на восток.</a:t>
                      </a:r>
                    </a:p>
                    <a:p>
                      <a:endParaRPr lang="ru-RU" sz="16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b="0" dirty="0" smtClean="0">
                          <a:latin typeface="+mn-lt"/>
                        </a:rPr>
                        <a:t>С.  – м. </a:t>
                      </a:r>
                      <a:r>
                        <a:rPr lang="ru-RU" sz="1600" b="0" dirty="0" err="1" smtClean="0">
                          <a:latin typeface="+mn-lt"/>
                        </a:rPr>
                        <a:t>Мерчисон</a:t>
                      </a:r>
                      <a:r>
                        <a:rPr lang="ru-RU" sz="1600" b="0" baseline="0" dirty="0" smtClean="0">
                          <a:latin typeface="+mn-lt"/>
                        </a:rPr>
                        <a:t>   - 72</a:t>
                      </a:r>
                      <a:r>
                        <a:rPr lang="en-US" sz="1600" b="0" baseline="0" dirty="0" smtClean="0">
                          <a:latin typeface="+mn-lt"/>
                          <a:cs typeface="Arial"/>
                        </a:rPr>
                        <a:t>º</a:t>
                      </a:r>
                      <a:r>
                        <a:rPr lang="ru-RU" sz="1600" b="0" baseline="0" dirty="0" err="1" smtClean="0">
                          <a:latin typeface="+mn-lt"/>
                          <a:cs typeface="Arial"/>
                        </a:rPr>
                        <a:t>с.ш</a:t>
                      </a:r>
                      <a:r>
                        <a:rPr lang="ru-RU" sz="1600" b="0" baseline="0" dirty="0" smtClean="0">
                          <a:latin typeface="+mn-lt"/>
                          <a:cs typeface="Arial"/>
                        </a:rPr>
                        <a:t>. 95</a:t>
                      </a:r>
                      <a:r>
                        <a:rPr lang="en-US" sz="1600" b="0" baseline="0" dirty="0" smtClean="0">
                          <a:latin typeface="+mn-lt"/>
                          <a:cs typeface="Arial"/>
                        </a:rPr>
                        <a:t>º</a:t>
                      </a:r>
                      <a:r>
                        <a:rPr lang="ru-RU" sz="1600" b="0" baseline="0" dirty="0" err="1" smtClean="0">
                          <a:latin typeface="+mn-lt"/>
                          <a:cs typeface="Arial"/>
                        </a:rPr>
                        <a:t>з.д</a:t>
                      </a:r>
                      <a:r>
                        <a:rPr lang="ru-RU" sz="1600" b="0" baseline="0" dirty="0" smtClean="0">
                          <a:latin typeface="+mn-lt"/>
                          <a:cs typeface="Arial"/>
                        </a:rPr>
                        <a:t>.</a:t>
                      </a:r>
                    </a:p>
                    <a:p>
                      <a:r>
                        <a:rPr lang="ru-RU" sz="1600" b="0" baseline="0" dirty="0" smtClean="0">
                          <a:latin typeface="+mn-lt"/>
                          <a:cs typeface="Arial"/>
                        </a:rPr>
                        <a:t>Ю. – м. </a:t>
                      </a:r>
                      <a:r>
                        <a:rPr lang="ru-RU" sz="1600" b="0" baseline="0" dirty="0" err="1" smtClean="0">
                          <a:latin typeface="+mn-lt"/>
                          <a:cs typeface="Arial"/>
                        </a:rPr>
                        <a:t>Марьято</a:t>
                      </a:r>
                      <a:r>
                        <a:rPr lang="ru-RU" sz="1600" b="0" baseline="0" dirty="0" smtClean="0">
                          <a:latin typeface="+mn-lt"/>
                          <a:cs typeface="Arial"/>
                        </a:rPr>
                        <a:t>  -    7</a:t>
                      </a:r>
                      <a:r>
                        <a:rPr lang="en-US" sz="1600" b="0" baseline="0" dirty="0" smtClean="0">
                          <a:latin typeface="+mn-lt"/>
                          <a:cs typeface="Arial"/>
                        </a:rPr>
                        <a:t>º</a:t>
                      </a:r>
                      <a:r>
                        <a:rPr lang="ru-RU" sz="1600" b="0" baseline="0" dirty="0" err="1" smtClean="0">
                          <a:latin typeface="+mn-lt"/>
                          <a:cs typeface="Arial"/>
                        </a:rPr>
                        <a:t>с.ш</a:t>
                      </a:r>
                      <a:r>
                        <a:rPr lang="ru-RU" sz="1600" b="0" baseline="0" dirty="0" smtClean="0">
                          <a:latin typeface="+mn-lt"/>
                          <a:cs typeface="Arial"/>
                        </a:rPr>
                        <a:t>. 81</a:t>
                      </a:r>
                      <a:r>
                        <a:rPr lang="en-US" sz="1600" b="0" baseline="0" dirty="0" smtClean="0">
                          <a:latin typeface="+mn-lt"/>
                          <a:cs typeface="Arial"/>
                        </a:rPr>
                        <a:t>º</a:t>
                      </a:r>
                      <a:r>
                        <a:rPr lang="ru-RU" sz="1600" b="0" baseline="0" dirty="0" err="1" smtClean="0">
                          <a:latin typeface="+mn-lt"/>
                          <a:cs typeface="Arial"/>
                        </a:rPr>
                        <a:t>з.д</a:t>
                      </a:r>
                      <a:endParaRPr lang="ru-RU" sz="1600" b="0" baseline="0" dirty="0" smtClean="0">
                        <a:latin typeface="+mn-lt"/>
                        <a:cs typeface="Arial"/>
                      </a:endParaRPr>
                    </a:p>
                    <a:p>
                      <a:r>
                        <a:rPr lang="ru-RU" sz="1600" b="0" baseline="0" dirty="0" smtClean="0">
                          <a:latin typeface="+mn-lt"/>
                          <a:cs typeface="Arial"/>
                        </a:rPr>
                        <a:t>З.  – м.Принца Уэльского - 65</a:t>
                      </a:r>
                      <a:r>
                        <a:rPr lang="en-US" sz="1600" b="0" baseline="0" dirty="0" smtClean="0">
                          <a:latin typeface="+mn-lt"/>
                          <a:cs typeface="Arial"/>
                        </a:rPr>
                        <a:t>º</a:t>
                      </a:r>
                      <a:r>
                        <a:rPr lang="ru-RU" sz="1600" b="0" baseline="0" dirty="0" err="1" smtClean="0">
                          <a:latin typeface="+mn-lt"/>
                          <a:cs typeface="Arial"/>
                        </a:rPr>
                        <a:t>с.ш</a:t>
                      </a:r>
                      <a:r>
                        <a:rPr lang="ru-RU" sz="1600" b="0" baseline="0" dirty="0" smtClean="0">
                          <a:latin typeface="+mn-lt"/>
                          <a:cs typeface="Arial"/>
                        </a:rPr>
                        <a:t>. 168</a:t>
                      </a:r>
                      <a:r>
                        <a:rPr lang="en-US" sz="1600" b="0" baseline="0" dirty="0" smtClean="0">
                          <a:latin typeface="+mn-lt"/>
                          <a:cs typeface="Arial"/>
                        </a:rPr>
                        <a:t>º</a:t>
                      </a:r>
                      <a:r>
                        <a:rPr lang="ru-RU" sz="1600" b="0" baseline="0" dirty="0" err="1" smtClean="0">
                          <a:latin typeface="+mn-lt"/>
                          <a:cs typeface="Arial"/>
                        </a:rPr>
                        <a:t>з.д</a:t>
                      </a:r>
                      <a:endParaRPr lang="ru-RU" sz="1600" b="0" baseline="0" dirty="0" smtClean="0">
                        <a:latin typeface="+mn-lt"/>
                        <a:cs typeface="Arial"/>
                      </a:endParaRPr>
                    </a:p>
                    <a:p>
                      <a:r>
                        <a:rPr lang="ru-RU" sz="1600" b="0" baseline="0" dirty="0" smtClean="0">
                          <a:latin typeface="+mn-lt"/>
                          <a:cs typeface="Arial"/>
                        </a:rPr>
                        <a:t>В.  – м. </a:t>
                      </a:r>
                      <a:r>
                        <a:rPr lang="ru-RU" sz="1600" b="0" baseline="0" dirty="0" err="1" smtClean="0">
                          <a:latin typeface="+mn-lt"/>
                          <a:cs typeface="Arial"/>
                        </a:rPr>
                        <a:t>Сент-Чарльз</a:t>
                      </a:r>
                      <a:r>
                        <a:rPr lang="ru-RU" sz="1600" b="0" baseline="0" dirty="0" smtClean="0">
                          <a:latin typeface="+mn-lt"/>
                          <a:cs typeface="Arial"/>
                        </a:rPr>
                        <a:t>  -  52</a:t>
                      </a:r>
                      <a:r>
                        <a:rPr lang="en-US" sz="1600" b="0" baseline="0" dirty="0" smtClean="0">
                          <a:latin typeface="+mn-lt"/>
                          <a:cs typeface="Arial"/>
                        </a:rPr>
                        <a:t>º</a:t>
                      </a:r>
                      <a:r>
                        <a:rPr lang="ru-RU" sz="1600" b="0" baseline="0" dirty="0" err="1" smtClean="0">
                          <a:latin typeface="+mn-lt"/>
                          <a:cs typeface="Arial"/>
                        </a:rPr>
                        <a:t>с.ш</a:t>
                      </a:r>
                      <a:r>
                        <a:rPr lang="ru-RU" sz="1600" b="0" baseline="0" dirty="0" smtClean="0">
                          <a:latin typeface="+mn-lt"/>
                          <a:cs typeface="Arial"/>
                        </a:rPr>
                        <a:t>. 55</a:t>
                      </a:r>
                      <a:r>
                        <a:rPr lang="en-US" sz="1600" b="0" baseline="0" dirty="0" smtClean="0">
                          <a:latin typeface="+mn-lt"/>
                          <a:cs typeface="Arial"/>
                        </a:rPr>
                        <a:t>º</a:t>
                      </a:r>
                      <a:r>
                        <a:rPr lang="ru-RU" sz="1600" b="0" baseline="0" dirty="0" err="1" smtClean="0">
                          <a:latin typeface="+mn-lt"/>
                          <a:cs typeface="Arial"/>
                        </a:rPr>
                        <a:t>з.д</a:t>
                      </a:r>
                      <a:r>
                        <a:rPr lang="ru-RU" sz="1600" b="0" baseline="0" dirty="0" smtClean="0">
                          <a:latin typeface="+mn-lt"/>
                          <a:cs typeface="Arial"/>
                        </a:rPr>
                        <a:t>.</a:t>
                      </a:r>
                    </a:p>
                    <a:p>
                      <a:r>
                        <a:rPr lang="ru-RU" sz="1600" b="0" baseline="0" dirty="0" smtClean="0">
                          <a:latin typeface="+mn-lt"/>
                          <a:cs typeface="Arial"/>
                        </a:rPr>
                        <a:t>Протяженность с С.на Ю.– 5772 км.</a:t>
                      </a:r>
                    </a:p>
                    <a:p>
                      <a:r>
                        <a:rPr lang="ru-RU" sz="1600" b="0" baseline="0" dirty="0" smtClean="0">
                          <a:latin typeface="+mn-lt"/>
                          <a:cs typeface="Arial"/>
                        </a:rPr>
                        <a:t>                              с З.на В. –  4270 км.</a:t>
                      </a:r>
                      <a:endParaRPr lang="ru-RU" sz="1600" b="0" dirty="0">
                        <a:latin typeface="+mn-lt"/>
                      </a:endParaRPr>
                    </a:p>
                  </a:txBody>
                  <a:tcPr/>
                </a:tc>
              </a:tr>
              <a:tr h="81535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0" dirty="0" smtClean="0"/>
                        <a:t>3.В каких климатических поясах расположен материк?</a:t>
                      </a:r>
                    </a:p>
                    <a:p>
                      <a:endParaRPr lang="ru-RU" sz="16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Арктический, субарктический, умеренный, субтропический, тропический, субэкваториальный</a:t>
                      </a:r>
                      <a:endParaRPr lang="ru-RU" sz="1600" dirty="0"/>
                    </a:p>
                  </a:txBody>
                  <a:tcPr/>
                </a:tc>
              </a:tr>
              <a:tr h="81535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0" dirty="0" smtClean="0"/>
                        <a:t>4.Какие моря и океаны омывают материк.</a:t>
                      </a:r>
                    </a:p>
                    <a:p>
                      <a:endParaRPr lang="ru-RU" sz="16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Океаны: Тихий Атлантический, Северный Ледовитый.</a:t>
                      </a:r>
                    </a:p>
                    <a:p>
                      <a:r>
                        <a:rPr lang="ru-RU" sz="1600" dirty="0" smtClean="0"/>
                        <a:t>Моря: Берингово, Баффина, Карибское</a:t>
                      </a:r>
                      <a:endParaRPr lang="ru-RU" sz="1600" dirty="0"/>
                    </a:p>
                  </a:txBody>
                  <a:tcPr/>
                </a:tc>
              </a:tr>
              <a:tr h="83329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0" dirty="0" smtClean="0"/>
                        <a:t>5.Как материк расположен относительно других материков.</a:t>
                      </a:r>
                    </a:p>
                    <a:p>
                      <a:endParaRPr lang="ru-RU" sz="16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К югу расположена Ю. Америка, к востоку Евразия, к</a:t>
                      </a:r>
                      <a:r>
                        <a:rPr lang="ru-RU" sz="1600" baseline="0" dirty="0" smtClean="0"/>
                        <a:t> юго-востоку расположен материк Африка</a:t>
                      </a:r>
                      <a:endParaRPr lang="ru-RU" sz="1600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644</TotalTime>
  <Words>859</Words>
  <Application>Microsoft Office PowerPoint</Application>
  <PresentationFormat>Экран (4:3)</PresentationFormat>
  <Paragraphs>159</Paragraphs>
  <Slides>21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Тема Office</vt:lpstr>
      <vt:lpstr>Загадка </vt:lpstr>
      <vt:lpstr>Северная Америка</vt:lpstr>
      <vt:lpstr>Слайд 3</vt:lpstr>
      <vt:lpstr>Задачи нашего урока : </vt:lpstr>
      <vt:lpstr>Вспомним !</vt:lpstr>
      <vt:lpstr>План определения географического положения материка: </vt:lpstr>
      <vt:lpstr>Описание географического положения  материка по плану</vt:lpstr>
      <vt:lpstr>Климатическая карта Северной Америки</vt:lpstr>
      <vt:lpstr>Описание географического положения  материка по плану</vt:lpstr>
      <vt:lpstr>Практическая работа</vt:lpstr>
      <vt:lpstr>Условные линии, пересекающие материк</vt:lpstr>
      <vt:lpstr>Физкультминутка</vt:lpstr>
      <vt:lpstr>История открытия и исследования материка</vt:lpstr>
      <vt:lpstr>Плавания и открытия норманнов</vt:lpstr>
      <vt:lpstr>Испанские завоевания в Америке</vt:lpstr>
      <vt:lpstr>Открытие атлантического побережья Северной Америки </vt:lpstr>
      <vt:lpstr>Русские исследования  Северо-Западной Америки </vt:lpstr>
      <vt:lpstr>Русские исследования  Северо-Западной Америки </vt:lpstr>
      <vt:lpstr>Открытие Америки американцами</vt:lpstr>
      <vt:lpstr>Выберите правильные и неправильные утверждения</vt:lpstr>
      <vt:lpstr>Спасибо за работу!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Ключевые даты географических открытий в Америке</dc:title>
  <dc:creator>Анна</dc:creator>
  <cp:lastModifiedBy>Анна</cp:lastModifiedBy>
  <cp:revision>64</cp:revision>
  <dcterms:created xsi:type="dcterms:W3CDTF">2014-02-15T14:09:25Z</dcterms:created>
  <dcterms:modified xsi:type="dcterms:W3CDTF">2014-02-16T11:36:05Z</dcterms:modified>
</cp:coreProperties>
</file>