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0" r:id="rId4"/>
    <p:sldId id="261" r:id="rId5"/>
    <p:sldId id="264" r:id="rId6"/>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7EAF463A-BC7C-46EE-9F1E-7F377CCA4891}" type="datetimeFigureOut">
              <a:rPr lang="en-US" smtClean="0"/>
              <a:pPr/>
              <a:t>2/15/2016</a:t>
            </a:fld>
            <a:endParaRPr lang="en-US"/>
          </a:p>
        </p:txBody>
      </p:sp>
      <p:sp>
        <p:nvSpPr>
          <p:cNvPr id="2" name="Нижний колонтитул 1"/>
          <p:cNvSpPr>
            <a:spLocks noGrp="1"/>
          </p:cNvSpPr>
          <p:nvPr>
            <p:ph type="ftr" sz="quarter" idx="11"/>
          </p:nvPr>
        </p:nvSpPr>
        <p:spPr/>
        <p:txBody>
          <a:bodyPr/>
          <a:lstStyle/>
          <a:p>
            <a:endParaRPr lang="en-US"/>
          </a:p>
        </p:txBody>
      </p:sp>
      <p:sp>
        <p:nvSpPr>
          <p:cNvPr id="15" name="Номер слайда 14"/>
          <p:cNvSpPr>
            <a:spLocks noGrp="1"/>
          </p:cNvSpPr>
          <p:nvPr>
            <p:ph type="sldNum" sz="quarter" idx="12"/>
          </p:nvPr>
        </p:nvSpPr>
        <p:spPr>
          <a:xfrm>
            <a:off x="8229600" y="6473952"/>
            <a:ext cx="758952" cy="246888"/>
          </a:xfrm>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2/15/2016</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2/15/2016</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7EAF463A-BC7C-46EE-9F1E-7F377CCA4891}" type="datetimeFigureOut">
              <a:rPr lang="en-US" smtClean="0"/>
              <a:pPr/>
              <a:t>2/15/2016</a:t>
            </a:fld>
            <a:endParaRPr lang="en-US"/>
          </a:p>
        </p:txBody>
      </p:sp>
      <p:sp>
        <p:nvSpPr>
          <p:cNvPr id="19" name="Нижний колонтитул 18"/>
          <p:cNvSpPr>
            <a:spLocks noGrp="1"/>
          </p:cNvSpPr>
          <p:nvPr>
            <p:ph type="ftr" sz="quarter" idx="11"/>
          </p:nvPr>
        </p:nvSpPr>
        <p:spPr>
          <a:xfrm>
            <a:off x="3581400" y="76200"/>
            <a:ext cx="2895600" cy="288925"/>
          </a:xfrm>
        </p:spPr>
        <p:txBody>
          <a:bodyPr/>
          <a:lstStyle/>
          <a:p>
            <a:endParaRPr lang="en-US"/>
          </a:p>
        </p:txBody>
      </p:sp>
      <p:sp>
        <p:nvSpPr>
          <p:cNvPr id="16" name="Номер слайда 15"/>
          <p:cNvSpPr>
            <a:spLocks noGrp="1"/>
          </p:cNvSpPr>
          <p:nvPr>
            <p:ph type="sldNum" sz="quarter" idx="12"/>
          </p:nvPr>
        </p:nvSpPr>
        <p:spPr>
          <a:xfrm>
            <a:off x="8229600" y="6473952"/>
            <a:ext cx="758952" cy="246888"/>
          </a:xfrm>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7EAF463A-BC7C-46EE-9F1E-7F377CCA4891}" type="datetimeFigureOut">
              <a:rPr lang="en-US" smtClean="0"/>
              <a:pPr/>
              <a:t>2/15/2016</a:t>
            </a:fld>
            <a:endParaRPr lang="en-US"/>
          </a:p>
        </p:txBody>
      </p:sp>
      <p:sp>
        <p:nvSpPr>
          <p:cNvPr id="11" name="Нижний колонтитул 10"/>
          <p:cNvSpPr>
            <a:spLocks noGrp="1"/>
          </p:cNvSpPr>
          <p:nvPr>
            <p:ph type="ftr" sz="quarter" idx="11"/>
          </p:nvPr>
        </p:nvSpPr>
        <p:spPr/>
        <p:txBody>
          <a:bodyPr/>
          <a:lstStyle/>
          <a:p>
            <a:endParaRPr lang="en-US"/>
          </a:p>
        </p:txBody>
      </p:sp>
      <p:sp>
        <p:nvSpPr>
          <p:cNvPr id="16" name="Номер слайда 15"/>
          <p:cNvSpPr>
            <a:spLocks noGrp="1"/>
          </p:cNvSpPr>
          <p:nvPr>
            <p:ph type="sldNum" sz="quarter" idx="12"/>
          </p:nvPr>
        </p:nvSpPr>
        <p:spPr/>
        <p:txBody>
          <a:bodyPr/>
          <a:lstStyle/>
          <a:p>
            <a:fld id="{A483448D-3A78-4528-A469-B745A65DA480}" type="slidenum">
              <a:rPr lang="en-US" smtClean="0"/>
              <a:pPr/>
              <a:t>‹#›</a:t>
            </a:fld>
            <a:endParaRPr lang="en-US"/>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7EAF463A-BC7C-46EE-9F1E-7F377CCA4891}" type="datetimeFigureOut">
              <a:rPr lang="en-US" smtClean="0"/>
              <a:pPr/>
              <a:t>2/15/2016</a:t>
            </a:fld>
            <a:endParaRPr lang="en-US"/>
          </a:p>
        </p:txBody>
      </p:sp>
      <p:sp>
        <p:nvSpPr>
          <p:cNvPr id="10" name="Нижний колонтитул 9"/>
          <p:cNvSpPr>
            <a:spLocks noGrp="1"/>
          </p:cNvSpPr>
          <p:nvPr>
            <p:ph type="ftr" sz="quarter" idx="11"/>
          </p:nvPr>
        </p:nvSpPr>
        <p:spPr/>
        <p:txBody>
          <a:bodyPr/>
          <a:lstStyle/>
          <a:p>
            <a:endParaRPr lang="en-US"/>
          </a:p>
        </p:txBody>
      </p:sp>
      <p:sp>
        <p:nvSpPr>
          <p:cNvPr id="31" name="Номер слайда 30"/>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7EAF463A-BC7C-46EE-9F1E-7F377CCA4891}" type="datetimeFigureOut">
              <a:rPr lang="en-US" smtClean="0"/>
              <a:pPr/>
              <a:t>2/15/2016</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a:xfrm>
            <a:off x="8229600" y="6477000"/>
            <a:ext cx="762000" cy="246888"/>
          </a:xfrm>
        </p:spPr>
        <p:txBody>
          <a:bodyPr/>
          <a:lstStyle/>
          <a:p>
            <a:fld id="{A483448D-3A78-4528-A469-B745A65DA480}" type="slidenum">
              <a:rPr lang="en-US" smtClean="0"/>
              <a:pPr/>
              <a:t>‹#›</a:t>
            </a:fld>
            <a:endParaRPr lang="en-US"/>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7EAF463A-BC7C-46EE-9F1E-7F377CCA4891}" type="datetimeFigureOut">
              <a:rPr lang="en-US" smtClean="0"/>
              <a:pPr/>
              <a:t>2/15/2016</a:t>
            </a:fld>
            <a:endParaRPr lang="en-US"/>
          </a:p>
        </p:txBody>
      </p:sp>
      <p:sp>
        <p:nvSpPr>
          <p:cNvPr id="21" name="Нижний колонтитул 20"/>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7EAF463A-BC7C-46EE-9F1E-7F377CCA4891}" type="datetimeFigureOut">
              <a:rPr lang="en-US" smtClean="0"/>
              <a:pPr/>
              <a:t>2/15/2016</a:t>
            </a:fld>
            <a:endParaRPr lang="en-US"/>
          </a:p>
        </p:txBody>
      </p:sp>
      <p:sp>
        <p:nvSpPr>
          <p:cNvPr id="24" name="Нижний колонтитул 23"/>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7EAF463A-BC7C-46EE-9F1E-7F377CCA4891}" type="datetimeFigureOut">
              <a:rPr lang="en-US" smtClean="0"/>
              <a:pPr/>
              <a:t>2/15/2016</a:t>
            </a:fld>
            <a:endParaRPr lang="en-US"/>
          </a:p>
        </p:txBody>
      </p:sp>
      <p:sp>
        <p:nvSpPr>
          <p:cNvPr id="29" name="Нижний колонтитул 28"/>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7EAF463A-BC7C-46EE-9F1E-7F377CCA4891}" type="datetimeFigureOut">
              <a:rPr lang="en-US" smtClean="0"/>
              <a:pPr/>
              <a:t>2/15/2016</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31" name="Номер слайда 30"/>
          <p:cNvSpPr>
            <a:spLocks noGrp="1"/>
          </p:cNvSpPr>
          <p:nvPr>
            <p:ph type="sldNum" sz="quarter" idx="12"/>
          </p:nvPr>
        </p:nvSpPr>
        <p:spPr/>
        <p:txBody>
          <a:bodyPr/>
          <a:lstStyle/>
          <a:p>
            <a:fld id="{A483448D-3A78-4528-A469-B745A65DA480}" type="slidenum">
              <a:rPr lang="en-US" smtClean="0"/>
              <a:pPr/>
              <a:t>‹#›</a:t>
            </a:fld>
            <a:endParaRPr lang="en-US"/>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EAF463A-BC7C-46EE-9F1E-7F377CCA4891}" type="datetimeFigureOut">
              <a:rPr lang="en-US" smtClean="0"/>
              <a:pPr/>
              <a:t>2/15/2016</a:t>
            </a:fld>
            <a:endParaRPr lang="en-US"/>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483448D-3A78-4528-A469-B745A65DA480}" type="slidenum">
              <a:rPr lang="en-US" smtClean="0"/>
              <a:pPr/>
              <a:t>‹#›</a:t>
            </a:fld>
            <a:endParaRPr lang="en-US"/>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2                              4                   5</a:t>
            </a:r>
            <a:endParaRPr lang="ru-RU" dirty="0"/>
          </a:p>
        </p:txBody>
      </p:sp>
      <p:sp>
        <p:nvSpPr>
          <p:cNvPr id="3" name="Текст 2"/>
          <p:cNvSpPr>
            <a:spLocks noGrp="1"/>
          </p:cNvSpPr>
          <p:nvPr>
            <p:ph type="body" idx="1"/>
          </p:nvPr>
        </p:nvSpPr>
        <p:spPr/>
        <p:txBody>
          <a:bodyPr>
            <a:normAutofit/>
          </a:bodyPr>
          <a:lstStyle/>
          <a:p>
            <a:r>
              <a:rPr lang="ru-RU" sz="3200" dirty="0" smtClean="0">
                <a:solidFill>
                  <a:schemeClr val="tx1"/>
                </a:solidFill>
              </a:rPr>
              <a:t>1</a:t>
            </a:r>
            <a:endParaRPr lang="ru-RU" sz="3200" dirty="0">
              <a:solidFill>
                <a:schemeClr val="tx1"/>
              </a:solidFill>
            </a:endParaRPr>
          </a:p>
        </p:txBody>
      </p:sp>
      <p:sp>
        <p:nvSpPr>
          <p:cNvPr id="5" name="Текст 4"/>
          <p:cNvSpPr>
            <a:spLocks noGrp="1"/>
          </p:cNvSpPr>
          <p:nvPr>
            <p:ph type="body" sz="half" idx="3"/>
          </p:nvPr>
        </p:nvSpPr>
        <p:spPr/>
        <p:txBody>
          <a:bodyPr>
            <a:normAutofit/>
          </a:bodyPr>
          <a:lstStyle/>
          <a:p>
            <a:r>
              <a:rPr lang="ru-RU" sz="3200" dirty="0" smtClean="0">
                <a:solidFill>
                  <a:schemeClr val="tx1"/>
                </a:solidFill>
              </a:rPr>
              <a:t>3</a:t>
            </a:r>
            <a:endParaRPr lang="ru-RU" sz="3200" dirty="0">
              <a:solidFill>
                <a:schemeClr val="tx1"/>
              </a:solidFill>
            </a:endParaRPr>
          </a:p>
        </p:txBody>
      </p:sp>
      <p:pic>
        <p:nvPicPr>
          <p:cNvPr id="7" name="Содержимое 6" descr="http://1.bp.blogspot.com/-eBVqzhimoqs/U4PxHqf6yYI/AAAAAAAAAB0/7dHlSmGyNtQ/s1600/cameron-highlands-0005.jpg"/>
          <p:cNvPicPr>
            <a:picLocks noGrp="1"/>
          </p:cNvPicPr>
          <p:nvPr>
            <p:ph sz="quarter" idx="2"/>
          </p:nvPr>
        </p:nvPicPr>
        <p:blipFill>
          <a:blip r:embed="rId2" cstate="print"/>
          <a:srcRect/>
          <a:stretch>
            <a:fillRect/>
          </a:stretch>
        </p:blipFill>
        <p:spPr bwMode="auto">
          <a:xfrm>
            <a:off x="914400" y="457200"/>
            <a:ext cx="3505200" cy="2514600"/>
          </a:xfrm>
          <a:prstGeom prst="rect">
            <a:avLst/>
          </a:prstGeom>
          <a:noFill/>
          <a:ln w="9525">
            <a:noFill/>
            <a:miter lim="800000"/>
            <a:headEnd/>
            <a:tailEnd/>
          </a:ln>
        </p:spPr>
      </p:pic>
      <p:pic>
        <p:nvPicPr>
          <p:cNvPr id="8" name="Рисунок 7" descr="http://best-dem.ru/wp-content/uploads/2012/04/1323419565_0-15.jpg"/>
          <p:cNvPicPr/>
          <p:nvPr/>
        </p:nvPicPr>
        <p:blipFill>
          <a:blip r:embed="rId3" cstate="print"/>
          <a:srcRect/>
          <a:stretch>
            <a:fillRect/>
          </a:stretch>
        </p:blipFill>
        <p:spPr bwMode="auto">
          <a:xfrm>
            <a:off x="304800" y="3352800"/>
            <a:ext cx="3124200" cy="2286001"/>
          </a:xfrm>
          <a:prstGeom prst="rect">
            <a:avLst/>
          </a:prstGeom>
          <a:noFill/>
          <a:ln w="9525">
            <a:noFill/>
            <a:miter lim="800000"/>
            <a:headEnd/>
            <a:tailEnd/>
          </a:ln>
        </p:spPr>
      </p:pic>
      <p:pic>
        <p:nvPicPr>
          <p:cNvPr id="9" name="Содержимое 8" descr="http://www.syl.ru/misc/i/ai/98005/198225.jpg"/>
          <p:cNvPicPr>
            <a:picLocks noGrp="1"/>
          </p:cNvPicPr>
          <p:nvPr>
            <p:ph sz="quarter" idx="4"/>
          </p:nvPr>
        </p:nvPicPr>
        <p:blipFill>
          <a:blip r:embed="rId4" cstate="print"/>
          <a:srcRect/>
          <a:stretch>
            <a:fillRect/>
          </a:stretch>
        </p:blipFill>
        <p:spPr bwMode="auto">
          <a:xfrm>
            <a:off x="5257800" y="381000"/>
            <a:ext cx="2971800" cy="2895600"/>
          </a:xfrm>
          <a:prstGeom prst="rect">
            <a:avLst/>
          </a:prstGeom>
          <a:noFill/>
          <a:ln w="9525">
            <a:noFill/>
            <a:miter lim="800000"/>
            <a:headEnd/>
            <a:tailEnd/>
          </a:ln>
        </p:spPr>
      </p:pic>
      <p:pic>
        <p:nvPicPr>
          <p:cNvPr id="10" name="Рисунок 9" descr="https://im2-tub-ru.yandex.net/i?id=bed5917fd5227bf489304ed3085a0302&amp;n=33&amp;h=215&amp;w=323"/>
          <p:cNvPicPr/>
          <p:nvPr/>
        </p:nvPicPr>
        <p:blipFill>
          <a:blip r:embed="rId5" cstate="print"/>
          <a:srcRect/>
          <a:stretch>
            <a:fillRect/>
          </a:stretch>
        </p:blipFill>
        <p:spPr bwMode="auto">
          <a:xfrm>
            <a:off x="3657600" y="3733800"/>
            <a:ext cx="2514600" cy="1897380"/>
          </a:xfrm>
          <a:prstGeom prst="rect">
            <a:avLst/>
          </a:prstGeom>
          <a:noFill/>
          <a:ln w="9525">
            <a:noFill/>
            <a:miter lim="800000"/>
            <a:headEnd/>
            <a:tailEnd/>
          </a:ln>
        </p:spPr>
      </p:pic>
      <p:pic>
        <p:nvPicPr>
          <p:cNvPr id="11" name="Рисунок 10" descr="http://perfumelib.com/media/notes/birch-1.jpg"/>
          <p:cNvPicPr/>
          <p:nvPr/>
        </p:nvPicPr>
        <p:blipFill>
          <a:blip r:embed="rId6" cstate="print"/>
          <a:srcRect/>
          <a:stretch>
            <a:fillRect/>
          </a:stretch>
        </p:blipFill>
        <p:spPr bwMode="auto">
          <a:xfrm>
            <a:off x="6858000" y="3429000"/>
            <a:ext cx="2057400" cy="2590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Определи название организма.</a:t>
            </a:r>
            <a:endParaRPr lang="ru-RU" dirty="0"/>
          </a:p>
        </p:txBody>
      </p:sp>
      <p:sp>
        <p:nvSpPr>
          <p:cNvPr id="3" name="Текст 2"/>
          <p:cNvSpPr>
            <a:spLocks noGrp="1"/>
          </p:cNvSpPr>
          <p:nvPr>
            <p:ph type="body" idx="1"/>
          </p:nvPr>
        </p:nvSpPr>
        <p:spPr/>
        <p:txBody>
          <a:bodyPr/>
          <a:lstStyle/>
          <a:p>
            <a:endParaRPr lang="ru-RU"/>
          </a:p>
        </p:txBody>
      </p:sp>
      <p:sp>
        <p:nvSpPr>
          <p:cNvPr id="4" name="Текст 3"/>
          <p:cNvSpPr>
            <a:spLocks noGrp="1"/>
          </p:cNvSpPr>
          <p:nvPr>
            <p:ph type="body" sz="half" idx="3"/>
          </p:nvPr>
        </p:nvSpPr>
        <p:spPr/>
        <p:txBody>
          <a:bodyPr/>
          <a:lstStyle/>
          <a:p>
            <a:endParaRPr lang="ru-RU" dirty="0"/>
          </a:p>
        </p:txBody>
      </p:sp>
      <p:pic>
        <p:nvPicPr>
          <p:cNvPr id="8" name="Содержимое 7" descr="https://im1-tub-ru.yandex.net/i?id=a3f803ad297ffb6141db3ab670954ecb&amp;n=33&amp;h=215&amp;w=287"/>
          <p:cNvPicPr>
            <a:picLocks noGrp="1"/>
          </p:cNvPicPr>
          <p:nvPr>
            <p:ph sz="quarter" idx="4"/>
          </p:nvPr>
        </p:nvPicPr>
        <p:blipFill>
          <a:blip r:embed="rId2" cstate="print"/>
          <a:srcRect/>
          <a:stretch>
            <a:fillRect/>
          </a:stretch>
        </p:blipFill>
        <p:spPr bwMode="auto">
          <a:xfrm>
            <a:off x="457200" y="1371600"/>
            <a:ext cx="3810000" cy="3962400"/>
          </a:xfrm>
          <a:prstGeom prst="rect">
            <a:avLst/>
          </a:prstGeom>
          <a:noFill/>
          <a:ln w="9525">
            <a:noFill/>
            <a:miter lim="800000"/>
            <a:headEnd/>
            <a:tailEnd/>
          </a:ln>
        </p:spPr>
      </p:pic>
      <p:sp>
        <p:nvSpPr>
          <p:cNvPr id="9" name="Содержимое 8"/>
          <p:cNvSpPr>
            <a:spLocks noGrp="1"/>
          </p:cNvSpPr>
          <p:nvPr>
            <p:ph sz="quarter" idx="2"/>
          </p:nvPr>
        </p:nvSpPr>
        <p:spPr/>
        <p:txBody>
          <a:bodyPr/>
          <a:lstStyle/>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304800" y="304801"/>
            <a:ext cx="8686800" cy="4038600"/>
          </a:xfrm>
        </p:spPr>
        <p:txBody>
          <a:bodyPr>
            <a:normAutofit fontScale="92500"/>
          </a:bodyPr>
          <a:lstStyle/>
          <a:p>
            <a:endParaRPr lang="ru-RU" dirty="0" smtClean="0"/>
          </a:p>
          <a:p>
            <a:r>
              <a:rPr lang="ru-RU" sz="2800" dirty="0" smtClean="0">
                <a:latin typeface="Times New Roman" pitchFamily="18" charset="0"/>
                <a:cs typeface="Times New Roman" pitchFamily="18" charset="0"/>
              </a:rPr>
              <a:t>Трутовик- гриб. Его можно встретить на старых пнях, на деревьях. Могут жить или на лиственных деревьях, или —хвойных. Трутовик имеет внушительные размеры — от 20 см до 1 м. Вес — от 1 кг до 20 кг. Гриб может иметь очень разнообразные цвета: серый, бурый, оранжевый, черный, красный, желтый. Поверхность гриба очень напоминает кору. Она может быть и гладкой, бархатистой и даже </a:t>
            </a:r>
            <a:r>
              <a:rPr lang="ru-RU" sz="3000" dirty="0" smtClean="0">
                <a:latin typeface="Times New Roman" pitchFamily="18" charset="0"/>
                <a:cs typeface="Times New Roman" pitchFamily="18" charset="0"/>
              </a:rPr>
              <a:t>волосистой.</a:t>
            </a:r>
          </a:p>
        </p:txBody>
      </p:sp>
      <p:pic>
        <p:nvPicPr>
          <p:cNvPr id="6" name="Рисунок 5" descr="http://img-fotki.yandex.ru/get/37/hol-selvina.5/0_1ae72_59822739_XL"/>
          <p:cNvPicPr/>
          <p:nvPr/>
        </p:nvPicPr>
        <p:blipFill>
          <a:blip r:embed="rId2" cstate="print"/>
          <a:srcRect/>
          <a:stretch>
            <a:fillRect/>
          </a:stretch>
        </p:blipFill>
        <p:spPr bwMode="auto">
          <a:xfrm>
            <a:off x="152401" y="4191000"/>
            <a:ext cx="3962399" cy="2667000"/>
          </a:xfrm>
          <a:prstGeom prst="rect">
            <a:avLst/>
          </a:prstGeom>
          <a:noFill/>
          <a:ln w="9525">
            <a:noFill/>
            <a:miter lim="800000"/>
            <a:headEnd/>
            <a:tailEnd/>
          </a:ln>
        </p:spPr>
      </p:pic>
      <p:pic>
        <p:nvPicPr>
          <p:cNvPr id="5" name="Рисунок 4" descr="https://im3-tub-ru.yandex.net/i?id=7ed053475ffa0a26800a43910d36a10c&amp;n=33&amp;h=215&amp;w=287"/>
          <p:cNvPicPr/>
          <p:nvPr/>
        </p:nvPicPr>
        <p:blipFill>
          <a:blip r:embed="rId3" cstate="print"/>
          <a:srcRect/>
          <a:stretch>
            <a:fillRect/>
          </a:stretch>
        </p:blipFill>
        <p:spPr bwMode="auto">
          <a:xfrm>
            <a:off x="4876800" y="4343400"/>
            <a:ext cx="2733675" cy="20523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57200"/>
            <a:ext cx="8686800" cy="76200"/>
          </a:xfrm>
        </p:spPr>
        <p:txBody>
          <a:bodyPr>
            <a:normAutofit fontScale="90000"/>
          </a:bodyPr>
          <a:lstStyle/>
          <a:p>
            <a:endParaRPr lang="ru-RU" dirty="0"/>
          </a:p>
        </p:txBody>
      </p:sp>
      <p:sp>
        <p:nvSpPr>
          <p:cNvPr id="3" name="Содержимое 2"/>
          <p:cNvSpPr>
            <a:spLocks noGrp="1"/>
          </p:cNvSpPr>
          <p:nvPr>
            <p:ph idx="1"/>
          </p:nvPr>
        </p:nvSpPr>
        <p:spPr>
          <a:xfrm>
            <a:off x="304800" y="457200"/>
            <a:ext cx="8686800" cy="5622925"/>
          </a:xfrm>
        </p:spPr>
        <p:txBody>
          <a:bodyPr>
            <a:normAutofit/>
          </a:bodyPr>
          <a:lstStyle/>
          <a:p>
            <a:r>
              <a:rPr lang="ru-RU" sz="2800" dirty="0" smtClean="0">
                <a:latin typeface="Times New Roman" pitchFamily="18" charset="0"/>
                <a:cs typeface="Times New Roman" pitchFamily="18" charset="0"/>
              </a:rPr>
              <a:t>Трутовик питается древесиной. Он паразитирует на дереве, врастая в его кору, и забирая у него питательные вещества. Гриб быстро разрастается, образуя на стволе округлые, плотные образования. Трутовики губительно воздействует на деревья, питаясь их соками. Однако они весьма полезны для человеческого организма, так как обладают целебными свойствами. В частности, они входят в состав некоторых лекарств.</a:t>
            </a: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2                              4                   5</a:t>
            </a:r>
            <a:endParaRPr lang="ru-RU" dirty="0"/>
          </a:p>
        </p:txBody>
      </p:sp>
      <p:sp>
        <p:nvSpPr>
          <p:cNvPr id="3" name="Текст 2"/>
          <p:cNvSpPr>
            <a:spLocks noGrp="1"/>
          </p:cNvSpPr>
          <p:nvPr>
            <p:ph type="body" idx="1"/>
          </p:nvPr>
        </p:nvSpPr>
        <p:spPr/>
        <p:txBody>
          <a:bodyPr>
            <a:normAutofit/>
          </a:bodyPr>
          <a:lstStyle/>
          <a:p>
            <a:r>
              <a:rPr lang="ru-RU" sz="3200" dirty="0" smtClean="0">
                <a:solidFill>
                  <a:schemeClr val="tx1"/>
                </a:solidFill>
              </a:rPr>
              <a:t>1</a:t>
            </a:r>
            <a:endParaRPr lang="ru-RU" sz="3200" dirty="0">
              <a:solidFill>
                <a:schemeClr val="tx1"/>
              </a:solidFill>
            </a:endParaRPr>
          </a:p>
        </p:txBody>
      </p:sp>
      <p:sp>
        <p:nvSpPr>
          <p:cNvPr id="5" name="Текст 4"/>
          <p:cNvSpPr>
            <a:spLocks noGrp="1"/>
          </p:cNvSpPr>
          <p:nvPr>
            <p:ph type="body" sz="half" idx="3"/>
          </p:nvPr>
        </p:nvSpPr>
        <p:spPr/>
        <p:txBody>
          <a:bodyPr>
            <a:normAutofit/>
          </a:bodyPr>
          <a:lstStyle/>
          <a:p>
            <a:r>
              <a:rPr lang="ru-RU" sz="3200" dirty="0" smtClean="0">
                <a:solidFill>
                  <a:schemeClr val="tx1"/>
                </a:solidFill>
              </a:rPr>
              <a:t>3</a:t>
            </a:r>
            <a:endParaRPr lang="ru-RU" sz="3200" dirty="0">
              <a:solidFill>
                <a:schemeClr val="tx1"/>
              </a:solidFill>
            </a:endParaRPr>
          </a:p>
        </p:txBody>
      </p:sp>
      <p:pic>
        <p:nvPicPr>
          <p:cNvPr id="7" name="Содержимое 6" descr="http://1.bp.blogspot.com/-eBVqzhimoqs/U4PxHqf6yYI/AAAAAAAAAB0/7dHlSmGyNtQ/s1600/cameron-highlands-0005.jpg"/>
          <p:cNvPicPr>
            <a:picLocks noGrp="1"/>
          </p:cNvPicPr>
          <p:nvPr>
            <p:ph sz="quarter" idx="2"/>
          </p:nvPr>
        </p:nvPicPr>
        <p:blipFill>
          <a:blip r:embed="rId2" cstate="print"/>
          <a:srcRect/>
          <a:stretch>
            <a:fillRect/>
          </a:stretch>
        </p:blipFill>
        <p:spPr bwMode="auto">
          <a:xfrm>
            <a:off x="914400" y="457200"/>
            <a:ext cx="3505200" cy="2514600"/>
          </a:xfrm>
          <a:prstGeom prst="rect">
            <a:avLst/>
          </a:prstGeom>
          <a:noFill/>
          <a:ln w="9525">
            <a:noFill/>
            <a:miter lim="800000"/>
            <a:headEnd/>
            <a:tailEnd/>
          </a:ln>
        </p:spPr>
      </p:pic>
      <p:pic>
        <p:nvPicPr>
          <p:cNvPr id="8" name="Рисунок 7" descr="http://best-dem.ru/wp-content/uploads/2012/04/1323419565_0-15.jpg"/>
          <p:cNvPicPr/>
          <p:nvPr/>
        </p:nvPicPr>
        <p:blipFill>
          <a:blip r:embed="rId3" cstate="print"/>
          <a:srcRect/>
          <a:stretch>
            <a:fillRect/>
          </a:stretch>
        </p:blipFill>
        <p:spPr bwMode="auto">
          <a:xfrm>
            <a:off x="304800" y="3352800"/>
            <a:ext cx="3124200" cy="2286001"/>
          </a:xfrm>
          <a:prstGeom prst="rect">
            <a:avLst/>
          </a:prstGeom>
          <a:noFill/>
          <a:ln w="9525">
            <a:noFill/>
            <a:miter lim="800000"/>
            <a:headEnd/>
            <a:tailEnd/>
          </a:ln>
        </p:spPr>
      </p:pic>
      <p:pic>
        <p:nvPicPr>
          <p:cNvPr id="9" name="Содержимое 8" descr="http://www.syl.ru/misc/i/ai/98005/198225.jpg"/>
          <p:cNvPicPr>
            <a:picLocks noGrp="1"/>
          </p:cNvPicPr>
          <p:nvPr>
            <p:ph sz="quarter" idx="4"/>
          </p:nvPr>
        </p:nvPicPr>
        <p:blipFill>
          <a:blip r:embed="rId4" cstate="print"/>
          <a:srcRect/>
          <a:stretch>
            <a:fillRect/>
          </a:stretch>
        </p:blipFill>
        <p:spPr bwMode="auto">
          <a:xfrm>
            <a:off x="5257800" y="381000"/>
            <a:ext cx="2971800" cy="2895600"/>
          </a:xfrm>
          <a:prstGeom prst="rect">
            <a:avLst/>
          </a:prstGeom>
          <a:noFill/>
          <a:ln w="9525">
            <a:noFill/>
            <a:miter lim="800000"/>
            <a:headEnd/>
            <a:tailEnd/>
          </a:ln>
        </p:spPr>
      </p:pic>
      <p:pic>
        <p:nvPicPr>
          <p:cNvPr id="10" name="Рисунок 9" descr="https://im2-tub-ru.yandex.net/i?id=bed5917fd5227bf489304ed3085a0302&amp;n=33&amp;h=215&amp;w=323"/>
          <p:cNvPicPr/>
          <p:nvPr/>
        </p:nvPicPr>
        <p:blipFill>
          <a:blip r:embed="rId5" cstate="print"/>
          <a:srcRect/>
          <a:stretch>
            <a:fillRect/>
          </a:stretch>
        </p:blipFill>
        <p:spPr bwMode="auto">
          <a:xfrm>
            <a:off x="3657600" y="3733800"/>
            <a:ext cx="2514600" cy="1897380"/>
          </a:xfrm>
          <a:prstGeom prst="rect">
            <a:avLst/>
          </a:prstGeom>
          <a:noFill/>
          <a:ln w="9525">
            <a:noFill/>
            <a:miter lim="800000"/>
            <a:headEnd/>
            <a:tailEnd/>
          </a:ln>
        </p:spPr>
      </p:pic>
      <p:pic>
        <p:nvPicPr>
          <p:cNvPr id="11" name="Рисунок 10" descr="http://perfumelib.com/media/notes/birch-1.jpg"/>
          <p:cNvPicPr/>
          <p:nvPr/>
        </p:nvPicPr>
        <p:blipFill>
          <a:blip r:embed="rId6" cstate="print"/>
          <a:srcRect/>
          <a:stretch>
            <a:fillRect/>
          </a:stretch>
        </p:blipFill>
        <p:spPr bwMode="auto">
          <a:xfrm>
            <a:off x="6858000" y="3429000"/>
            <a:ext cx="2057400" cy="2590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Серая">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60</TotalTime>
  <Words>162</Words>
  <Application>Microsoft Office PowerPoint</Application>
  <PresentationFormat>Экран (4:3)</PresentationFormat>
  <Paragraphs>10</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Трек</vt:lpstr>
      <vt:lpstr>2                              4                   5</vt:lpstr>
      <vt:lpstr>Определи название организма.</vt:lpstr>
      <vt:lpstr>Слайд 3</vt:lpstr>
      <vt:lpstr>Слайд 4</vt:lpstr>
      <vt:lpstr>2                              4                   5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1</cp:lastModifiedBy>
  <cp:revision>12</cp:revision>
  <dcterms:modified xsi:type="dcterms:W3CDTF">2016-02-15T19:12:20Z</dcterms:modified>
</cp:coreProperties>
</file>