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05" r:id="rId3"/>
    <p:sldId id="311" r:id="rId4"/>
    <p:sldId id="312" r:id="rId5"/>
    <p:sldId id="316" r:id="rId6"/>
    <p:sldId id="318" r:id="rId7"/>
    <p:sldId id="406" r:id="rId8"/>
    <p:sldId id="407" r:id="rId9"/>
    <p:sldId id="320" r:id="rId10"/>
    <p:sldId id="405" r:id="rId11"/>
    <p:sldId id="408" r:id="rId12"/>
    <p:sldId id="322" r:id="rId13"/>
    <p:sldId id="409" r:id="rId14"/>
    <p:sldId id="410" r:id="rId15"/>
    <p:sldId id="324" r:id="rId16"/>
    <p:sldId id="325" r:id="rId17"/>
    <p:sldId id="327" r:id="rId18"/>
    <p:sldId id="412" r:id="rId19"/>
    <p:sldId id="331" r:id="rId20"/>
    <p:sldId id="271" r:id="rId21"/>
    <p:sldId id="276" r:id="rId22"/>
    <p:sldId id="278" r:id="rId23"/>
    <p:sldId id="274" r:id="rId24"/>
    <p:sldId id="273" r:id="rId25"/>
    <p:sldId id="41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6ACABC-C34C-44E5-A98E-4F095ACD337B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4CE7EA-C1D6-4D62-A6B9-E69AC6D76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60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Детский фольклор делится на две большие части. Это то, что создано взрослыми для детей и то, что дети взяли у взрослых.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8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Только в сказочном мире,</a:t>
            </a:r>
            <a:r>
              <a:rPr lang="ru-RU" baseline="0" dirty="0"/>
              <a:t> среди его персонажей могут происходить осуждаемые или агрессивные действия, но они никогда не вредят ребенку. </a:t>
            </a:r>
            <a:r>
              <a:rPr lang="ru-RU" dirty="0"/>
              <a:t>Важно, что близкие ребенка не совершают ничего плохого. Мир семьи – идеальный. Зло пока живет только в сказке.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1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Другое дело </a:t>
            </a:r>
            <a:r>
              <a:rPr lang="ru-RU" dirty="0" err="1"/>
              <a:t>потешки</a:t>
            </a:r>
            <a:r>
              <a:rPr lang="ru-RU" dirty="0"/>
              <a:t>. Они рассказывают ребенку о жизни в ее движении. Каждая строка в </a:t>
            </a:r>
            <a:r>
              <a:rPr lang="ru-RU" dirty="0" err="1"/>
              <a:t>потешке</a:t>
            </a:r>
            <a:r>
              <a:rPr lang="ru-RU" dirty="0"/>
              <a:t> содержит глагол – действие. Поэтому мир </a:t>
            </a:r>
            <a:r>
              <a:rPr lang="ru-RU" dirty="0" err="1"/>
              <a:t>потешек</a:t>
            </a:r>
            <a:r>
              <a:rPr lang="ru-RU" dirty="0"/>
              <a:t> шумный и веселый.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89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5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Последнее, что взрослые дарят детям – загадки. Загадки как экзамен на освоение представлений</a:t>
            </a:r>
            <a:r>
              <a:rPr lang="ru-RU" baseline="0" dirty="0"/>
              <a:t> о мире. Загадки могут быть обо всем – о происхождении мира, о человеке, о труде и хозяйстве, о животных и природе. Сумел разгадать загадку, значит готов к переходу в более взрослую жизнь, в детской компании, на улице и во дворе.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5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Хитрые-мудрые</a:t>
            </a:r>
            <a:r>
              <a:rPr lang="ru-RU" baseline="0" dirty="0"/>
              <a:t> загадки заставляют по-другому взглянуть на окружающий мир. Полотно – это небо, горох – звезды, каравай – месяц, который кто-то откусывает понемногу каждый день. И упоминание о Страшном суде, когда Господь и его ангелы свернут небо, как ткань и уберут звезды и светила. Вот как много спрятано в одной загадке.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52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на человека можно посмотреть с необыкновенной стороны. За белым забором лежит </a:t>
            </a:r>
            <a:r>
              <a:rPr lang="ru-RU" dirty="0" err="1"/>
              <a:t>талалай</a:t>
            </a:r>
            <a:r>
              <a:rPr lang="ru-RU" dirty="0"/>
              <a:t>. </a:t>
            </a:r>
            <a:r>
              <a:rPr lang="ru-RU" dirty="0" err="1"/>
              <a:t>Талалай</a:t>
            </a:r>
            <a:r>
              <a:rPr lang="ru-RU" dirty="0"/>
              <a:t> – смешное слово. Когда его произносишь, то твой </a:t>
            </a:r>
            <a:r>
              <a:rPr lang="ru-RU" dirty="0" err="1"/>
              <a:t>талалай</a:t>
            </a:r>
            <a:r>
              <a:rPr lang="ru-RU" dirty="0"/>
              <a:t> стучит по белому забору и подсказывает тебе. </a:t>
            </a:r>
            <a:r>
              <a:rPr lang="ru-RU" dirty="0" err="1"/>
              <a:t>Талалай</a:t>
            </a:r>
            <a:r>
              <a:rPr lang="ru-RU" dirty="0"/>
              <a:t> – это я, твой язык за твоими зубами. Светила – конечно глаза, а один</a:t>
            </a:r>
            <a:r>
              <a:rPr lang="ru-RU" baseline="0" dirty="0"/>
              <a:t> между ними не я, а мой нос. Легко носить волосы, а сосчитать их не получится.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74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эта загадка легкая, для маленьких. На ней можно потренировать свою смекалку для более хитрых загадок.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66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Детский фольклор это небольшие поэтические формы, которые сопровождают ребенка в его обычной жизни, в игре. Считалка не только отличный способ выбрать ведущего и не поссориться, но и еще один способ подумать о важных смыслах. Эта считалка как целое мировоззрение. С Горы к нам катится как дар сумка, в которой есть все, что нужно для жизни, но нам предлагают это не только взять, но и поделиться с добрыми людьми. Это не «Вышел</a:t>
            </a:r>
            <a:r>
              <a:rPr lang="ru-RU" baseline="0" dirty="0"/>
              <a:t> месяц из тумана, вынул ножик из кармана». Стоит задуматься, что мы говорим в запале игры.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19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Дразнилки и прозвища. Отличный способ высмеять какой-нибудь недостаток</a:t>
            </a:r>
            <a:r>
              <a:rPr lang="ru-RU" baseline="0" dirty="0"/>
              <a:t> или свойство характера. А так же быстроту реакции, ведь на дразнилку можно ответить дразнилкой.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4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Колыбельная песня, которую мама поет над колыбелью,</a:t>
            </a:r>
            <a:r>
              <a:rPr lang="ru-RU" baseline="0" dirty="0"/>
              <a:t> укладывая спать своего малыша. В красивых и добрых словах мама открывает ребенку мир, в котором ему предстоит жить. В колыбельных песнях много нежных, ласковых слов.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81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Яркие, хлесткие и точные определения проступков. И, конечно, смех, чтобы не было очень обидно.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75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Есть и специальные стишки, чтобы помириться. Такой</a:t>
            </a:r>
            <a:r>
              <a:rPr lang="ru-RU" baseline="0" dirty="0"/>
              <a:t> стишок легче сказать, чем мучительно подбирать слова извинений.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59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Скороговорки – это словесные игры, которые дети использовали и для повышения своего статуса</a:t>
            </a:r>
            <a:r>
              <a:rPr lang="ru-RU" baseline="0" dirty="0"/>
              <a:t> в компании. Не каждый может чисто сказать «Стоит копна с </a:t>
            </a:r>
            <a:r>
              <a:rPr lang="ru-RU" baseline="0" dirty="0" err="1"/>
              <a:t>подприкопеночком</a:t>
            </a:r>
            <a:r>
              <a:rPr lang="ru-RU" baseline="0" dirty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67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Заклички</a:t>
            </a:r>
            <a:r>
              <a:rPr lang="ru-RU" dirty="0"/>
              <a:t> – пример детской веры в возможность договорится</a:t>
            </a:r>
            <a:r>
              <a:rPr lang="ru-RU" baseline="0" dirty="0"/>
              <a:t> с силами природы. Их используют в любых ситуациях. Во время дождя, перед купанием, обращаясь к миру природы. Все знают про божию коровку. Божия коровка, улети на небо, принеси мне хлеба. Черного и белого, только не горелого. Детский фольклор все еще жив. А дети – его носители. 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5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Тексты русских колыбельных песен в образах раскрывают мировоззрение человека.</a:t>
            </a:r>
            <a:r>
              <a:rPr lang="ru-RU" baseline="0" dirty="0"/>
              <a:t> В них можно увидеть три разных мира – христианский, мир семьи ребенка и сказочный мир. Рассмотрим их по порядку.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4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Образы христианского мира – это ангелы, святые, Богородица и даже сам Христос. Они заботятся о малыше, укладывают</a:t>
            </a:r>
            <a:r>
              <a:rPr lang="ru-RU" baseline="0" dirty="0"/>
              <a:t> его спать на шелковую кровать, охраняют его, приносят ему сон и обещают хорошее будущее.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5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Мир семьи ребенка – это мир заботы и безопасности. Он полон любви и никогда не проявляет агрессии к нему.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7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Семья малыша большая,</a:t>
            </a:r>
            <a:r>
              <a:rPr lang="ru-RU" baseline="0" dirty="0"/>
              <a:t> </a:t>
            </a:r>
            <a:r>
              <a:rPr lang="ru-RU" baseline="0" dirty="0" err="1"/>
              <a:t>трехпоколенная</a:t>
            </a:r>
            <a:r>
              <a:rPr lang="ru-RU" baseline="0" dirty="0"/>
              <a:t> и трудолюбивая. Все в семье заботятся о ребенке – ловят рыбку, доят коров, рубят дрова для печи. Так у ребенка появляется уверенность и доверие к миру.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1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колыбельных представлен идеал традиционной семьи – большая, трудолюбивая, живущая в достатке. А достаток – от слова «достаточно». А что</a:t>
            </a:r>
            <a:r>
              <a:rPr lang="ru-RU" baseline="0" dirty="0"/>
              <a:t> такое достаток? Это дом, много ребят, каша с маслом, ложка расписная, мама добренькая, кашка сладенькая.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5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Сказочный мир колыбельных песен населен котами, гуленьками, волчком</a:t>
            </a:r>
            <a:r>
              <a:rPr lang="ru-RU" baseline="0" dirty="0"/>
              <a:t> и букой. Здесь ходит Сон вдоль окон и Дрема возле дома. Главный герой – кот. Он и сам спит, и ребенка качает, и </a:t>
            </a:r>
            <a:r>
              <a:rPr lang="ru-RU" baseline="0" dirty="0" err="1"/>
              <a:t>сметанку</a:t>
            </a:r>
            <a:r>
              <a:rPr lang="ru-RU" baseline="0" dirty="0"/>
              <a:t> украдет, если недосмотреть.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8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сказочном мире живет и волчок – символ опасности. Он может схватить, утащить. Бука требует отдать ему ребенка, кричит,</a:t>
            </a:r>
            <a:r>
              <a:rPr lang="ru-RU" baseline="0" dirty="0"/>
              <a:t> но никто ему Ваню не отдаст. А мы Ваню не дадим – пригодится нам самим. Так наш малыш узнает, что есть добро и зло.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E7EA-C1D6-4D62-A6B9-E69AC6D7604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6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84" y="1056"/>
              <a:ext cx="4992" cy="326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2" y="2256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03F3AD-A8A9-4E83-B32C-E75895E4C1C9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58AA01-9CF8-43B4-AAA0-20A7A580C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AE02-28FC-45B0-AC3E-648A4F7B6236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84739-B491-4E36-AED9-BA1447B1A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7645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7695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7599-1CA5-4968-891E-040F96569EF0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0E714-FF55-47A6-978B-6BB74157F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37CE-2C22-4F84-83E9-D25E1FA17D90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A4C5-7B80-4414-9A49-848C8D83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4DF10-9923-4BCA-9363-7946586ACAE8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0E64-8C78-46BC-B644-51CBF11DE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C5AED-6CF7-4342-8884-D5A1A483F451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30308-207C-4892-80CB-A0988D946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97AA-80D7-43FA-B423-FF454B0F9282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67BB8-3C63-4A51-8D90-88E9E36BA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EDD0-8BD3-4888-ABE8-68556A8D4A3A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6FDA-5606-4BC1-AA7D-A5E387E22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119E-1523-4FFC-AB02-46EFAF002318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04A30-FB06-40AF-97A6-358DF4D04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2D3BB-932E-4775-8F97-AF213AA93213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9938-622F-450A-B8AA-7158A6154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7912-B766-4814-95C0-30E09ABB6B36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E549B-BEAE-435A-91F7-C57F9E9E0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384" y="0"/>
              <a:ext cx="4992" cy="4319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192" y="192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6BCF879-1214-48DC-B02F-0707D647DAC9}" type="datetimeFigureOut">
              <a:rPr lang="ru-RU"/>
              <a:pPr>
                <a:defRPr/>
              </a:pPr>
              <a:t>03.11.2019</a:t>
            </a:fld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FBB2777-8040-4CF6-95A8-34C900569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288" y="2060575"/>
            <a:ext cx="8205787" cy="1792288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chemeClr val="tx2"/>
                </a:solidFill>
              </a:rPr>
              <a:t>Детский фольклор 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03350" y="465296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/>
              <a:t>Теплова Анна Борисовна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Ведущий научный сотрудник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ФГБНУ «ИИДСВ РАО»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Кандидат </a:t>
            </a:r>
            <a:r>
              <a:rPr lang="ru-RU" sz="2800" dirty="0" err="1"/>
              <a:t>пед</a:t>
            </a:r>
            <a:r>
              <a:rPr lang="ru-RU" sz="2800" dirty="0"/>
              <a:t>. наук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3672407" cy="4619600"/>
          </a:xfrm>
        </p:spPr>
        <p:txBody>
          <a:bodyPr/>
          <a:lstStyle/>
          <a:p>
            <a:r>
              <a:rPr lang="ru-RU" b="1" dirty="0"/>
              <a:t>Здесь появляются символы опасности (волчок, бука)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157192"/>
            <a:ext cx="3816424" cy="145552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Так ребёнок знакомится с добром и злом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C0C3C-0D05-4BA5-B822-371B256F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16632"/>
            <a:ext cx="464400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265564"/>
            <a:ext cx="8076283" cy="1811288"/>
          </a:xfrm>
        </p:spPr>
        <p:txBody>
          <a:bodyPr/>
          <a:lstStyle/>
          <a:p>
            <a:r>
              <a:rPr lang="ru-RU" sz="2800" b="1" dirty="0"/>
              <a:t>Только в сказочном мире возможны осуждаемые или агрессивные действия - ухватит за бочок, унесёт во лесок, но они не вредят ребенку.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060" y="2060848"/>
            <a:ext cx="3888432" cy="545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А бай-бай, бай-бай, бай-бай,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Не </a:t>
            </a:r>
            <a:r>
              <a:rPr lang="ru-RU" sz="2400" kern="0" dirty="0" err="1">
                <a:solidFill>
                  <a:srgbClr val="000000"/>
                </a:solidFill>
                <a:latin typeface="Times New Roman"/>
              </a:rPr>
              <a:t>ложися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, ты, на край,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Придёт серенький волчок,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Тебя схватит за бочок,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Унесёт во лесок,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Найдёт серый поясок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2400" kern="0" dirty="0" err="1">
                <a:solidFill>
                  <a:srgbClr val="000000"/>
                </a:solidFill>
                <a:latin typeface="Times New Roman"/>
              </a:rPr>
              <a:t>повешает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latin typeface="Times New Roman"/>
              </a:rPr>
              <a:t>люленьку</a:t>
            </a:r>
            <a:endParaRPr lang="ru-RU" sz="24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И станет качать,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Приговаривать,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 err="1">
                <a:solidFill>
                  <a:srgbClr val="000000"/>
                </a:solidFill>
                <a:latin typeface="Times New Roman"/>
              </a:rPr>
              <a:t>Прибаюкивать</a:t>
            </a:r>
            <a:endParaRPr lang="ru-RU" sz="24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6633"/>
              </a:buClr>
              <a:buSzPct val="70000"/>
              <a:buFontTx/>
              <a:buChar char="•"/>
            </a:pPr>
            <a:endParaRPr lang="ru-RU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3F73AC-C11D-497A-92D7-AD10FF335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782855"/>
            <a:ext cx="4152333" cy="507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476250"/>
            <a:ext cx="7772400" cy="731838"/>
          </a:xfrm>
        </p:spPr>
        <p:txBody>
          <a:bodyPr/>
          <a:lstStyle/>
          <a:p>
            <a:pPr eaLnBrk="1" hangingPunct="1"/>
            <a:r>
              <a:rPr lang="ru-RU" sz="4000" b="1" dirty="0" err="1"/>
              <a:t>Пестушки</a:t>
            </a:r>
            <a:r>
              <a:rPr lang="ru-RU" sz="4000" b="1" dirty="0"/>
              <a:t> – игры с телом ребенка.</a:t>
            </a:r>
          </a:p>
        </p:txBody>
      </p:sp>
      <p:sp>
        <p:nvSpPr>
          <p:cNvPr id="3891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628775"/>
            <a:ext cx="7772400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err="1"/>
              <a:t>Пестушки</a:t>
            </a:r>
            <a:r>
              <a:rPr lang="ru-RU" sz="2800" dirty="0"/>
              <a:t>, игры с матерью говорят ребёнку о том, что носик один, ручек две, щечки румяные, ножки крепкие, глазки зоркие, во рту -  говорок, в голове – </a:t>
            </a:r>
            <a:r>
              <a:rPr lang="ru-RU" sz="2800" dirty="0" err="1"/>
              <a:t>разумок</a:t>
            </a:r>
            <a:r>
              <a:rPr lang="ru-RU" sz="2800" dirty="0"/>
              <a:t>.</a:t>
            </a:r>
          </a:p>
        </p:txBody>
      </p:sp>
      <p:pic>
        <p:nvPicPr>
          <p:cNvPr id="38915" name="Picture 7" descr="мам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6258" t="7149" r="5632" b="11615"/>
          <a:stretch>
            <a:fillRect/>
          </a:stretch>
        </p:blipFill>
        <p:spPr>
          <a:xfrm>
            <a:off x="683568" y="3284985"/>
            <a:ext cx="7560839" cy="3573016"/>
          </a:xfr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2400" cy="947192"/>
          </a:xfrm>
        </p:spPr>
        <p:txBody>
          <a:bodyPr/>
          <a:lstStyle/>
          <a:p>
            <a:r>
              <a:rPr lang="ru-RU" b="1" dirty="0" err="1"/>
              <a:t>Потешки</a:t>
            </a:r>
            <a:r>
              <a:rPr lang="ru-RU" b="1" dirty="0"/>
              <a:t> и прибаутки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70843"/>
            <a:ext cx="4102224" cy="4680520"/>
          </a:xfrm>
        </p:spPr>
        <p:txBody>
          <a:bodyPr/>
          <a:lstStyle/>
          <a:p>
            <a:r>
              <a:rPr lang="ru-RU" dirty="0"/>
              <a:t>Мир прибауток яркий и изменчивый, полон звуков и действий. Тут кузнецы куют, бараны стучат в барабаны, сова хлопает глазами, курицы дерутся, а девицы смеются.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597F94-D0CD-4FB7-84DB-0F3BC4C5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34" y="1196752"/>
            <a:ext cx="4244008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1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09600"/>
            <a:ext cx="4275585" cy="5987752"/>
          </a:xfrm>
        </p:spPr>
        <p:txBody>
          <a:bodyPr/>
          <a:lstStyle/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Барашеньки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крутороженьки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по лесам бродят, по горам ходят, в скрипочку играют, деток забавляют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7918648" cy="410716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4F8417-E783-40F2-880C-BA84A5053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4563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6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60350"/>
            <a:ext cx="7772400" cy="803275"/>
          </a:xfrm>
        </p:spPr>
        <p:txBody>
          <a:bodyPr/>
          <a:lstStyle/>
          <a:p>
            <a:pPr eaLnBrk="1" hangingPunct="1"/>
            <a:r>
              <a:rPr lang="ru-RU" b="1" dirty="0"/>
              <a:t>загадка</a:t>
            </a:r>
          </a:p>
        </p:txBody>
      </p:sp>
      <p:sp>
        <p:nvSpPr>
          <p:cNvPr id="4198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743075"/>
            <a:ext cx="3810000" cy="5114925"/>
          </a:xfrm>
        </p:spPr>
        <p:txBody>
          <a:bodyPr/>
          <a:lstStyle/>
          <a:p>
            <a:pPr eaLnBrk="1" hangingPunct="1"/>
            <a:r>
              <a:rPr lang="ru-RU" sz="2400" dirty="0"/>
              <a:t>Первый экзамен на усвоение картины мира.</a:t>
            </a:r>
          </a:p>
          <a:p>
            <a:pPr eaLnBrk="1" hangingPunct="1"/>
            <a:r>
              <a:rPr lang="ru-RU" sz="2400" dirty="0"/>
              <a:t>Охватывала все смысловые пространства.</a:t>
            </a:r>
          </a:p>
          <a:p>
            <a:pPr eaLnBrk="1" hangingPunct="1"/>
            <a:r>
              <a:rPr lang="ru-RU" sz="2400" dirty="0"/>
              <a:t>Космогонические загадки о происхождении мира</a:t>
            </a:r>
          </a:p>
          <a:p>
            <a:pPr eaLnBrk="1" hangingPunct="1"/>
            <a:r>
              <a:rPr lang="ru-RU" sz="2400" dirty="0"/>
              <a:t>О человеке,</a:t>
            </a:r>
          </a:p>
          <a:p>
            <a:pPr eaLnBrk="1" hangingPunct="1"/>
            <a:r>
              <a:rPr lang="ru-RU" sz="2400" dirty="0"/>
              <a:t>О труде, хозяйстве</a:t>
            </a:r>
          </a:p>
          <a:p>
            <a:pPr eaLnBrk="1" hangingPunct="1"/>
            <a:r>
              <a:rPr lang="ru-RU" sz="2400" dirty="0"/>
              <a:t>О природе, животных</a:t>
            </a:r>
          </a:p>
          <a:p>
            <a:pPr eaLnBrk="1" hangingPunct="1"/>
            <a:r>
              <a:rPr lang="ru-RU" sz="2400" dirty="0"/>
              <a:t>О смысле жизни</a:t>
            </a:r>
          </a:p>
        </p:txBody>
      </p:sp>
      <p:pic>
        <p:nvPicPr>
          <p:cNvPr id="41987" name="Picture 7" descr="русские типы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41800" y="1063625"/>
            <a:ext cx="4302200" cy="5794375"/>
          </a:xfr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7924800" cy="839787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4000" b="1"/>
              <a:t>Космогонические загадки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634" y="1638716"/>
            <a:ext cx="4248398" cy="481462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endParaRPr lang="ru-RU" sz="2800" dirty="0"/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Расстелю я полотно – никому не скатать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Рассыплю горох – никому не сосчитать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Поставлю каравай – никому не съесть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Время придёт – Господь сам соберет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D4240-B896-483B-A737-7A2F9EAC3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53" y="1052736"/>
            <a:ext cx="4081047" cy="56827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ru-RU" sz="4000" b="1" dirty="0"/>
              <a:t>Загадки о человеке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00808"/>
            <a:ext cx="3670176" cy="504056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r>
              <a:rPr lang="ru-RU" sz="2800" dirty="0"/>
              <a:t>За белым забором </a:t>
            </a:r>
            <a:r>
              <a:rPr lang="ru-RU" sz="2800" dirty="0" err="1"/>
              <a:t>талалай</a:t>
            </a:r>
            <a:r>
              <a:rPr lang="ru-RU" sz="2800" dirty="0"/>
              <a:t> лежит.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Среди двух светил посередке я один.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Носить легко – сосчитать трудно.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Два брата через дорогу живут – друг друга не видят.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B0581A-E5AE-4AFF-B5E2-9DA8A3420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1371600"/>
            <a:ext cx="4355974" cy="5369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3103290" cy="1143000"/>
          </a:xfrm>
        </p:spPr>
        <p:txBody>
          <a:bodyPr/>
          <a:lstStyle/>
          <a:p>
            <a:r>
              <a:rPr lang="ru-RU" b="1" dirty="0"/>
              <a:t>Загадки о животных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3814192" cy="4114800"/>
          </a:xfrm>
        </p:spPr>
        <p:txBody>
          <a:bodyPr/>
          <a:lstStyle/>
          <a:p>
            <a:r>
              <a:rPr lang="ru-RU" dirty="0"/>
              <a:t>Маленький, серенький,</a:t>
            </a:r>
          </a:p>
          <a:p>
            <a:r>
              <a:rPr lang="ru-RU" dirty="0"/>
              <a:t>По лесу – прыг, прыг,</a:t>
            </a:r>
          </a:p>
          <a:p>
            <a:r>
              <a:rPr lang="ru-RU" dirty="0"/>
              <a:t>По полю – скок, скок.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E92A18-6AAA-4CD2-8FEF-21D5DE564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2" y="764704"/>
            <a:ext cx="432248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947992" cy="1347936"/>
          </a:xfrm>
        </p:spPr>
        <p:txBody>
          <a:bodyPr/>
          <a:lstStyle/>
          <a:p>
            <a:r>
              <a:rPr lang="ru-RU" b="1" dirty="0"/>
              <a:t>Детский   поэтический  фольклор</a:t>
            </a:r>
            <a:br>
              <a:rPr lang="ru-RU" b="1" dirty="0"/>
            </a:br>
            <a:r>
              <a:rPr lang="ru-RU" sz="4000" b="1" dirty="0"/>
              <a:t>Считалки</a:t>
            </a:r>
            <a:r>
              <a:rPr lang="ru-RU" dirty="0"/>
              <a:t>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772400" cy="4114800"/>
          </a:xfrm>
        </p:spPr>
        <p:txBody>
          <a:bodyPr/>
          <a:lstStyle/>
          <a:p>
            <a:r>
              <a:rPr lang="ru-RU" sz="2800" dirty="0" err="1"/>
              <a:t>Катилася</a:t>
            </a:r>
            <a:r>
              <a:rPr lang="ru-RU" sz="2800" dirty="0"/>
              <a:t> торба </a:t>
            </a:r>
          </a:p>
          <a:p>
            <a:r>
              <a:rPr lang="ru-RU" sz="2800" dirty="0"/>
              <a:t>С высокого горба.</a:t>
            </a:r>
          </a:p>
          <a:p>
            <a:r>
              <a:rPr lang="ru-RU" sz="2800" dirty="0"/>
              <a:t>В этой торбе:</a:t>
            </a:r>
          </a:p>
          <a:p>
            <a:r>
              <a:rPr lang="ru-RU" sz="2800" dirty="0"/>
              <a:t>Хлеб, соль, вода, пшеница.</a:t>
            </a:r>
          </a:p>
          <a:p>
            <a:r>
              <a:rPr lang="ru-RU" sz="2800" dirty="0"/>
              <a:t>С кем ты будешь делиться?</a:t>
            </a:r>
          </a:p>
          <a:p>
            <a:r>
              <a:rPr lang="ru-RU" sz="2800" dirty="0"/>
              <a:t>Отвечай поскорей</a:t>
            </a:r>
          </a:p>
          <a:p>
            <a:r>
              <a:rPr lang="ru-RU" sz="2800" dirty="0"/>
              <a:t>Не задерживай добрых и</a:t>
            </a:r>
          </a:p>
          <a:p>
            <a:r>
              <a:rPr lang="ru-RU" sz="2800" dirty="0"/>
              <a:t>Честных людей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404664"/>
            <a:ext cx="7772400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ru-RU" b="1" dirty="0"/>
              <a:t>Детский фольклор</a:t>
            </a:r>
            <a:br>
              <a:rPr lang="ru-RU" b="1" dirty="0"/>
            </a:br>
            <a:r>
              <a:rPr lang="ru-RU" b="1" dirty="0"/>
              <a:t>две составные части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 lIns="91440" tIns="45720" rIns="91440" bIns="45720">
            <a:normAutofit fontScale="70000" lnSpcReduction="20000"/>
          </a:bodyPr>
          <a:lstStyle/>
          <a:p>
            <a:pPr eaLnBrk="1" hangingPunct="1"/>
            <a:r>
              <a:rPr lang="ru-RU" sz="3600" b="1" i="1" dirty="0"/>
              <a:t>Фольклор созданный взрослыми для детей.</a:t>
            </a:r>
          </a:p>
          <a:p>
            <a:pPr eaLnBrk="1" hangingPunct="1"/>
            <a:r>
              <a:rPr lang="ru-RU" sz="3600" dirty="0"/>
              <a:t>Колыбельные</a:t>
            </a:r>
          </a:p>
          <a:p>
            <a:pPr eaLnBrk="1" hangingPunct="1"/>
            <a:r>
              <a:rPr lang="ru-RU" sz="3600" dirty="0" err="1"/>
              <a:t>Пестушки</a:t>
            </a:r>
            <a:endParaRPr lang="ru-RU" sz="3600" dirty="0"/>
          </a:p>
          <a:p>
            <a:pPr eaLnBrk="1" hangingPunct="1"/>
            <a:r>
              <a:rPr lang="ru-RU" sz="3600" dirty="0" err="1"/>
              <a:t>Потешки</a:t>
            </a:r>
            <a:endParaRPr lang="ru-RU" sz="3600" dirty="0"/>
          </a:p>
          <a:p>
            <a:pPr eaLnBrk="1" hangingPunct="1"/>
            <a:r>
              <a:rPr lang="ru-RU" sz="3600" dirty="0"/>
              <a:t>Прибаутки</a:t>
            </a:r>
          </a:p>
          <a:p>
            <a:pPr eaLnBrk="1" hangingPunct="1"/>
            <a:r>
              <a:rPr lang="ru-RU" sz="3600" dirty="0"/>
              <a:t>Материнские игры</a:t>
            </a:r>
          </a:p>
          <a:p>
            <a:pPr eaLnBrk="1" hangingPunct="1"/>
            <a:r>
              <a:rPr lang="ru-RU" sz="3600" dirty="0"/>
              <a:t>Загадки</a:t>
            </a:r>
          </a:p>
          <a:p>
            <a:pPr eaLnBrk="1" hangingPunct="1"/>
            <a:r>
              <a:rPr lang="ru-RU" sz="3600" dirty="0"/>
              <a:t>Детские песенки</a:t>
            </a:r>
          </a:p>
          <a:p>
            <a:pPr eaLnBrk="1" hangingPunct="1"/>
            <a:endParaRPr lang="ru-RU" sz="3600" dirty="0"/>
          </a:p>
          <a:p>
            <a:pPr eaLnBrk="1" hangingPunct="1"/>
            <a:endParaRPr lang="ru-RU" sz="36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u-RU" sz="3600" b="1" i="1" dirty="0"/>
              <a:t>Фольклор взятый детьми из мира взрослых.</a:t>
            </a:r>
          </a:p>
          <a:p>
            <a:pPr eaLnBrk="1" hangingPunct="1"/>
            <a:r>
              <a:rPr lang="ru-RU" sz="3600" dirty="0"/>
              <a:t>Считалки</a:t>
            </a:r>
          </a:p>
          <a:p>
            <a:pPr eaLnBrk="1" hangingPunct="1"/>
            <a:r>
              <a:rPr lang="ru-RU" sz="3600" dirty="0"/>
              <a:t>Дразнилки</a:t>
            </a:r>
          </a:p>
          <a:p>
            <a:pPr eaLnBrk="1" hangingPunct="1"/>
            <a:r>
              <a:rPr lang="ru-RU" sz="3600" dirty="0"/>
              <a:t>Поддёвки </a:t>
            </a:r>
          </a:p>
          <a:p>
            <a:pPr eaLnBrk="1" hangingPunct="1"/>
            <a:r>
              <a:rPr lang="ru-RU" sz="3600" dirty="0" err="1"/>
              <a:t>Чистоговорки</a:t>
            </a:r>
            <a:endParaRPr lang="ru-RU" sz="3600" dirty="0"/>
          </a:p>
          <a:p>
            <a:pPr eaLnBrk="1" hangingPunct="1"/>
            <a:r>
              <a:rPr lang="ru-RU" sz="3600" dirty="0"/>
              <a:t>Скороговорки</a:t>
            </a:r>
          </a:p>
          <a:p>
            <a:pPr eaLnBrk="1" hangingPunct="1"/>
            <a:r>
              <a:rPr lang="ru-RU" sz="3600" dirty="0" err="1"/>
              <a:t>Заклички</a:t>
            </a:r>
            <a:endParaRPr lang="ru-RU" sz="3600" dirty="0"/>
          </a:p>
          <a:p>
            <a:pPr eaLnBrk="1" hangingPunct="1"/>
            <a:r>
              <a:rPr lang="ru-RU" sz="3600" dirty="0"/>
              <a:t>Детский календарный фольклор</a:t>
            </a:r>
          </a:p>
          <a:p>
            <a:endParaRPr lang="ru-RU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cs typeface="Times New Roman" pitchFamily="18" charset="0"/>
              </a:rPr>
              <a:t>дразнилки</a:t>
            </a:r>
            <a:endParaRPr lang="ru-RU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95725"/>
          </a:xfrm>
        </p:spPr>
        <p:txBody>
          <a:bodyPr/>
          <a:lstStyle/>
          <a:p>
            <a:pPr eaLnBrk="1" hangingPunct="1"/>
            <a:r>
              <a:rPr lang="ru-RU" i="1" dirty="0">
                <a:cs typeface="Times New Roman" pitchFamily="18" charset="0"/>
              </a:rPr>
              <a:t>именные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  <a:sym typeface="Symbol" pitchFamily="18" charset="2"/>
              </a:rPr>
              <a:t></a:t>
            </a:r>
            <a:r>
              <a:rPr lang="ru-RU" dirty="0">
                <a:cs typeface="Times New Roman" pitchFamily="18" charset="0"/>
              </a:rPr>
              <a:t> для мальчиков и девочек дразнилки-</a:t>
            </a:r>
            <a:r>
              <a:rPr lang="ru-RU" i="1" dirty="0">
                <a:cs typeface="Times New Roman" pitchFamily="18" charset="0"/>
              </a:rPr>
              <a:t>сатира</a:t>
            </a:r>
            <a:r>
              <a:rPr lang="ru-RU" dirty="0">
                <a:cs typeface="Times New Roman" pitchFamily="18" charset="0"/>
              </a:rPr>
              <a:t>, высмеивающие детские недостатки и проступки: ябедничество, плаксивость, жадность, они помогали выработать самообладание и находчивость.   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772400" cy="227013"/>
          </a:xfrm>
        </p:spPr>
        <p:txBody>
          <a:bodyPr/>
          <a:lstStyle/>
          <a:p>
            <a:pPr eaLnBrk="1" hangingPunct="1"/>
            <a:r>
              <a:rPr lang="ru-RU"/>
              <a:t> </a:t>
            </a: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827088" y="404813"/>
            <a:ext cx="7772400" cy="5761037"/>
          </a:xfrm>
        </p:spPr>
        <p:txBody>
          <a:bodyPr/>
          <a:lstStyle/>
          <a:p>
            <a:pPr eaLnBrk="1" hangingPunct="1"/>
            <a:r>
              <a:rPr lang="ru-RU" dirty="0"/>
              <a:t>«Вор, вор, не ходи ко мне во двор»;</a:t>
            </a:r>
          </a:p>
          <a:p>
            <a:pPr eaLnBrk="1" hangingPunct="1"/>
            <a:r>
              <a:rPr lang="ru-RU" dirty="0"/>
              <a:t> </a:t>
            </a:r>
          </a:p>
          <a:p>
            <a:pPr eaLnBrk="1" hangingPunct="1"/>
            <a:r>
              <a:rPr lang="ru-RU" dirty="0"/>
              <a:t>«Ябедник – чертов праведник», 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«Жадина – говядина, </a:t>
            </a:r>
          </a:p>
          <a:p>
            <a:pPr eaLnBrk="1" hangingPunct="1"/>
            <a:r>
              <a:rPr lang="ru-RU" dirty="0"/>
              <a:t>Солёный огурец, </a:t>
            </a:r>
          </a:p>
          <a:p>
            <a:pPr eaLnBrk="1" hangingPunct="1"/>
            <a:r>
              <a:rPr lang="ru-RU" dirty="0"/>
              <a:t>Простая </a:t>
            </a:r>
            <a:r>
              <a:rPr lang="ru-RU" dirty="0" err="1"/>
              <a:t>шоколадина</a:t>
            </a:r>
            <a:r>
              <a:rPr lang="ru-RU" dirty="0"/>
              <a:t>, </a:t>
            </a:r>
          </a:p>
          <a:p>
            <a:pPr eaLnBrk="1" hangingPunct="1"/>
            <a:r>
              <a:rPr lang="ru-RU" dirty="0"/>
              <a:t>На горшке варёная, </a:t>
            </a:r>
          </a:p>
          <a:p>
            <a:pPr eaLnBrk="1" hangingPunct="1"/>
            <a:r>
              <a:rPr lang="ru-RU" dirty="0"/>
              <a:t>Сосисками побитая, </a:t>
            </a:r>
          </a:p>
          <a:p>
            <a:pPr eaLnBrk="1" hangingPunct="1"/>
            <a:r>
              <a:rPr lang="ru-RU" dirty="0"/>
              <a:t>Чтоб не была сердитая»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/>
              <a:t>Мирилки </a:t>
            </a:r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900113" y="1196975"/>
            <a:ext cx="7772400" cy="4114800"/>
          </a:xfrm>
        </p:spPr>
        <p:txBody>
          <a:bodyPr/>
          <a:lstStyle/>
          <a:p>
            <a:pPr eaLnBrk="1" hangingPunct="1"/>
            <a:r>
              <a:rPr lang="ru-RU"/>
              <a:t>« Мирись-мирись-мирись</a:t>
            </a:r>
          </a:p>
          <a:p>
            <a:pPr eaLnBrk="1" hangingPunct="1"/>
            <a:r>
              <a:rPr lang="ru-RU"/>
              <a:t>И больше не дерись.</a:t>
            </a:r>
          </a:p>
          <a:p>
            <a:pPr eaLnBrk="1" hangingPunct="1"/>
            <a:r>
              <a:rPr lang="ru-RU"/>
              <a:t>Если будешь драться,</a:t>
            </a:r>
          </a:p>
          <a:p>
            <a:pPr eaLnBrk="1" hangingPunct="1"/>
            <a:r>
              <a:rPr lang="ru-RU"/>
              <a:t>То я буду кусаться.</a:t>
            </a:r>
          </a:p>
          <a:p>
            <a:pPr eaLnBrk="1" hangingPunct="1"/>
            <a:r>
              <a:rPr lang="ru-RU"/>
              <a:t>А кусаться – ни при чём,</a:t>
            </a:r>
          </a:p>
          <a:p>
            <a:pPr eaLnBrk="1" hangingPunct="1"/>
            <a:r>
              <a:rPr lang="ru-RU"/>
              <a:t>Буду драться кирпичом,</a:t>
            </a:r>
          </a:p>
          <a:p>
            <a:pPr eaLnBrk="1" hangingPunct="1"/>
            <a:r>
              <a:rPr lang="ru-RU"/>
              <a:t>А кирпич ломается,</a:t>
            </a:r>
          </a:p>
          <a:p>
            <a:pPr eaLnBrk="1" hangingPunct="1"/>
            <a:r>
              <a:rPr lang="ru-RU"/>
              <a:t>Дружба начинается.</a:t>
            </a:r>
          </a:p>
          <a:p>
            <a:pPr eaLnBrk="1" hangingPunct="1"/>
            <a:r>
              <a:rPr lang="ru-RU"/>
              <a:t>Раз-два-три – дружи.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1008087"/>
          </a:xfrm>
        </p:spPr>
        <p:txBody>
          <a:bodyPr/>
          <a:lstStyle/>
          <a:p>
            <a:pPr eaLnBrk="1" hangingPunct="1"/>
            <a:r>
              <a:rPr lang="ru-RU" sz="4000" b="1" dirty="0"/>
              <a:t>Скороговорки и </a:t>
            </a:r>
            <a:r>
              <a:rPr lang="ru-RU" sz="4000" b="1" dirty="0" err="1"/>
              <a:t>чистоговорки</a:t>
            </a:r>
            <a:endParaRPr lang="ru-RU" sz="4000" b="1" dirty="0"/>
          </a:p>
        </p:txBody>
      </p:sp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7772400" cy="4114800"/>
          </a:xfrm>
        </p:spPr>
        <p:txBody>
          <a:bodyPr/>
          <a:lstStyle/>
          <a:p>
            <a:pPr eaLnBrk="1" hangingPunct="1"/>
            <a:r>
              <a:rPr lang="ru-RU" dirty="0"/>
              <a:t>Ал лал, бел алмаз, зелен изумруд. </a:t>
            </a:r>
          </a:p>
          <a:p>
            <a:pPr eaLnBrk="1" hangingPunct="1"/>
            <a:r>
              <a:rPr lang="ru-RU" dirty="0"/>
              <a:t>Орел на горе, перо на орле. Гора под орлом, орел под пером.</a:t>
            </a:r>
          </a:p>
          <a:p>
            <a:pPr eaLnBrk="1" hangingPunct="1"/>
            <a:r>
              <a:rPr lang="ru-RU" dirty="0"/>
              <a:t>Бредут бобры в сыры боры. Бобры храбры, а для бобрят добры.</a:t>
            </a:r>
          </a:p>
          <a:p>
            <a:pPr eaLnBrk="1" hangingPunct="1"/>
            <a:r>
              <a:rPr lang="ru-RU" dirty="0"/>
              <a:t>Стоит копна с </a:t>
            </a:r>
            <a:r>
              <a:rPr lang="ru-RU" dirty="0" err="1"/>
              <a:t>подприкопеночком</a:t>
            </a:r>
            <a:r>
              <a:rPr lang="ru-RU" dirty="0"/>
              <a:t>, а под копной перепелка с </a:t>
            </a:r>
            <a:r>
              <a:rPr lang="ru-RU" dirty="0" err="1"/>
              <a:t>перепеленочком</a:t>
            </a:r>
            <a:r>
              <a:rPr lang="ru-RU" dirty="0"/>
              <a:t>.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>
                <a:cs typeface="Times New Roman" pitchFamily="18" charset="0"/>
              </a:rPr>
              <a:t>заклички</a:t>
            </a:r>
            <a:endParaRPr lang="ru-RU"/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48985" cy="5429250"/>
          </a:xfrm>
        </p:spPr>
        <p:txBody>
          <a:bodyPr/>
          <a:lstStyle/>
          <a:p>
            <a:pPr lvl="1" eaLnBrk="1" hangingPunct="1"/>
            <a:r>
              <a:rPr lang="ru-RU" sz="2800" dirty="0">
                <a:cs typeface="Times New Roman" pitchFamily="18" charset="0"/>
              </a:rPr>
              <a:t>поэтическое обращение к силам природы, явлениям и пр., с целью привлечения, воздействия.</a:t>
            </a:r>
          </a:p>
          <a:p>
            <a:pPr eaLnBrk="1" hangingPunct="1"/>
            <a:r>
              <a:rPr lang="ru-RU" sz="2800" dirty="0"/>
              <a:t>Дождик-дождик,</a:t>
            </a:r>
          </a:p>
          <a:p>
            <a:pPr eaLnBrk="1" hangingPunct="1"/>
            <a:r>
              <a:rPr lang="ru-RU" sz="2800" dirty="0"/>
              <a:t>Лей, лей</a:t>
            </a:r>
          </a:p>
          <a:p>
            <a:pPr eaLnBrk="1" hangingPunct="1"/>
            <a:r>
              <a:rPr lang="ru-RU" sz="2800" dirty="0"/>
              <a:t>На меня и на людей.</a:t>
            </a:r>
          </a:p>
          <a:p>
            <a:pPr eaLnBrk="1" hangingPunct="1"/>
            <a:r>
              <a:rPr lang="ru-RU" sz="2800" dirty="0"/>
              <a:t>На меня – по ложечке,</a:t>
            </a:r>
          </a:p>
          <a:p>
            <a:pPr eaLnBrk="1" hangingPunct="1"/>
            <a:r>
              <a:rPr lang="ru-RU" sz="2800" dirty="0"/>
              <a:t>На людей по плошечке,</a:t>
            </a:r>
          </a:p>
          <a:p>
            <a:pPr eaLnBrk="1" hangingPunct="1"/>
            <a:r>
              <a:rPr lang="ru-RU" sz="2800" dirty="0"/>
              <a:t>А на лешего в бору,</a:t>
            </a:r>
          </a:p>
          <a:p>
            <a:pPr eaLnBrk="1" hangingPunct="1"/>
            <a:r>
              <a:rPr lang="ru-RU" sz="2800" dirty="0"/>
              <a:t>Лей по целому ведру</a:t>
            </a:r>
            <a:endParaRPr lang="ru-RU" sz="2800" dirty="0">
              <a:cs typeface="Times New Roman" pitchFamily="18" charset="0"/>
            </a:endParaRPr>
          </a:p>
          <a:p>
            <a:pPr eaLnBrk="1" hangingPunct="1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FA183F-69ED-4171-8F60-C0D690EB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4211960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5100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772400" cy="1131887"/>
          </a:xfrm>
        </p:spPr>
        <p:txBody>
          <a:bodyPr/>
          <a:lstStyle/>
          <a:p>
            <a:r>
              <a:rPr lang="ru-RU" b="1"/>
              <a:t>Колыбельная песня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557338"/>
            <a:ext cx="2951162" cy="4114800"/>
          </a:xfrm>
        </p:spPr>
        <p:txBody>
          <a:bodyPr/>
          <a:lstStyle/>
          <a:p>
            <a:r>
              <a:rPr lang="ru-RU" sz="2400" dirty="0"/>
              <a:t>Баюшки-баю!</a:t>
            </a:r>
          </a:p>
          <a:p>
            <a:r>
              <a:rPr lang="ru-RU" sz="2400" dirty="0"/>
              <a:t>Спи по ночам,</a:t>
            </a:r>
          </a:p>
          <a:p>
            <a:r>
              <a:rPr lang="ru-RU" sz="2400" dirty="0" err="1"/>
              <a:t>Рости</a:t>
            </a:r>
            <a:r>
              <a:rPr lang="ru-RU" sz="2400" dirty="0"/>
              <a:t> по часам!</a:t>
            </a:r>
          </a:p>
          <a:p>
            <a:r>
              <a:rPr lang="ru-RU" sz="2400" dirty="0" err="1"/>
              <a:t>Выростешь</a:t>
            </a:r>
            <a:r>
              <a:rPr lang="ru-RU" sz="2400" dirty="0"/>
              <a:t> велик,</a:t>
            </a:r>
          </a:p>
          <a:p>
            <a:r>
              <a:rPr lang="ru-RU" sz="2400" dirty="0"/>
              <a:t>Будешь в золоте ходить,</a:t>
            </a:r>
          </a:p>
          <a:p>
            <a:r>
              <a:rPr lang="ru-RU" sz="2400" dirty="0"/>
              <a:t>Нянюшкам, мамушкам</a:t>
            </a:r>
          </a:p>
          <a:p>
            <a:r>
              <a:rPr lang="ru-RU" sz="2400" dirty="0"/>
              <a:t>Обновки дарить,</a:t>
            </a:r>
          </a:p>
          <a:p>
            <a:r>
              <a:rPr lang="ru-RU" sz="2400" dirty="0"/>
              <a:t>Красным девушкам – </a:t>
            </a:r>
          </a:p>
          <a:p>
            <a:r>
              <a:rPr lang="ru-RU" sz="2400" dirty="0"/>
              <a:t>По ленточке. </a:t>
            </a:r>
          </a:p>
          <a:p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961D0-DC56-4AB1-A16A-78572090B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995936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r>
              <a:rPr lang="ru-RU" sz="3600" b="1"/>
              <a:t>Образный мир колыбельных песен</a:t>
            </a:r>
            <a:r>
              <a:rPr lang="ru-RU"/>
              <a:t>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628775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Мир христианских образов: Христос, Божья Мать, Ангелы и святые.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Мир семьи ребёнка: родители, прародители, братья, сёстры, нянюшки.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Сказочный, мифологический мир.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B5372-50CF-471D-96B6-31DCEE01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903649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333375"/>
            <a:ext cx="7772400" cy="1143000"/>
          </a:xfrm>
        </p:spPr>
        <p:txBody>
          <a:bodyPr/>
          <a:lstStyle/>
          <a:p>
            <a:pPr eaLnBrk="1" hangingPunct="1"/>
            <a:r>
              <a:rPr lang="ru-RU" b="1"/>
              <a:t>Образы христианского мира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600" y="1772816"/>
            <a:ext cx="4176464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Они приносят ребёнка в наш мир, ухаживают за ним, охраняют его.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«Бог тебя дал, Христос даровал, Пресвятая похвала в окошечко подала.»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«С неба ангелы летите, сон Ванюше принесите».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1C7964-1F7F-462A-8C7F-D34A52C45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1268760"/>
            <a:ext cx="4176464" cy="5589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76251"/>
            <a:ext cx="8420100" cy="527408"/>
          </a:xfrm>
        </p:spPr>
        <p:txBody>
          <a:bodyPr/>
          <a:lstStyle/>
          <a:p>
            <a:pPr eaLnBrk="1" hangingPunct="1"/>
            <a:r>
              <a:rPr lang="ru-RU" b="1" dirty="0"/>
              <a:t>Семья – защита ребенка, полна любви и заботы</a:t>
            </a:r>
            <a:endParaRPr lang="ru-RU" dirty="0"/>
          </a:p>
        </p:txBody>
      </p:sp>
      <p:sp>
        <p:nvSpPr>
          <p:cNvPr id="3481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989138"/>
            <a:ext cx="194151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/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88840"/>
            <a:ext cx="2664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А баю, баю, баю,</a:t>
            </a:r>
          </a:p>
          <a:p>
            <a:r>
              <a:rPr lang="ru-RU" sz="3200" dirty="0"/>
              <a:t>не ругаю не браню,</a:t>
            </a:r>
          </a:p>
          <a:p>
            <a:r>
              <a:rPr lang="ru-RU" sz="3200" dirty="0"/>
              <a:t>Не ругаю не браню, все желаньицем зову</a:t>
            </a:r>
          </a:p>
          <a:p>
            <a:r>
              <a:rPr lang="ru-RU" sz="3200" dirty="0"/>
              <a:t>	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8CEDB5-F83F-4ADC-B63B-FA7A10D1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875"/>
            <a:ext cx="5868144" cy="5445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8792" cy="875184"/>
          </a:xfrm>
        </p:spPr>
        <p:txBody>
          <a:bodyPr/>
          <a:lstStyle/>
          <a:p>
            <a:r>
              <a:rPr lang="ru-RU" b="1" dirty="0"/>
              <a:t>Большая </a:t>
            </a:r>
            <a:r>
              <a:rPr lang="ru-RU" b="1" dirty="0" err="1"/>
              <a:t>трёхпоколенная</a:t>
            </a:r>
            <a:r>
              <a:rPr lang="ru-RU" b="1" dirty="0"/>
              <a:t> и трудолюбивая семья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4752528" cy="5328592"/>
          </a:xfrm>
        </p:spPr>
        <p:txBody>
          <a:bodyPr>
            <a:normAutofit/>
          </a:bodyPr>
          <a:lstStyle/>
          <a:p>
            <a:r>
              <a:rPr lang="ru-RU" sz="3600" dirty="0"/>
              <a:t>А баю, баю, баю,</a:t>
            </a:r>
          </a:p>
          <a:p>
            <a:r>
              <a:rPr lang="ru-RU" sz="3600" dirty="0"/>
              <a:t>Дед пошёл за рыбою,</a:t>
            </a:r>
          </a:p>
          <a:p>
            <a:r>
              <a:rPr lang="ru-RU" sz="3600" dirty="0"/>
              <a:t>Бабушка коров доить,</a:t>
            </a:r>
          </a:p>
          <a:p>
            <a:r>
              <a:rPr lang="ru-RU" sz="3600" dirty="0"/>
              <a:t>А отец дрова рубить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315583-3287-4FC8-B3D0-CB0C0E03B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374441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0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r>
              <a:rPr lang="ru-RU" b="1" dirty="0"/>
              <a:t>В колыбельных представлен идеал традиционной семьи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77873"/>
            <a:ext cx="37946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Баю-баю, </a:t>
            </a:r>
          </a:p>
          <a:p>
            <a:r>
              <a:rPr lang="ru-RU" sz="2400" dirty="0"/>
              <a:t>Живет мужик на краю, </a:t>
            </a:r>
          </a:p>
          <a:p>
            <a:r>
              <a:rPr lang="ru-RU" sz="2400" dirty="0"/>
              <a:t>Он не беден, не богат, </a:t>
            </a:r>
          </a:p>
          <a:p>
            <a:r>
              <a:rPr lang="ru-RU" sz="2400" dirty="0"/>
              <a:t>У него много ребят, </a:t>
            </a:r>
          </a:p>
          <a:p>
            <a:r>
              <a:rPr lang="ru-RU" sz="2400" dirty="0"/>
              <a:t>У него много ребят, </a:t>
            </a:r>
          </a:p>
          <a:p>
            <a:r>
              <a:rPr lang="ru-RU" sz="2400" dirty="0"/>
              <a:t>Все по лавочкам сидят, </a:t>
            </a:r>
          </a:p>
          <a:p>
            <a:r>
              <a:rPr lang="ru-RU" sz="2400" dirty="0"/>
              <a:t>Все по лавочкам сидят, </a:t>
            </a:r>
          </a:p>
          <a:p>
            <a:r>
              <a:rPr lang="ru-RU" sz="2400" dirty="0"/>
              <a:t>Кашу с маслицем едят, </a:t>
            </a:r>
          </a:p>
          <a:p>
            <a:r>
              <a:rPr lang="ru-RU" sz="2400" dirty="0"/>
              <a:t>Каша мазана, </a:t>
            </a:r>
          </a:p>
          <a:p>
            <a:r>
              <a:rPr lang="ru-RU" sz="2400" dirty="0" err="1"/>
              <a:t>Лошка</a:t>
            </a:r>
            <a:r>
              <a:rPr lang="ru-RU" sz="2400" dirty="0"/>
              <a:t> крашена, </a:t>
            </a:r>
          </a:p>
          <a:p>
            <a:r>
              <a:rPr lang="ru-RU" sz="2400" dirty="0"/>
              <a:t>Ложка гнется, </a:t>
            </a:r>
          </a:p>
          <a:p>
            <a:r>
              <a:rPr lang="ru-RU" sz="2400" dirty="0"/>
              <a:t>Нос трясется, </a:t>
            </a:r>
          </a:p>
          <a:p>
            <a:r>
              <a:rPr lang="ru-RU" sz="2400" dirty="0"/>
              <a:t>Душа радуется.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5E6F4-69A7-464B-B873-F99DDE96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19" y="1577873"/>
            <a:ext cx="4554269" cy="50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333375"/>
            <a:ext cx="7772400" cy="731838"/>
          </a:xfrm>
        </p:spPr>
        <p:txBody>
          <a:bodyPr/>
          <a:lstStyle/>
          <a:p>
            <a:pPr eaLnBrk="1" hangingPunct="1"/>
            <a:r>
              <a:rPr lang="ru-RU" sz="4000" b="1" dirty="0"/>
              <a:t>Сказочный мир</a:t>
            </a: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sz="2800" b="1" dirty="0"/>
              <a:t>В нём живут Сон и Дрёма, коты-</a:t>
            </a:r>
            <a:r>
              <a:rPr lang="ru-RU" sz="2800" b="1" dirty="0" err="1"/>
              <a:t>воркоты</a:t>
            </a:r>
            <a:r>
              <a:rPr lang="ru-RU" sz="2800" b="1" dirty="0"/>
              <a:t>, Бука и </a:t>
            </a:r>
            <a:r>
              <a:rPr lang="ru-RU" sz="2800" b="1" dirty="0" err="1"/>
              <a:t>Бабай</a:t>
            </a:r>
            <a:endParaRPr lang="ru-RU" sz="2800" b="1" dirty="0"/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746250"/>
            <a:ext cx="3527425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/>
              <a:t>У кота, у кота колыбелька золота,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А у Ванечки моего и получше того.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У кота, у кота одеяльце пухово,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А у Ванечки моего и получше того.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У кота, у кота </a:t>
            </a:r>
            <a:r>
              <a:rPr lang="ru-RU" sz="2400" dirty="0" err="1"/>
              <a:t>периночка</a:t>
            </a:r>
            <a:r>
              <a:rPr lang="ru-RU" sz="2400" dirty="0"/>
              <a:t> пухова,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А у Ванечки моего и получше того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CA4AC-5686-43D8-AC47-4C4E08D18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89" y="1557610"/>
            <a:ext cx="4354511" cy="530039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S001069083">
  <a:themeElements>
    <a:clrScheme name="Тема Office 1">
      <a:dk1>
        <a:srgbClr val="000000"/>
      </a:dk1>
      <a:lt1>
        <a:srgbClr val="CC9900"/>
      </a:lt1>
      <a:dk2>
        <a:srgbClr val="663300"/>
      </a:dk2>
      <a:lt2>
        <a:srgbClr val="996600"/>
      </a:lt2>
      <a:accent1>
        <a:srgbClr val="FF6633"/>
      </a:accent1>
      <a:accent2>
        <a:srgbClr val="999933"/>
      </a:accent2>
      <a:accent3>
        <a:srgbClr val="E2CAAA"/>
      </a:accent3>
      <a:accent4>
        <a:srgbClr val="000000"/>
      </a:accent4>
      <a:accent5>
        <a:srgbClr val="FFB8AD"/>
      </a:accent5>
      <a:accent6>
        <a:srgbClr val="8A8A2D"/>
      </a:accent6>
      <a:hlink>
        <a:srgbClr val="CC3300"/>
      </a:hlink>
      <a:folHlink>
        <a:srgbClr val="FFCC99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CC9900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E2CAAA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TS001069083</Template>
  <TotalTime>1068</TotalTime>
  <Words>1775</Words>
  <Application>Microsoft Office PowerPoint</Application>
  <PresentationFormat>Экран (4:3)</PresentationFormat>
  <Paragraphs>207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TS001069083</vt:lpstr>
      <vt:lpstr>Детский фольклор </vt:lpstr>
      <vt:lpstr>Детский фольклор две составные части</vt:lpstr>
      <vt:lpstr>Колыбельная песня</vt:lpstr>
      <vt:lpstr>Образный мир колыбельных песен </vt:lpstr>
      <vt:lpstr>Образы христианского мира</vt:lpstr>
      <vt:lpstr>Семья – защита ребенка, полна любви и заботы</vt:lpstr>
      <vt:lpstr>Большая трёхпоколенная и трудолюбивая семья</vt:lpstr>
      <vt:lpstr>В колыбельных представлен идеал традиционной семьи</vt:lpstr>
      <vt:lpstr>Сказочный мир  В нём живут Сон и Дрёма, коты-воркоты, Бука и Бабай</vt:lpstr>
      <vt:lpstr>Здесь появляются символы опасности (волчок, бука)</vt:lpstr>
      <vt:lpstr>Только в сказочном мире возможны осуждаемые или агрессивные действия - ухватит за бочок, унесёт во лесок, но они не вредят ребенку.  </vt:lpstr>
      <vt:lpstr>Пестушки – игры с телом ребенка.</vt:lpstr>
      <vt:lpstr>Потешки и прибаутки</vt:lpstr>
      <vt:lpstr>Барашеньки крутороженьки по лесам бродят, по горам ходят, в скрипочку играют, деток забавляют</vt:lpstr>
      <vt:lpstr>загадка</vt:lpstr>
      <vt:lpstr>Космогонические загадки </vt:lpstr>
      <vt:lpstr>Загадки о человеке </vt:lpstr>
      <vt:lpstr>Загадки о животных</vt:lpstr>
      <vt:lpstr>Детский   поэтический  фольклор Считалки </vt:lpstr>
      <vt:lpstr>дразнилки</vt:lpstr>
      <vt:lpstr> </vt:lpstr>
      <vt:lpstr>Мирилки </vt:lpstr>
      <vt:lpstr>Скороговорки и чистоговорки</vt:lpstr>
      <vt:lpstr>заклички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 дошкольного детства</dc:title>
  <dc:creator>Теплова Анна Борисовна</dc:creator>
  <cp:lastModifiedBy>Hello baby</cp:lastModifiedBy>
  <cp:revision>54</cp:revision>
  <dcterms:created xsi:type="dcterms:W3CDTF">2014-03-17T08:51:21Z</dcterms:created>
  <dcterms:modified xsi:type="dcterms:W3CDTF">2019-11-03T01:03:37Z</dcterms:modified>
</cp:coreProperties>
</file>