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nomka-school1@mail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Admin\Мои документы\Мои рисунки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8" y="19050"/>
            <a:ext cx="9144000" cy="689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23528" y="260648"/>
            <a:ext cx="785263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Муниципальное казенное образовательное учреждение «</a:t>
            </a:r>
            <a:r>
              <a:rPr lang="ru-RU" sz="2800" b="1" dirty="0" err="1" smtClean="0"/>
              <a:t>Нижнеомская</a:t>
            </a:r>
            <a:r>
              <a:rPr lang="ru-RU" sz="2800" b="1" dirty="0" smtClean="0"/>
              <a:t> средняя общеобразовательная школа №1»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79512" y="1340768"/>
            <a:ext cx="15131609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FF00"/>
                </a:solidFill>
              </a:rPr>
              <a:t>          </a:t>
            </a:r>
            <a:endParaRPr lang="ru-RU" sz="3600" b="1" dirty="0" smtClean="0">
              <a:solidFill>
                <a:srgbClr val="FFFF00"/>
              </a:solidFill>
            </a:endParaRPr>
          </a:p>
          <a:p>
            <a:r>
              <a:rPr lang="ru-RU" sz="3600" b="1" dirty="0" smtClean="0">
                <a:solidFill>
                  <a:srgbClr val="FFFF00"/>
                </a:solidFill>
              </a:rPr>
              <a:t> </a:t>
            </a:r>
            <a:r>
              <a:rPr lang="ru-RU" sz="3600" b="1" dirty="0"/>
              <a:t>ПРОЕКТ</a:t>
            </a:r>
          </a:p>
          <a:p>
            <a:endParaRPr lang="ru-RU" sz="3600" b="1" dirty="0"/>
          </a:p>
          <a:p>
            <a:r>
              <a:rPr lang="ru-RU" sz="3600" b="1" dirty="0"/>
              <a:t>Тема: «</a:t>
            </a:r>
            <a:r>
              <a:rPr lang="ru-RU" sz="3600" b="1" dirty="0">
                <a:solidFill>
                  <a:srgbClr val="FFFF00"/>
                </a:solidFill>
              </a:rPr>
              <a:t>Развитие </a:t>
            </a:r>
            <a:r>
              <a:rPr lang="ru-RU" sz="3600" b="1" dirty="0" smtClean="0">
                <a:solidFill>
                  <a:srgbClr val="FFFF00"/>
                </a:solidFill>
              </a:rPr>
              <a:t>творческих</a:t>
            </a:r>
          </a:p>
          <a:p>
            <a:r>
              <a:rPr lang="ru-RU" sz="3600" b="1" dirty="0" smtClean="0">
                <a:solidFill>
                  <a:srgbClr val="FFFF00"/>
                </a:solidFill>
              </a:rPr>
              <a:t> </a:t>
            </a:r>
            <a:r>
              <a:rPr lang="ru-RU" sz="3600" b="1" dirty="0">
                <a:solidFill>
                  <a:srgbClr val="FFFF00"/>
                </a:solidFill>
              </a:rPr>
              <a:t>способностей обучающихся </a:t>
            </a:r>
          </a:p>
          <a:p>
            <a:r>
              <a:rPr lang="ru-RU" sz="3600" b="1" dirty="0">
                <a:solidFill>
                  <a:srgbClr val="FFFF00"/>
                </a:solidFill>
              </a:rPr>
              <a:t>начальных классов средствами </a:t>
            </a:r>
            <a:endParaRPr lang="ru-RU" sz="3600" b="1" dirty="0" smtClean="0">
              <a:solidFill>
                <a:srgbClr val="FFFF00"/>
              </a:solidFill>
            </a:endParaRPr>
          </a:p>
          <a:p>
            <a:r>
              <a:rPr lang="ru-RU" sz="3600" b="1" dirty="0" smtClean="0">
                <a:solidFill>
                  <a:srgbClr val="FFFF00"/>
                </a:solidFill>
              </a:rPr>
              <a:t>урочной </a:t>
            </a:r>
            <a:r>
              <a:rPr lang="ru-RU" sz="3600" b="1" dirty="0">
                <a:solidFill>
                  <a:srgbClr val="FFFF00"/>
                </a:solidFill>
              </a:rPr>
              <a:t>деятельности</a:t>
            </a:r>
            <a:r>
              <a:rPr lang="ru-RU" sz="3600" b="1" dirty="0"/>
              <a:t>»</a:t>
            </a:r>
          </a:p>
          <a:p>
            <a:endParaRPr lang="ru-RU" sz="3600" b="1" dirty="0"/>
          </a:p>
          <a:p>
            <a:endParaRPr lang="ru-RU" sz="3600" b="1" dirty="0">
              <a:solidFill>
                <a:srgbClr val="FFFF00"/>
              </a:solidFill>
            </a:endParaRPr>
          </a:p>
          <a:p>
            <a:r>
              <a:rPr lang="ru-RU" dirty="0" smtClean="0"/>
              <a:t>                                                    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0491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2368" y="629138"/>
            <a:ext cx="8229600" cy="780696"/>
          </a:xfrm>
        </p:spPr>
        <p:txBody>
          <a:bodyPr>
            <a:normAutofit/>
          </a:bodyPr>
          <a:lstStyle/>
          <a:p>
            <a:r>
              <a:rPr lang="ru-RU" sz="2800" b="1" dirty="0"/>
              <a:t>Целевая аудитория  – учителя начальных классов</a:t>
            </a:r>
            <a:r>
              <a:rPr lang="ru-RU" sz="2000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/>
              <a:t>Реформы в системе образования, направленность на личностно-ориентированные и развивающие образовательные технологии ориентируют  педагогов на учащихся с неординарными </a:t>
            </a:r>
            <a:r>
              <a:rPr lang="ru-RU" b="1" dirty="0" smtClean="0"/>
              <a:t>способностями.</a:t>
            </a:r>
          </a:p>
          <a:p>
            <a:endParaRPr lang="ru-RU" b="1" dirty="0"/>
          </a:p>
          <a:p>
            <a:r>
              <a:rPr lang="ru-RU" b="1" dirty="0" smtClean="0"/>
              <a:t>Цель</a:t>
            </a:r>
            <a:r>
              <a:rPr lang="ru-RU" b="1" dirty="0"/>
              <a:t>:</a:t>
            </a:r>
            <a:r>
              <a:rPr lang="ru-RU" dirty="0"/>
              <a:t> </a:t>
            </a:r>
            <a:r>
              <a:rPr lang="ru-RU" dirty="0" smtClean="0"/>
              <a:t>повышение профессиональной компетенции педагога в развитии </a:t>
            </a:r>
            <a:r>
              <a:rPr lang="ru-RU" b="1" dirty="0" smtClean="0"/>
              <a:t>творческих способностей обучающихся </a:t>
            </a:r>
            <a:r>
              <a:rPr lang="ru-RU" b="1" dirty="0"/>
              <a:t>на уроке </a:t>
            </a:r>
            <a:r>
              <a:rPr lang="ru-RU" dirty="0"/>
              <a:t>с помощью технологий  проблемно-диалогического обучения и ТРИЗ.</a:t>
            </a:r>
          </a:p>
        </p:txBody>
      </p:sp>
    </p:spTree>
    <p:extLst>
      <p:ext uri="{BB962C8B-B14F-4D97-AF65-F5344CB8AC3E}">
        <p14:creationId xmlns:p14="http://schemas.microsoft.com/office/powerpoint/2010/main" val="3718183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0430958"/>
              </p:ext>
            </p:extLst>
          </p:nvPr>
        </p:nvGraphicFramePr>
        <p:xfrm>
          <a:off x="179512" y="332656"/>
          <a:ext cx="8712969" cy="62469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6641"/>
                <a:gridCol w="1808529"/>
                <a:gridCol w="6217799"/>
              </a:tblGrid>
              <a:tr h="4320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№п/п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5589" marR="555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Дата, этап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5589" marR="555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Форма встречи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5589" marR="55589" marT="0" marB="0"/>
                </a:tc>
              </a:tr>
              <a:tr h="13182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5589" marR="555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Март 2014</a:t>
                      </a:r>
                      <a:endParaRPr lang="ru-RU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Организационный этап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5589" marR="555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Утверждение проекта на педагогическом совете, определение состава рабочей группы. Модуль курсовой подготовки «Современные образовательные технологии»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5589" marR="55589" marT="0" marB="0"/>
                </a:tc>
              </a:tr>
              <a:tr h="1243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2.1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5589" marR="555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Апрель 2014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Разработка и апробация практик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5589" marR="555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Кейс – рассылка  через электронную почту участникам </a:t>
                      </a:r>
                      <a:r>
                        <a:rPr lang="ru-RU" sz="1600" dirty="0" smtClean="0">
                          <a:effectLst/>
                        </a:rPr>
                        <a:t>проекта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Содержит методические материалы и пакет диагностик по определению уровня творческих способностей обучающихся. 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589" marR="55589" marT="0" marB="0"/>
                </a:tc>
              </a:tr>
              <a:tr h="6936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2.2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5589" marR="555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Май 2014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5589" marR="555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Очный практико-ориентированный семинар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5589" marR="55589" marT="0" marB="0"/>
                </a:tc>
              </a:tr>
              <a:tr h="763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3.1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5589" marR="555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Сентябрь 2014</a:t>
                      </a:r>
                      <a:endParaRPr lang="ru-RU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Подведение итогов реализации проекта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5589" marR="555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Сбор материалов по </a:t>
                      </a:r>
                      <a:r>
                        <a:rPr lang="ru-RU" sz="1600">
                          <a:effectLst/>
                        </a:rPr>
                        <a:t>электронной </a:t>
                      </a:r>
                      <a:r>
                        <a:rPr lang="ru-RU" sz="1600" smtClean="0">
                          <a:effectLst/>
                        </a:rPr>
                        <a:t>почте</a:t>
                      </a:r>
                      <a:r>
                        <a:rPr lang="ru-RU" sz="1600" baseline="0" smtClean="0">
                          <a:effectLst/>
                        </a:rPr>
                        <a:t> </a:t>
                      </a:r>
                      <a:r>
                        <a:rPr lang="ru-RU" sz="1600" smtClean="0">
                          <a:effectLst/>
                        </a:rPr>
                        <a:t>от </a:t>
                      </a:r>
                      <a:r>
                        <a:rPr lang="ru-RU" sz="1600" dirty="0">
                          <a:effectLst/>
                        </a:rPr>
                        <a:t>участников </a:t>
                      </a:r>
                      <a:r>
                        <a:rPr lang="ru-RU" sz="1600" dirty="0" smtClean="0">
                          <a:effectLst/>
                        </a:rPr>
                        <a:t>проекта,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Обсуждение, консультации по </a:t>
                      </a:r>
                      <a:r>
                        <a:rPr lang="en-US" sz="1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Skype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589" marR="55589" marT="0" marB="0"/>
                </a:tc>
              </a:tr>
              <a:tr h="1243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5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3.2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5589" marR="555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Ноябрь 2014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5589" marR="555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Очная конференция участников </a:t>
                      </a:r>
                      <a:r>
                        <a:rPr lang="ru-RU" sz="1600" dirty="0" smtClean="0">
                          <a:effectLst/>
                        </a:rPr>
                        <a:t>проекта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Д</a:t>
                      </a:r>
                      <a:r>
                        <a:rPr lang="ru-RU" sz="1400" dirty="0" smtClean="0">
                          <a:effectLst/>
                        </a:rPr>
                        <a:t>емонстрация видеофрагментов уроков участниками проекта, обсуждение перспектив введения данных технологий в урок. Презентация сборника проблемных вопросов и задач  для уроков  в начальной школе.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«Развитие  творческих способностей учащихся начальной школы средствами урочной деятельности»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5589" marR="55589" marT="0" marB="0"/>
                </a:tc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209800" y="19288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169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Предполагаемые результаты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1.краткосрочные </a:t>
            </a:r>
            <a:r>
              <a:rPr lang="ru-RU" dirty="0"/>
              <a:t>результаты:</a:t>
            </a:r>
          </a:p>
          <a:p>
            <a:r>
              <a:rPr lang="ru-RU" dirty="0"/>
              <a:t>- овладение  методами  и  приемами проблемно-диалогического обучения и ТРИЗ</a:t>
            </a:r>
          </a:p>
          <a:p>
            <a:r>
              <a:rPr lang="ru-RU" dirty="0"/>
              <a:t>- сборник проблемных вопросов и задач для уроков в начальной школе.</a:t>
            </a:r>
          </a:p>
          <a:p>
            <a:r>
              <a:rPr lang="ru-RU" dirty="0"/>
              <a:t>2.долгосрочные результаты:</a:t>
            </a:r>
          </a:p>
          <a:p>
            <a:r>
              <a:rPr lang="ru-RU" dirty="0"/>
              <a:t>-внедрение в практику учителя  методов  и  приемов  проблемно-диалогического обучения и ТРИЗ</a:t>
            </a:r>
          </a:p>
          <a:p>
            <a:r>
              <a:rPr lang="ru-RU" dirty="0"/>
              <a:t>-развитие </a:t>
            </a:r>
            <a:r>
              <a:rPr lang="ru-RU" dirty="0" smtClean="0"/>
              <a:t> творческих </a:t>
            </a:r>
            <a:r>
              <a:rPr lang="ru-RU" dirty="0"/>
              <a:t>способностей учащихся. </a:t>
            </a:r>
          </a:p>
        </p:txBody>
      </p:sp>
    </p:spTree>
    <p:extLst>
      <p:ext uri="{BB962C8B-B14F-4D97-AF65-F5344CB8AC3E}">
        <p14:creationId xmlns:p14="http://schemas.microsoft.com/office/powerpoint/2010/main" val="1610813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56792"/>
          </a:xfrm>
        </p:spPr>
        <p:txBody>
          <a:bodyPr>
            <a:noAutofit/>
          </a:bodyPr>
          <a:lstStyle/>
          <a:p>
            <a:r>
              <a:rPr lang="ru-RU" sz="3600" b="1" dirty="0"/>
              <a:t>Контактная информация</a:t>
            </a:r>
            <a:r>
              <a:rPr lang="ru-RU" sz="3600" b="1" dirty="0" smtClean="0"/>
              <a:t>:</a:t>
            </a:r>
            <a:br>
              <a:rPr lang="ru-RU" sz="3600" b="1" dirty="0" smtClean="0"/>
            </a:br>
            <a:r>
              <a:rPr lang="ru-RU" sz="3600" b="1" dirty="0" smtClean="0"/>
              <a:t>МКОУ « </a:t>
            </a:r>
            <a:r>
              <a:rPr lang="ru-RU" sz="3600" b="1" dirty="0" err="1" smtClean="0"/>
              <a:t>Нижнеомская</a:t>
            </a:r>
            <a:r>
              <a:rPr lang="ru-RU" sz="3600" b="1" dirty="0" smtClean="0"/>
              <a:t> </a:t>
            </a:r>
            <a:r>
              <a:rPr lang="ru-RU" sz="3600" b="1" dirty="0"/>
              <a:t>СОШ №1»</a:t>
            </a:r>
            <a:br>
              <a:rPr lang="ru-RU" sz="3600" b="1" dirty="0"/>
            </a:br>
            <a:endParaRPr lang="ru-RU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-396552" y="1124744"/>
            <a:ext cx="948482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Омская область</a:t>
            </a:r>
          </a:p>
          <a:p>
            <a:r>
              <a:rPr lang="ru-RU" sz="3200" b="1" dirty="0" smtClean="0">
                <a:solidFill>
                  <a:schemeClr val="bg1"/>
                </a:solidFill>
              </a:rPr>
              <a:t>   		</a:t>
            </a:r>
            <a:r>
              <a:rPr lang="ru-RU" sz="3200" b="1" dirty="0" err="1" smtClean="0">
                <a:solidFill>
                  <a:schemeClr val="bg1"/>
                </a:solidFill>
              </a:rPr>
              <a:t>Нижнеомский</a:t>
            </a:r>
            <a:r>
              <a:rPr lang="ru-RU" sz="3200" b="1" dirty="0" smtClean="0">
                <a:solidFill>
                  <a:schemeClr val="bg1"/>
                </a:solidFill>
              </a:rPr>
              <a:t> район</a:t>
            </a:r>
          </a:p>
          <a:p>
            <a:r>
              <a:rPr lang="ru-RU" sz="3200" b="1" dirty="0" smtClean="0">
                <a:solidFill>
                  <a:schemeClr val="bg1"/>
                </a:solidFill>
              </a:rPr>
              <a:t>Тел. 838165-2-14-3</a:t>
            </a:r>
          </a:p>
          <a:p>
            <a:r>
              <a:rPr lang="ru-RU" sz="3200" b="1" dirty="0" smtClean="0">
                <a:solidFill>
                  <a:schemeClr val="bg1"/>
                </a:solidFill>
              </a:rPr>
              <a:t>7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E-mail </a:t>
            </a:r>
            <a:r>
              <a:rPr lang="ru-RU" sz="3200" b="1" dirty="0" smtClean="0">
                <a:solidFill>
                  <a:schemeClr val="bg1"/>
                </a:solidFill>
              </a:rPr>
              <a:t>Директор :</a:t>
            </a:r>
          </a:p>
          <a:p>
            <a:r>
              <a:rPr lang="ru-RU" sz="3200" b="1" dirty="0" smtClean="0">
                <a:solidFill>
                  <a:schemeClr val="bg1"/>
                </a:solidFill>
              </a:rPr>
              <a:t>Гаврилов Алексей Юрьевич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Омская область,  </a:t>
            </a:r>
            <a:r>
              <a:rPr lang="ru-RU" sz="3200" b="1" dirty="0" err="1" smtClean="0"/>
              <a:t>Нижнеомский</a:t>
            </a:r>
            <a:r>
              <a:rPr lang="ru-RU" sz="3200" b="1" dirty="0" smtClean="0"/>
              <a:t> район</a:t>
            </a:r>
          </a:p>
          <a:p>
            <a:r>
              <a:rPr lang="ru-RU" sz="3200" b="1" dirty="0" err="1" smtClean="0"/>
              <a:t>с.Нижняя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Омка,ул.Школьная</a:t>
            </a:r>
            <a:r>
              <a:rPr lang="ru-RU" sz="3200" b="1" dirty="0" smtClean="0"/>
              <a:t> , 9</a:t>
            </a:r>
          </a:p>
          <a:p>
            <a:r>
              <a:rPr lang="ru-RU" sz="3200" b="1" dirty="0" smtClean="0"/>
              <a:t>Тел.: 838165-2- 14 – 37</a:t>
            </a:r>
          </a:p>
          <a:p>
            <a:r>
              <a:rPr lang="en-US" sz="3200" b="1" dirty="0" smtClean="0"/>
              <a:t>Email : </a:t>
            </a:r>
            <a:r>
              <a:rPr lang="en-US" sz="3200" b="1" dirty="0" smtClean="0">
                <a:hlinkClick r:id="rId2"/>
              </a:rPr>
              <a:t>nomka-school1@mail.ru</a:t>
            </a:r>
            <a:endParaRPr lang="en-US" sz="3200" b="1" dirty="0" smtClean="0"/>
          </a:p>
          <a:p>
            <a:r>
              <a:rPr lang="ru-RU" sz="2800" b="1" dirty="0" smtClean="0"/>
              <a:t>Директор</a:t>
            </a:r>
            <a:r>
              <a:rPr lang="ru-RU" sz="3200" b="1" dirty="0" smtClean="0"/>
              <a:t>: Гаврилов Алексей Юрьевич</a:t>
            </a:r>
          </a:p>
          <a:p>
            <a:r>
              <a:rPr lang="ru-RU" sz="2800" b="1" dirty="0" smtClean="0"/>
              <a:t>Заместитель директора по УВР </a:t>
            </a:r>
            <a:r>
              <a:rPr lang="ru-RU" sz="3200" b="1" dirty="0" smtClean="0"/>
              <a:t>:</a:t>
            </a:r>
          </a:p>
          <a:p>
            <a:r>
              <a:rPr lang="ru-RU" sz="3200" b="1" dirty="0" err="1" smtClean="0"/>
              <a:t>Велитченко</a:t>
            </a:r>
            <a:r>
              <a:rPr lang="ru-RU" sz="3200" b="1" dirty="0" smtClean="0"/>
              <a:t> Ольга Алексеевна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8336796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84</TotalTime>
  <Words>295</Words>
  <Application>Microsoft Office PowerPoint</Application>
  <PresentationFormat>Экран (4:3)</PresentationFormat>
  <Paragraphs>65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Презентация PowerPoint</vt:lpstr>
      <vt:lpstr>Целевая аудитория  – учителя начальных классов.</vt:lpstr>
      <vt:lpstr>Презентация PowerPoint</vt:lpstr>
      <vt:lpstr>Предполагаемые результаты</vt:lpstr>
      <vt:lpstr>Контактная информация: МКОУ « Нижнеомская СОШ №1»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10</cp:revision>
  <dcterms:created xsi:type="dcterms:W3CDTF">2014-03-10T03:56:59Z</dcterms:created>
  <dcterms:modified xsi:type="dcterms:W3CDTF">2014-03-18T10:34:46Z</dcterms:modified>
</cp:coreProperties>
</file>