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3" r:id="rId5"/>
    <p:sldId id="262" r:id="rId6"/>
    <p:sldId id="261" r:id="rId7"/>
    <p:sldId id="259" r:id="rId8"/>
    <p:sldId id="260" r:id="rId9"/>
    <p:sldId id="25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7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81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4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8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0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9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0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1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9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0301-5582-4C76-9CE1-AD2610D52D0C}" type="datetimeFigureOut">
              <a:rPr lang="ru-RU" smtClean="0"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5212-C041-4D4B-8586-9D78A4442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8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udu5.com/manual/chapter/3386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udu5.com/manual/chapter/329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udu5.com/manual/chapter/3306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budu5.com/manual/chapter/329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udu5.com/manual/chapter/3306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budu5.com/manual/chapter/3401" TargetMode="External"/><Relationship Id="rId4" Type="http://schemas.openxmlformats.org/officeDocument/2006/relationships/hyperlink" Target="https://budu5.com/manual/chapter/34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udu5.com/manual/chapter/340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budu5.com/manual/chapter/3403" TargetMode="External"/><Relationship Id="rId4" Type="http://schemas.openxmlformats.org/officeDocument/2006/relationships/hyperlink" Target="https://budu5.com/manual/chapter/340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592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Углы с соответственно параллельными или перпендикулярными сторонами</a:t>
            </a:r>
            <a:endParaRPr lang="ru-RU" sz="3600" dirty="0">
              <a:solidFill>
                <a:srgbClr val="00206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algn="r"/>
                <a:r>
                  <a:rPr lang="ru-RU" sz="2000" b="1" i="1" dirty="0">
                    <a:solidFill>
                      <a:schemeClr val="tx2"/>
                    </a:solidFill>
                  </a:rPr>
                  <a:t>3 случай</a:t>
                </a:r>
                <a:endParaRPr lang="ru-RU" sz="2000" dirty="0">
                  <a:solidFill>
                    <a:schemeClr val="tx2"/>
                  </a:solidFill>
                </a:endParaRPr>
              </a:p>
              <a:p>
                <a:pPr algn="r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Пусть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∠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АОВ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 острый, т.е. меньше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при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этом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Т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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Т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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Проведем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луч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так: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ОС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, </a:t>
                </a: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а </a:t>
                </a:r>
                <a:r>
                  <a:rPr lang="ru-RU" sz="2000" dirty="0">
                    <a:solidFill>
                      <a:schemeClr val="tx1"/>
                    </a:solidFill>
                  </a:rPr>
                  <a:t>точки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лежали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разные стороны от прямой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ОА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Далее </a:t>
                </a:r>
                <a:r>
                  <a:rPr lang="ru-RU" sz="2000" dirty="0">
                    <a:solidFill>
                      <a:schemeClr val="tx1"/>
                    </a:solidFill>
                  </a:rPr>
                  <a:t>проведем луч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ОD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так: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ОD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, </a:t>
                </a: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а </a:t>
                </a:r>
                <a:r>
                  <a:rPr lang="ru-RU" sz="2000" dirty="0">
                    <a:solidFill>
                      <a:schemeClr val="tx1"/>
                    </a:solidFill>
                  </a:rPr>
                  <a:t>точки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D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лежали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одну сторону от прямой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>
                    <a:solidFill>
                      <a:schemeClr val="tx1"/>
                    </a:solidFill>
                  </a:rPr>
                  <a:t>Получим, что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 = 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–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АОD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а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СОD = 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–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АОD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значит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СОD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blipFill rotWithShape="1">
                <a:blip r:embed="rId3"/>
                <a:stretch>
                  <a:fillRect t="-498" r="-1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611560" y="404664"/>
            <a:ext cx="2952328" cy="274705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611560" y="3573016"/>
            <a:ext cx="295232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9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 fontScale="92500" lnSpcReduction="20000"/>
              </a:bodyPr>
              <a:lstStyle/>
              <a:p>
                <a:pPr algn="r"/>
                <a:r>
                  <a:rPr lang="ru-RU" sz="2200" dirty="0" smtClean="0">
                    <a:solidFill>
                      <a:schemeClr val="tx1"/>
                    </a:solidFill>
                  </a:rPr>
                  <a:t>Стороны </a:t>
                </a:r>
                <a:r>
                  <a:rPr lang="ru-RU" sz="22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СОD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:r>
                  <a:rPr lang="ru-RU" sz="2200" dirty="0" smtClean="0">
                    <a:solidFill>
                      <a:schemeClr val="tx1"/>
                    </a:solidFill>
                  </a:rPr>
                  <a:t>соответственно </a:t>
                </a:r>
                <a:r>
                  <a:rPr lang="ru-RU" sz="2200" dirty="0">
                    <a:solidFill>
                      <a:schemeClr val="tx1"/>
                    </a:solidFill>
                  </a:rPr>
                  <a:t>параллельны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200" dirty="0" smtClean="0">
                    <a:solidFill>
                      <a:schemeClr val="tx1"/>
                    </a:solidFill>
                  </a:rPr>
                  <a:t>сторонам </a:t>
                </a:r>
                <a:r>
                  <a:rPr lang="ru-RU" sz="2200" dirty="0">
                    <a:solidFill>
                      <a:schemeClr val="tx1"/>
                    </a:solidFill>
                  </a:rPr>
                  <a:t>угла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, т.е. 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ОС</a:t>
                </a:r>
                <a:r>
                  <a:rPr lang="ru-RU" sz="2200" b="1" dirty="0" smtClean="0">
                    <a:solidFill>
                      <a:schemeClr val="tx1"/>
                    </a:solidFill>
                  </a:rPr>
                  <a:t> ∥ 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200" dirty="0" smtClean="0">
                    <a:solidFill>
                      <a:schemeClr val="tx1"/>
                    </a:solidFill>
                  </a:rPr>
                  <a:t>(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т.к. две прямые перпендикулярные </a:t>
                </a:r>
                <a:endParaRPr lang="ru-RU" sz="2200" i="1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200" i="1" dirty="0" smtClean="0">
                    <a:solidFill>
                      <a:schemeClr val="tx1"/>
                    </a:solidFill>
                  </a:rPr>
                  <a:t>к 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третьей прямой параллельны друг другу, </a:t>
                </a:r>
                <a:endParaRPr lang="ru-RU" sz="2200" i="1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 smtClean="0">
                  <a:solidFill>
                    <a:schemeClr val="tx1"/>
                  </a:solidFill>
                </a:endParaRPr>
              </a:p>
              <a:p>
                <a:pPr algn="r"/>
                <a:endParaRPr lang="ru-RU" sz="2000" i="1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i="1" dirty="0" smtClean="0">
                    <a:solidFill>
                      <a:schemeClr val="tx1"/>
                    </a:solidFill>
                  </a:rPr>
                  <a:t>по 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построению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200" b="1" i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ОС 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и по условию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200" b="1" i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)</a:t>
                </a:r>
                <a:r>
                  <a:rPr lang="ru-RU" sz="2200" dirty="0">
                    <a:solidFill>
                      <a:schemeClr val="tx1"/>
                    </a:solidFill>
                  </a:rPr>
                  <a:t>,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также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ОD</a:t>
                </a:r>
                <a:r>
                  <a:rPr lang="ru-RU" sz="2200" b="1" dirty="0" smtClean="0">
                    <a:solidFill>
                      <a:schemeClr val="tx1"/>
                    </a:solidFill>
                  </a:rPr>
                  <a:t>∥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 (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т.к. по построению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 ОВ</a:t>
                </a:r>
                <a:r>
                  <a:rPr lang="ru-RU" sz="2200" b="1" i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ОD 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и </a:t>
                </a:r>
                <a:endParaRPr lang="ru-RU" sz="2200" i="1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i="1" dirty="0" smtClean="0">
                    <a:solidFill>
                      <a:schemeClr val="tx1"/>
                    </a:solidFill>
                  </a:rPr>
                  <a:t>по 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условию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200" b="1" i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),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поэтому </a:t>
                </a:r>
                <a:r>
                  <a:rPr lang="ru-RU" sz="2200" i="1" dirty="0" smtClean="0">
                    <a:solidFill>
                      <a:schemeClr val="tx1"/>
                    </a:solidFill>
                  </a:rPr>
                  <a:t>(по 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теореме об углах </a:t>
                </a:r>
                <a:endParaRPr lang="ru-RU" sz="2200" i="1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i="1" dirty="0" smtClean="0">
                    <a:solidFill>
                      <a:schemeClr val="tx1"/>
                    </a:solidFill>
                  </a:rPr>
                  <a:t>с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 соответственно параллельными </a:t>
                </a:r>
                <a:r>
                  <a:rPr lang="ru-RU" sz="2200" i="1" dirty="0" smtClean="0">
                    <a:solidFill>
                      <a:schemeClr val="tx1"/>
                    </a:solidFill>
                  </a:rPr>
                  <a:t>сторонами) </a:t>
                </a: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либо</a:t>
                </a:r>
                <a:r>
                  <a:rPr lang="ru-RU" sz="2200" b="1" dirty="0" smtClean="0">
                    <a:solidFill>
                      <a:schemeClr val="tx1"/>
                    </a:solidFill>
                  </a:rPr>
                  <a:t> ∠ 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СОD 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,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либо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СОD +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2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200" dirty="0">
                    <a:solidFill>
                      <a:schemeClr val="tx1"/>
                    </a:solidFill>
                  </a:rPr>
                  <a:t>.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Следовательно</a:t>
                </a:r>
                <a:r>
                  <a:rPr lang="ru-RU" sz="2200" dirty="0">
                    <a:solidFill>
                      <a:schemeClr val="tx1"/>
                    </a:solidFill>
                  </a:rPr>
                  <a:t>, учитывая то, что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200" dirty="0">
                    <a:solidFill>
                      <a:schemeClr val="tx1"/>
                    </a:solidFill>
                  </a:rPr>
                  <a:t> 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СОD</a:t>
                </a:r>
                <a:r>
                  <a:rPr lang="ru-RU" sz="2200" b="1" dirty="0">
                    <a:solidFill>
                      <a:schemeClr val="tx1"/>
                    </a:solidFill>
                  </a:rPr>
                  <a:t> </a:t>
                </a:r>
                <a:r>
                  <a:rPr lang="ru-RU" sz="2200" dirty="0">
                    <a:solidFill>
                      <a:schemeClr val="tx1"/>
                    </a:solidFill>
                  </a:rPr>
                  <a:t>получим,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либо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АОВ </a:t>
                </a:r>
                <a:r>
                  <a:rPr lang="ru-RU" sz="2200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, </a:t>
                </a:r>
                <a:endParaRPr lang="ru-RU" sz="2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ru-RU" sz="2200" dirty="0" smtClean="0">
                    <a:solidFill>
                      <a:schemeClr val="tx1"/>
                    </a:solidFill>
                  </a:rPr>
                  <a:t>либо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+</a:t>
                </a:r>
                <a:r>
                  <a:rPr lang="ru-RU" sz="22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2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2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2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2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200" b="1" i="1" dirty="0" smtClean="0">
                    <a:solidFill>
                      <a:schemeClr val="tx1"/>
                    </a:solidFill>
                  </a:rPr>
                  <a:t>180</a:t>
                </a:r>
                <a:r>
                  <a:rPr lang="ru-RU" sz="2200" b="1" i="1" baseline="30000" dirty="0" smtClean="0">
                    <a:solidFill>
                      <a:schemeClr val="tx1"/>
                    </a:solidFill>
                  </a:rPr>
                  <a:t>0.</a:t>
                </a:r>
                <a:endParaRPr lang="ru-RU" sz="2200" dirty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blipFill rotWithShape="1">
                <a:blip r:embed="rId3"/>
                <a:stretch>
                  <a:fillRect l="-724" t="-1594" r="-1520" b="-4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334616" y="397070"/>
            <a:ext cx="3096344" cy="29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algn="r"/>
                <a:r>
                  <a:rPr lang="ru-RU" sz="2000" b="1" i="1" dirty="0" smtClean="0">
                    <a:solidFill>
                      <a:schemeClr val="tx2"/>
                    </a:solidFill>
                  </a:rPr>
                  <a:t>4 случай</a:t>
                </a:r>
                <a:endParaRPr lang="ru-RU" sz="2000" dirty="0">
                  <a:solidFill>
                    <a:schemeClr val="tx2"/>
                  </a:solidFill>
                </a:endParaRPr>
              </a:p>
              <a:p>
                <a:pPr algn="r"/>
                <a:r>
                  <a:rPr lang="ru-RU" sz="2000" dirty="0" err="1" smtClean="0">
                    <a:solidFill>
                      <a:schemeClr val="tx1"/>
                    </a:solidFill>
                  </a:rPr>
                  <a:t>Пусть</a:t>
                </a:r>
                <a:r>
                  <a:rPr lang="ru-RU" sz="2000" b="1" dirty="0" err="1">
                    <a:solidFill>
                      <a:schemeClr val="tx1"/>
                    </a:solidFill>
                  </a:rPr>
                  <a:t>∠</a:t>
                </a:r>
                <a:r>
                  <a:rPr lang="ru-RU" sz="2000" b="1" i="1" dirty="0" err="1" smtClean="0">
                    <a:solidFill>
                      <a:schemeClr val="tx1"/>
                    </a:solidFill>
                  </a:rPr>
                  <a:t>АОВ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тупой,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т.е</a:t>
                </a:r>
                <a:r>
                  <a:rPr lang="ru-RU" sz="2000" dirty="0">
                    <a:solidFill>
                      <a:schemeClr val="tx1"/>
                    </a:solidFill>
                  </a:rPr>
                  <a:t>. меньше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но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больше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при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этом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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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r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Проведем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луч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ОС </a:t>
                </a:r>
                <a:r>
                  <a:rPr lang="ru-RU" sz="2000" dirty="0">
                    <a:solidFill>
                      <a:schemeClr val="tx1"/>
                    </a:solidFill>
                  </a:rPr>
                  <a:t>так,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чтобы 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был смежным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с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АОВ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b="1" dirty="0">
                    <a:solidFill>
                      <a:schemeClr val="tx1"/>
                    </a:solidFill>
                  </a:rPr>
                  <a:t>∠</a:t>
                </a:r>
                <a:r>
                  <a:rPr lang="ru-RU" sz="20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АВС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острый,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его стороны соответственно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перпендикулярны </a:t>
                </a:r>
                <a:r>
                  <a:rPr lang="ru-RU" sz="2000" dirty="0">
                    <a:solidFill>
                      <a:schemeClr val="tx1"/>
                    </a:solidFill>
                  </a:rPr>
                  <a:t>сторонам 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∠ 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Следовательно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либо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АОС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+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либо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АОС </a:t>
                </a:r>
                <a:r>
                  <a:rPr lang="ru-RU" sz="2000" dirty="0">
                    <a:solidFill>
                      <a:schemeClr val="tx1"/>
                    </a:solidFill>
                  </a:rPr>
                  <a:t>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1600" i="1" dirty="0">
                    <a:solidFill>
                      <a:schemeClr val="tx1"/>
                    </a:solidFill>
                  </a:rPr>
                  <a:t>(смотри случай </a:t>
                </a:r>
                <a:r>
                  <a:rPr lang="ru-RU" sz="1600" i="1" dirty="0" smtClean="0">
                    <a:solidFill>
                      <a:schemeClr val="tx1"/>
                    </a:solidFill>
                  </a:rPr>
                  <a:t>3). </a:t>
                </a: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Тогда</a:t>
                </a:r>
                <a:r>
                  <a:rPr lang="ru-RU" sz="2000" dirty="0">
                    <a:solidFill>
                      <a:schemeClr val="tx1"/>
                    </a:solidFill>
                  </a:rPr>
                  <a:t>, учитывая, что 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∠ 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АОС </a:t>
                </a:r>
                <a:r>
                  <a:rPr lang="ru-RU" sz="2000" dirty="0">
                    <a:solidFill>
                      <a:schemeClr val="tx1"/>
                    </a:solidFill>
                  </a:rPr>
                  <a:t>и 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∠ 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АОВ </a:t>
                </a:r>
                <a:r>
                  <a:rPr lang="ru-RU" sz="2000" dirty="0">
                    <a:solidFill>
                      <a:schemeClr val="tx1"/>
                    </a:solidFill>
                  </a:rPr>
                  <a:t>смежные, их сумма будет равна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значит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АОС </a:t>
                </a:r>
                <a:r>
                  <a:rPr lang="ru-RU" sz="2000" dirty="0">
                    <a:solidFill>
                      <a:schemeClr val="tx1"/>
                    </a:solidFill>
                  </a:rPr>
                  <a:t>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–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, следовательно, в первом случае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–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∠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+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откуда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 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а во втором случае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–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 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откуда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 +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u="sng" dirty="0">
                    <a:solidFill>
                      <a:schemeClr val="tx1"/>
                    </a:solidFill>
                  </a:rPr>
                  <a:t>Что и требовалось доказать</a:t>
                </a:r>
                <a:r>
                  <a:rPr lang="ru-RU" sz="2000" u="sng" dirty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blipFill rotWithShape="1">
                <a:blip r:embed="rId3"/>
                <a:stretch>
                  <a:fillRect t="-498" r="-1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755576" y="476672"/>
            <a:ext cx="2314575" cy="166687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755576" y="2636912"/>
            <a:ext cx="243840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На рисунке прямые </a:t>
            </a:r>
            <a:r>
              <a:rPr lang="ru-RU" b="1" i="1" dirty="0"/>
              <a:t>m</a:t>
            </a:r>
            <a:r>
              <a:rPr lang="ru-RU" b="1" dirty="0"/>
              <a:t> и </a:t>
            </a:r>
            <a:r>
              <a:rPr lang="ru-RU" b="1" i="1" dirty="0"/>
              <a:t>n</a:t>
            </a:r>
            <a:r>
              <a:rPr lang="ru-RU" b="1" dirty="0"/>
              <a:t> параллельны, угол 1 равен 75</a:t>
            </a:r>
            <a:r>
              <a:rPr lang="ru-RU" b="1" baseline="30000" dirty="0"/>
              <a:t>0</a:t>
            </a:r>
            <a:r>
              <a:rPr lang="ru-RU" b="1" dirty="0"/>
              <a:t>. Найдите угол 2.</a:t>
            </a:r>
          </a:p>
          <a:p>
            <a:endParaRPr lang="ru-RU" dirty="0"/>
          </a:p>
        </p:txBody>
      </p:sp>
      <p:pic>
        <p:nvPicPr>
          <p:cNvPr id="4" name="Picture 2" descr="C:\Users\Марина\Desktop\hello_html_m2179e5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230289" cy="32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Теорема об углах с соответственно параллельными сторонами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784976" cy="20162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Если стороны одного угла соответственно </a:t>
            </a:r>
            <a:r>
              <a:rPr lang="ru-RU" sz="2800" b="1" i="1" dirty="0">
                <a:solidFill>
                  <a:schemeClr val="tx1"/>
                </a:solidFill>
                <a:latin typeface="+mj-lt"/>
                <a:hlinkClick r:id="rId3" tooltip="Параллельные прямые"/>
              </a:rPr>
              <a:t>параллельны</a:t>
            </a:r>
            <a:r>
              <a:rPr lang="ru-RU" sz="2800" b="1" i="1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сторонам </a:t>
            </a:r>
            <a:r>
              <a:rPr lang="ru-RU" sz="2800" b="1" i="1" dirty="0">
                <a:solidFill>
                  <a:schemeClr val="tx1"/>
                </a:solidFill>
                <a:latin typeface="+mj-lt"/>
              </a:rPr>
              <a:t>другого угла, то такие </a:t>
            </a:r>
            <a:r>
              <a:rPr lang="ru-RU" sz="2800" b="1" i="1" dirty="0">
                <a:solidFill>
                  <a:schemeClr val="tx1"/>
                </a:solidFill>
                <a:latin typeface="+mj-lt"/>
                <a:hlinkClick r:id="rId4" tooltip="Угол"/>
              </a:rPr>
              <a:t>углы</a:t>
            </a:r>
            <a:r>
              <a:rPr lang="ru-RU" sz="2800" b="1" i="1" dirty="0">
                <a:solidFill>
                  <a:schemeClr val="tx1"/>
                </a:solidFill>
                <a:latin typeface="+mj-lt"/>
              </a:rPr>
              <a:t> или равны, или в сумме составляют 180</a:t>
            </a:r>
            <a:r>
              <a:rPr lang="ru-RU" sz="2800" b="1" i="1" baseline="30000" dirty="0">
                <a:solidFill>
                  <a:schemeClr val="tx1"/>
                </a:solidFill>
                <a:latin typeface="+mj-lt"/>
              </a:rPr>
              <a:t>0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7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  <a:solidFill>
            <a:schemeClr val="accent5">
              <a:lumMod val="20000"/>
              <a:lumOff val="80000"/>
            </a:schemeClr>
          </a:solidFill>
        </p:spPr>
        <p:txBody>
          <a:bodyPr numCol="1">
            <a:normAutofit fontScale="32500" lnSpcReduction="20000"/>
          </a:bodyPr>
          <a:lstStyle/>
          <a:p>
            <a:pPr algn="r">
              <a:lnSpc>
                <a:spcPct val="110000"/>
              </a:lnSpc>
            </a:pPr>
            <a:endParaRPr lang="ru-RU" sz="2000" b="1" i="1" dirty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b="1" i="1" dirty="0" smtClean="0">
                <a:solidFill>
                  <a:schemeClr val="tx2"/>
                </a:solidFill>
              </a:rPr>
              <a:t>Дано:</a:t>
            </a:r>
            <a:r>
              <a:rPr lang="ru-RU" sz="7200" b="1" i="1" dirty="0" smtClean="0">
                <a:solidFill>
                  <a:schemeClr val="tx1"/>
                </a:solidFill>
              </a:rPr>
              <a:t> 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∠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АОВ, 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∠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</a:p>
          <a:p>
            <a:pPr algn="r">
              <a:lnSpc>
                <a:spcPct val="110000"/>
              </a:lnSpc>
            </a:pP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ОА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∥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ОВ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∥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7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>
              <a:lnSpc>
                <a:spcPct val="110000"/>
              </a:lnSpc>
            </a:pPr>
            <a:endParaRPr lang="ru-RU" sz="7200" b="1" dirty="0" smtClean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b="1" dirty="0" smtClean="0">
                <a:solidFill>
                  <a:schemeClr val="tx2"/>
                </a:solidFill>
              </a:rPr>
              <a:t>Доказать: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</a:p>
          <a:p>
            <a:pPr algn="r">
              <a:lnSpc>
                <a:spcPct val="110000"/>
              </a:lnSpc>
            </a:pPr>
            <a:r>
              <a:rPr lang="ru-RU" sz="7200" b="1" dirty="0" smtClean="0">
                <a:solidFill>
                  <a:schemeClr val="tx1"/>
                </a:solidFill>
              </a:rPr>
              <a:t>∠ </a:t>
            </a:r>
            <a:r>
              <a:rPr lang="ru-RU" sz="7200" i="1" dirty="0" smtClean="0">
                <a:solidFill>
                  <a:schemeClr val="tx1"/>
                </a:solidFill>
              </a:rPr>
              <a:t>АОВ</a:t>
            </a:r>
            <a:r>
              <a:rPr lang="ru-RU" sz="7200" dirty="0">
                <a:solidFill>
                  <a:schemeClr val="tx1"/>
                </a:solidFill>
              </a:rPr>
              <a:t> = </a:t>
            </a:r>
            <a:r>
              <a:rPr lang="ru-RU" sz="7200" b="1" dirty="0" smtClean="0">
                <a:solidFill>
                  <a:schemeClr val="tx1"/>
                </a:solidFill>
              </a:rPr>
              <a:t> ∠ </a:t>
            </a:r>
            <a:r>
              <a:rPr lang="ru-RU" sz="7200" i="1" dirty="0" smtClean="0">
                <a:solidFill>
                  <a:schemeClr val="tx1"/>
                </a:solidFill>
              </a:rPr>
              <a:t>А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i="1" dirty="0" smtClean="0">
                <a:solidFill>
                  <a:schemeClr val="tx1"/>
                </a:solidFill>
              </a:rPr>
              <a:t>О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i="1" dirty="0" smtClean="0">
                <a:solidFill>
                  <a:schemeClr val="tx1"/>
                </a:solidFill>
              </a:rPr>
              <a:t>В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i="1" dirty="0">
                <a:solidFill>
                  <a:schemeClr val="tx1"/>
                </a:solidFill>
              </a:rPr>
              <a:t> </a:t>
            </a:r>
            <a:endParaRPr lang="ru-RU" sz="7200" i="1" dirty="0" smtClean="0">
              <a:solidFill>
                <a:schemeClr val="tx1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dirty="0" smtClean="0">
                <a:solidFill>
                  <a:schemeClr val="tx1"/>
                </a:solidFill>
              </a:rPr>
              <a:t>или</a:t>
            </a:r>
            <a:r>
              <a:rPr lang="ru-RU" sz="7200" i="1" dirty="0">
                <a:solidFill>
                  <a:schemeClr val="tx1"/>
                </a:solidFill>
              </a:rPr>
              <a:t> </a:t>
            </a:r>
            <a:endParaRPr lang="ru-RU" sz="7200" i="1" dirty="0" smtClean="0">
              <a:solidFill>
                <a:schemeClr val="tx1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b="1" dirty="0" smtClean="0">
                <a:solidFill>
                  <a:schemeClr val="tx1"/>
                </a:solidFill>
              </a:rPr>
              <a:t>∠ </a:t>
            </a:r>
            <a:r>
              <a:rPr lang="ru-RU" sz="7200" i="1" dirty="0" smtClean="0">
                <a:solidFill>
                  <a:schemeClr val="tx1"/>
                </a:solidFill>
              </a:rPr>
              <a:t>АОВ </a:t>
            </a:r>
            <a:r>
              <a:rPr lang="ru-RU" sz="7200" i="1" dirty="0">
                <a:solidFill>
                  <a:schemeClr val="tx1"/>
                </a:solidFill>
              </a:rPr>
              <a:t>+</a:t>
            </a:r>
            <a:r>
              <a:rPr lang="ru-RU" sz="7200" dirty="0">
                <a:solidFill>
                  <a:schemeClr val="tx1"/>
                </a:solidFill>
              </a:rPr>
              <a:t> </a:t>
            </a:r>
            <a:r>
              <a:rPr lang="ru-RU" sz="7200" b="1" dirty="0" smtClean="0">
                <a:solidFill>
                  <a:schemeClr val="tx1"/>
                </a:solidFill>
              </a:rPr>
              <a:t> ∠ </a:t>
            </a:r>
            <a:r>
              <a:rPr lang="ru-RU" sz="7200" i="1" dirty="0" smtClean="0">
                <a:solidFill>
                  <a:schemeClr val="tx1"/>
                </a:solidFill>
              </a:rPr>
              <a:t>А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i="1" dirty="0" smtClean="0">
                <a:solidFill>
                  <a:schemeClr val="tx1"/>
                </a:solidFill>
              </a:rPr>
              <a:t>О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i="1" dirty="0" smtClean="0">
                <a:solidFill>
                  <a:schemeClr val="tx1"/>
                </a:solidFill>
              </a:rPr>
              <a:t>В</a:t>
            </a:r>
            <a:r>
              <a:rPr lang="ru-RU" sz="7200" i="1" baseline="-25000" dirty="0" smtClean="0">
                <a:solidFill>
                  <a:schemeClr val="tx1"/>
                </a:solidFill>
              </a:rPr>
              <a:t>1</a:t>
            </a:r>
            <a:r>
              <a:rPr lang="ru-RU" sz="7200" dirty="0">
                <a:solidFill>
                  <a:schemeClr val="tx1"/>
                </a:solidFill>
              </a:rPr>
              <a:t> = </a:t>
            </a:r>
            <a:r>
              <a:rPr lang="ru-RU" sz="7200" i="1" dirty="0">
                <a:solidFill>
                  <a:schemeClr val="tx1"/>
                </a:solidFill>
              </a:rPr>
              <a:t>180</a:t>
            </a:r>
            <a:r>
              <a:rPr lang="ru-RU" sz="7200" i="1" baseline="30000" dirty="0">
                <a:solidFill>
                  <a:schemeClr val="tx1"/>
                </a:solidFill>
              </a:rPr>
              <a:t>0</a:t>
            </a:r>
            <a:r>
              <a:rPr lang="ru-RU" sz="7200" dirty="0" smtClean="0">
                <a:solidFill>
                  <a:schemeClr val="tx1"/>
                </a:solidFill>
              </a:rPr>
              <a:t>.</a:t>
            </a:r>
            <a:endParaRPr lang="ru-RU" sz="7200" b="1" dirty="0" smtClean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</a:pPr>
            <a:endParaRPr lang="ru-RU" sz="7200" b="1" dirty="0" smtClean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b="1" dirty="0" smtClean="0">
                <a:solidFill>
                  <a:schemeClr val="tx2"/>
                </a:solidFill>
              </a:rPr>
              <a:t>Доказательство:</a:t>
            </a:r>
            <a:r>
              <a:rPr lang="ru-RU" sz="7200" b="1" dirty="0" smtClean="0">
                <a:solidFill>
                  <a:schemeClr val="tx1"/>
                </a:solidFill>
              </a:rPr>
              <a:t> </a:t>
            </a:r>
            <a:endParaRPr lang="ru-RU" sz="7200" b="1" dirty="0" smtClean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</a:pP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Если </a:t>
            </a:r>
            <a:r>
              <a:rPr lang="ru-RU" sz="7200" b="1" dirty="0" smtClean="0">
                <a:solidFill>
                  <a:schemeClr val="tx1"/>
                </a:solidFill>
                <a:latin typeface="+mj-lt"/>
              </a:rPr>
              <a:t>∠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АОВ 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7200" dirty="0">
                <a:solidFill>
                  <a:schemeClr val="tx1"/>
                </a:solidFill>
                <a:latin typeface="+mj-lt"/>
                <a:hlinkClick r:id="rId3" tooltip="Градусная мера угла"/>
              </a:rPr>
              <a:t>развернутый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, значит </a:t>
            </a:r>
            <a:r>
              <a:rPr lang="ru-RU" sz="7200" dirty="0">
                <a:solidFill>
                  <a:schemeClr val="tx1"/>
                </a:solidFill>
                <a:latin typeface="+mj-lt"/>
                <a:hlinkClick r:id="rId4" tooltip="Луч"/>
              </a:rPr>
              <a:t>лучи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7200" b="1" i="1" dirty="0">
                <a:solidFill>
                  <a:schemeClr val="tx1"/>
                </a:solidFill>
                <a:latin typeface="+mj-lt"/>
              </a:rPr>
              <a:t>ОА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 и </a:t>
            </a:r>
            <a:r>
              <a:rPr lang="ru-RU" sz="7200" b="1" i="1" dirty="0">
                <a:solidFill>
                  <a:schemeClr val="tx1"/>
                </a:solidFill>
                <a:latin typeface="+mj-lt"/>
              </a:rPr>
              <a:t>ОВ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будут лежать на одной 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прямой.</a:t>
            </a:r>
          </a:p>
          <a:p>
            <a:pPr algn="r">
              <a:lnSpc>
                <a:spcPct val="110000"/>
              </a:lnSpc>
            </a:pPr>
            <a:r>
              <a:rPr lang="ru-RU" sz="7200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ри 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этом по условию </a:t>
            </a:r>
            <a:endParaRPr lang="ru-RU" sz="7200" dirty="0" smtClean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ct val="110000"/>
              </a:lnSpc>
            </a:pP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ОА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∥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, 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ОВ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∥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точки </a:t>
            </a:r>
            <a:r>
              <a:rPr lang="ru-RU" sz="7200" b="1" i="1" dirty="0">
                <a:latin typeface="+mj-lt"/>
              </a:rPr>
              <a:t>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, А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, В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>
                <a:solidFill>
                  <a:schemeClr val="tx1"/>
                </a:solidFill>
                <a:latin typeface="+mj-lt"/>
              </a:rPr>
              <a:t>  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 лежат на одной 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прямой. </a:t>
            </a:r>
            <a:endParaRPr lang="ru-RU" sz="7200" dirty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ct val="110000"/>
              </a:lnSpc>
            </a:pPr>
            <a:r>
              <a:rPr lang="ru-RU" sz="7200" dirty="0">
                <a:solidFill>
                  <a:schemeClr val="tx1"/>
                </a:solidFill>
                <a:latin typeface="+mj-lt"/>
              </a:rPr>
              <a:t>Следовательно,  </a:t>
            </a:r>
            <a:r>
              <a:rPr lang="ru-RU" sz="7200" b="1" dirty="0" smtClean="0">
                <a:solidFill>
                  <a:schemeClr val="tx1"/>
                </a:solidFill>
                <a:latin typeface="+mj-lt"/>
              </a:rPr>
              <a:t>∠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baseline="-25000" dirty="0">
                <a:solidFill>
                  <a:schemeClr val="tx1"/>
                </a:solidFill>
                <a:latin typeface="+mj-lt"/>
              </a:rPr>
              <a:t>  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- будет развернутым, тогда </a:t>
            </a:r>
            <a:endParaRPr lang="ru-RU" sz="7200" dirty="0" smtClean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ct val="110000"/>
              </a:lnSpc>
            </a:pP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7200" b="1" dirty="0" smtClean="0">
                <a:solidFill>
                  <a:schemeClr val="tx1"/>
                </a:solidFill>
                <a:latin typeface="+mj-lt"/>
              </a:rPr>
              <a:t>∠ 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АОВ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= </a:t>
            </a:r>
            <a:r>
              <a:rPr lang="ru-RU" sz="7200" b="1" dirty="0" smtClean="0">
                <a:solidFill>
                  <a:schemeClr val="tx1"/>
                </a:solidFill>
                <a:latin typeface="+mj-lt"/>
              </a:rPr>
              <a:t>∠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b="1" i="1" dirty="0" smtClean="0">
                <a:solidFill>
                  <a:schemeClr val="tx1"/>
                </a:solidFill>
                <a:latin typeface="+mj-lt"/>
              </a:rPr>
              <a:t>В</a:t>
            </a:r>
            <a:r>
              <a:rPr lang="ru-RU" sz="7200" b="1" i="1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ru-RU" sz="7200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7200" dirty="0" smtClean="0">
                <a:solidFill>
                  <a:schemeClr val="tx1"/>
                </a:solidFill>
                <a:latin typeface="+mj-lt"/>
              </a:rPr>
              <a:t>(рис 1.)</a:t>
            </a:r>
            <a:endParaRPr lang="ru-RU" sz="7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3960440" cy="257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5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624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</a:rPr>
              <a:t>Если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2000" dirty="0">
                <a:solidFill>
                  <a:schemeClr val="tx1"/>
                </a:solidFill>
              </a:rPr>
              <a:t> - </a:t>
            </a:r>
            <a:r>
              <a:rPr lang="ru-RU" sz="2000" u="sng" dirty="0">
                <a:solidFill>
                  <a:schemeClr val="tx1"/>
                </a:solidFill>
                <a:hlinkClick r:id="rId3" tooltip="Градусная мера угла"/>
              </a:rPr>
              <a:t>неразвернутый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то </a:t>
            </a:r>
            <a:r>
              <a:rPr lang="ru-RU" sz="2000" dirty="0">
                <a:solidFill>
                  <a:schemeClr val="tx1"/>
                </a:solidFill>
              </a:rPr>
              <a:t>возможны два случая расположения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 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2000" b="1" i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и </a:t>
            </a:r>
            <a:r>
              <a:rPr lang="ru-RU" sz="2000" b="1" dirty="0" smtClean="0">
                <a:solidFill>
                  <a:schemeClr val="tx1"/>
                </a:solidFill>
              </a:rPr>
              <a:t> ∠ 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ru-RU" sz="2000" b="1" i="1" dirty="0">
              <a:solidFill>
                <a:schemeClr val="tx1"/>
              </a:solidFill>
            </a:endParaRPr>
          </a:p>
          <a:p>
            <a:pPr algn="r"/>
            <a:r>
              <a:rPr lang="ru-RU" sz="2000" b="1" i="1" dirty="0">
                <a:solidFill>
                  <a:schemeClr val="tx2"/>
                </a:solidFill>
              </a:rPr>
              <a:t>2</a:t>
            </a:r>
            <a:r>
              <a:rPr lang="ru-RU" sz="2000" b="1" i="1" dirty="0" smtClean="0">
                <a:solidFill>
                  <a:schemeClr val="tx2"/>
                </a:solidFill>
              </a:rPr>
              <a:t> </a:t>
            </a:r>
            <a:r>
              <a:rPr lang="ru-RU" sz="2000" b="1" i="1" dirty="0">
                <a:solidFill>
                  <a:schemeClr val="tx2"/>
                </a:solidFill>
              </a:rPr>
              <a:t>случай</a:t>
            </a:r>
            <a:endParaRPr lang="ru-RU" sz="2000" b="1" dirty="0">
              <a:solidFill>
                <a:schemeClr val="tx2"/>
              </a:solidFill>
            </a:endParaRP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i="1" dirty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</a:rPr>
              <a:t>⋂</a:t>
            </a:r>
            <a:r>
              <a:rPr lang="ru-RU" sz="2000" b="1" dirty="0" smtClean="0"/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1,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 </a:t>
            </a:r>
            <a:r>
              <a:rPr lang="ru-RU" sz="2000" b="1" dirty="0">
                <a:solidFill>
                  <a:schemeClr val="tx1"/>
                </a:solidFill>
              </a:rPr>
              <a:t>∥</a:t>
            </a:r>
            <a:r>
              <a:rPr lang="ru-RU" sz="2000" b="1" dirty="0"/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ОА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→</a:t>
            </a:r>
            <a:r>
              <a:rPr lang="ru-RU" sz="2000" b="1" i="1" dirty="0" smtClean="0">
                <a:solidFill>
                  <a:schemeClr val="tx1"/>
                </a:solidFill>
              </a:rPr>
              <a:t> 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dirty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⋂</a:t>
            </a:r>
            <a:r>
              <a:rPr lang="ru-RU" sz="2000" b="1" i="1" dirty="0" smtClean="0">
                <a:solidFill>
                  <a:schemeClr val="tx1"/>
                </a:solidFill>
              </a:rPr>
              <a:t> ОА= </a:t>
            </a:r>
            <a:r>
              <a:rPr lang="ru-RU" sz="1400" b="1" i="1" dirty="0" smtClean="0">
                <a:solidFill>
                  <a:schemeClr val="tx1"/>
                </a:solidFill>
              </a:rPr>
              <a:t>Т.</a:t>
            </a:r>
            <a:r>
              <a:rPr lang="ru-RU" sz="2000" b="1" i="1" dirty="0" smtClean="0">
                <a:solidFill>
                  <a:schemeClr val="tx1"/>
                </a:solidFill>
              </a:rPr>
              <a:t>М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1600" i="1" dirty="0" smtClean="0">
                <a:solidFill>
                  <a:schemeClr val="tx1"/>
                </a:solidFill>
              </a:rPr>
              <a:t>(</a:t>
            </a:r>
            <a:r>
              <a:rPr lang="ru-RU" sz="1600" i="1" dirty="0">
                <a:solidFill>
                  <a:schemeClr val="tx1"/>
                </a:solidFill>
              </a:rPr>
              <a:t>смотри </a:t>
            </a:r>
            <a:r>
              <a:rPr lang="ru-RU" sz="1600" b="1" i="1" u="sng" dirty="0">
                <a:solidFill>
                  <a:schemeClr val="tx1"/>
                </a:solidFill>
                <a:hlinkClick r:id="rId4" tooltip="Аксиома параллельных прямых"/>
              </a:rPr>
              <a:t>следствие </a:t>
            </a:r>
            <a:r>
              <a:rPr lang="ru-RU" sz="1600" b="1" i="1" u="sng" dirty="0" smtClean="0">
                <a:solidFill>
                  <a:schemeClr val="tx1"/>
                </a:solidFill>
                <a:hlinkClick r:id="rId4" tooltip="Аксиома параллельных прямых"/>
              </a:rPr>
              <a:t>1</a:t>
            </a:r>
            <a:r>
              <a:rPr lang="ru-RU" sz="1600" i="1" dirty="0">
                <a:solidFill>
                  <a:schemeClr val="tx1"/>
                </a:solidFill>
              </a:rPr>
              <a:t> из </a:t>
            </a:r>
            <a:r>
              <a:rPr lang="ru-RU" sz="1600" i="1" dirty="0" smtClean="0">
                <a:solidFill>
                  <a:schemeClr val="tx1"/>
                </a:solidFill>
              </a:rPr>
              <a:t>аксиомы</a:t>
            </a:r>
          </a:p>
          <a:p>
            <a:pPr algn="r"/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параллельных прямых). </a:t>
            </a:r>
            <a:endParaRPr lang="ru-RU" sz="1600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⋂</a:t>
            </a:r>
            <a:r>
              <a:rPr lang="ru-RU" sz="2000" b="1" i="1" dirty="0" smtClean="0">
                <a:solidFill>
                  <a:schemeClr val="tx1"/>
                </a:solidFill>
              </a:rPr>
              <a:t> ОА=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Рассмотрим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i="1" dirty="0" smtClean="0">
                <a:solidFill>
                  <a:schemeClr val="tx1"/>
                </a:solidFill>
              </a:rPr>
              <a:t>ОВ</a:t>
            </a:r>
            <a:r>
              <a:rPr lang="ru-RU" sz="2000" b="1" dirty="0" smtClean="0">
                <a:solidFill>
                  <a:schemeClr val="tx1"/>
                </a:solidFill>
              </a:rPr>
              <a:t> ∥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i="1" dirty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ru-RU" sz="2000" b="1" i="1" dirty="0" smtClean="0">
                <a:solidFill>
                  <a:schemeClr val="tx1"/>
                </a:solidFill>
              </a:rPr>
              <a:t>ОМ-</a:t>
            </a:r>
            <a:r>
              <a:rPr lang="ru-RU" sz="2000" i="1" dirty="0" smtClean="0">
                <a:solidFill>
                  <a:schemeClr val="tx1"/>
                </a:solidFill>
              </a:rPr>
              <a:t>секущая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1800" i="1" dirty="0">
                <a:solidFill>
                  <a:schemeClr val="tx1"/>
                </a:solidFill>
              </a:rPr>
              <a:t> </a:t>
            </a:r>
            <a:r>
              <a:rPr lang="ru-RU" sz="1600" i="1" dirty="0">
                <a:solidFill>
                  <a:schemeClr val="tx1"/>
                </a:solidFill>
              </a:rPr>
              <a:t>(по теореме о </a:t>
            </a:r>
            <a:r>
              <a:rPr lang="ru-RU" sz="1600" i="1" u="sng" dirty="0" err="1" smtClean="0">
                <a:solidFill>
                  <a:schemeClr val="tx1"/>
                </a:solidFill>
                <a:hlinkClick r:id="rId5" tooltip="Теорема о накрест лежащих углах"/>
              </a:rPr>
              <a:t>накрестлежащих</a:t>
            </a:r>
            <a:r>
              <a:rPr lang="ru-RU" sz="1600" i="1" dirty="0">
                <a:solidFill>
                  <a:schemeClr val="tx1"/>
                </a:solidFill>
              </a:rPr>
              <a:t> углах</a:t>
            </a:r>
            <a:r>
              <a:rPr lang="ru-RU" sz="1800" i="1" dirty="0">
                <a:solidFill>
                  <a:schemeClr val="tx1"/>
                </a:solidFill>
              </a:rPr>
              <a:t>). 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ОА </a:t>
            </a:r>
            <a:r>
              <a:rPr lang="ru-RU" sz="2000" b="1" dirty="0" smtClean="0">
                <a:solidFill>
                  <a:schemeClr val="tx1"/>
                </a:solidFill>
              </a:rPr>
              <a:t>∥ 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М-</a:t>
            </a:r>
            <a:r>
              <a:rPr lang="ru-RU" sz="2000" i="1" dirty="0" smtClean="0">
                <a:solidFill>
                  <a:schemeClr val="tx1"/>
                </a:solidFill>
              </a:rPr>
              <a:t>секущая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поэтому</a:t>
            </a:r>
            <a:r>
              <a:rPr lang="ru-RU" sz="2000" dirty="0">
                <a:solidFill>
                  <a:schemeClr val="tx1"/>
                </a:solidFill>
              </a:rPr>
              <a:t>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Из равенств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2000" b="1" i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и </a:t>
            </a:r>
            <a:r>
              <a:rPr lang="ru-RU" sz="2000" b="1" dirty="0" smtClean="0">
                <a:solidFill>
                  <a:schemeClr val="tx1"/>
                </a:solidFill>
              </a:rPr>
              <a:t> ∠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следует</a:t>
            </a:r>
            <a:r>
              <a:rPr lang="ru-RU" sz="2000" dirty="0">
                <a:solidFill>
                  <a:schemeClr val="tx1"/>
                </a:solidFill>
              </a:rPr>
              <a:t>, что </a:t>
            </a:r>
            <a:r>
              <a:rPr lang="ru-RU" sz="2000" b="1" dirty="0" smtClean="0">
                <a:solidFill>
                  <a:schemeClr val="tx1"/>
                </a:solidFill>
              </a:rPr>
              <a:t> ∠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>
                <a:solidFill>
                  <a:schemeClr val="tx1"/>
                </a:solidFill>
              </a:rPr>
              <a:t>АОВ =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4" name="Рисунок 3" descr="https://budu5.com/files/panelimage/0/51000/0/51586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672408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4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endParaRPr lang="ru-RU" sz="2000" b="1" dirty="0">
              <a:solidFill>
                <a:schemeClr val="tx2"/>
              </a:solidFill>
            </a:endParaRPr>
          </a:p>
          <a:p>
            <a:pPr algn="r"/>
            <a:r>
              <a:rPr lang="ru-RU" sz="2000" b="1" dirty="0">
                <a:solidFill>
                  <a:schemeClr val="tx2"/>
                </a:solidFill>
              </a:rPr>
              <a:t>3</a:t>
            </a:r>
            <a:r>
              <a:rPr lang="ru-RU" sz="2000" b="1" dirty="0" smtClean="0">
                <a:solidFill>
                  <a:schemeClr val="tx2"/>
                </a:solidFill>
              </a:rPr>
              <a:t> случай.</a:t>
            </a:r>
          </a:p>
          <a:p>
            <a:pPr algn="r"/>
            <a:endParaRPr lang="ru-RU" sz="2000" b="1" dirty="0" smtClean="0">
              <a:solidFill>
                <a:schemeClr val="tx2"/>
              </a:solidFill>
            </a:endParaRPr>
          </a:p>
          <a:p>
            <a:pPr algn="r"/>
            <a:endParaRPr lang="ru-RU" sz="2000" b="1" dirty="0" smtClean="0">
              <a:solidFill>
                <a:schemeClr val="tx2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</a:rPr>
              <a:t>⋂ 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</a:rPr>
              <a:t>∥ </a:t>
            </a:r>
            <a:r>
              <a:rPr lang="ru-RU" sz="2000" b="1" i="1" dirty="0" smtClean="0">
                <a:solidFill>
                  <a:schemeClr val="tx1"/>
                </a:solidFill>
              </a:rPr>
              <a:t>ОА </a:t>
            </a:r>
            <a:r>
              <a:rPr lang="ru-RU" sz="2000" dirty="0" smtClean="0">
                <a:solidFill>
                  <a:schemeClr val="tx1"/>
                </a:solidFill>
              </a:rPr>
              <a:t>, →</a:t>
            </a:r>
            <a:r>
              <a:rPr lang="ru-RU" sz="2000" b="1" i="1" dirty="0" smtClean="0">
                <a:solidFill>
                  <a:schemeClr val="tx1"/>
                </a:solidFill>
              </a:rPr>
              <a:t> 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</a:rPr>
              <a:t> ⋂</a:t>
            </a:r>
            <a:r>
              <a:rPr lang="ru-RU" sz="2000" b="1" i="1" dirty="0" smtClean="0">
                <a:solidFill>
                  <a:schemeClr val="tx1"/>
                </a:solidFill>
              </a:rPr>
              <a:t> ОА= </a:t>
            </a:r>
            <a:r>
              <a:rPr lang="ru-RU" sz="1400" b="1" i="1" dirty="0" smtClean="0">
                <a:solidFill>
                  <a:schemeClr val="tx1"/>
                </a:solidFill>
              </a:rPr>
              <a:t>Т.</a:t>
            </a:r>
            <a:r>
              <a:rPr lang="ru-RU" sz="2000" b="1" i="1" dirty="0" smtClean="0">
                <a:solidFill>
                  <a:schemeClr val="tx1"/>
                </a:solidFill>
              </a:rPr>
              <a:t>М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1600" b="1" dirty="0">
                <a:solidFill>
                  <a:schemeClr val="tx1"/>
                </a:solidFill>
              </a:rPr>
              <a:t> (смотри </a:t>
            </a:r>
            <a:r>
              <a:rPr lang="ru-RU" sz="1600" b="1" u="sng" dirty="0">
                <a:solidFill>
                  <a:schemeClr val="tx1"/>
                </a:solidFill>
                <a:hlinkClick r:id="rId3" tooltip="Аксиома параллельных прямых"/>
              </a:rPr>
              <a:t>следствие </a:t>
            </a:r>
            <a:r>
              <a:rPr lang="ru-RU" sz="1600" b="1" u="sng" dirty="0" smtClean="0">
                <a:solidFill>
                  <a:schemeClr val="tx1"/>
                </a:solidFill>
                <a:hlinkClick r:id="rId3" tooltip="Аксиома параллельных прямых"/>
              </a:rPr>
              <a:t>1</a:t>
            </a:r>
            <a:r>
              <a:rPr lang="ru-RU" sz="1600" b="1" dirty="0">
                <a:solidFill>
                  <a:schemeClr val="tx1"/>
                </a:solidFill>
              </a:rPr>
              <a:t> из аксиомы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параллельных </a:t>
            </a:r>
            <a:r>
              <a:rPr lang="ru-RU" sz="1600" b="1" dirty="0">
                <a:solidFill>
                  <a:schemeClr val="tx1"/>
                </a:solidFill>
              </a:rPr>
              <a:t>прямых</a:t>
            </a:r>
            <a:r>
              <a:rPr lang="ru-RU" sz="1600" b="1" dirty="0" smtClean="0">
                <a:solidFill>
                  <a:schemeClr val="tx1"/>
                </a:solidFill>
              </a:rPr>
              <a:t>).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</a:rPr>
              <a:t> ⋂</a:t>
            </a:r>
            <a:r>
              <a:rPr lang="ru-RU" sz="2000" b="1" i="1" dirty="0" smtClean="0">
                <a:solidFill>
                  <a:schemeClr val="tx1"/>
                </a:solidFill>
              </a:rPr>
              <a:t> ОА=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Рассмотрим </a:t>
            </a:r>
            <a:r>
              <a:rPr lang="ru-RU" sz="2000" b="1" i="1" dirty="0" smtClean="0">
                <a:solidFill>
                  <a:schemeClr val="tx1"/>
                </a:solidFill>
              </a:rPr>
              <a:t>ОВ</a:t>
            </a:r>
            <a:r>
              <a:rPr lang="ru-RU" sz="2000" b="1" dirty="0" smtClean="0">
                <a:solidFill>
                  <a:schemeClr val="tx1"/>
                </a:solidFill>
              </a:rPr>
              <a:t> ∥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 ; </a:t>
            </a:r>
            <a:r>
              <a:rPr lang="ru-RU" sz="2000" b="1" i="1" dirty="0" smtClean="0">
                <a:solidFill>
                  <a:schemeClr val="tx1"/>
                </a:solidFill>
              </a:rPr>
              <a:t>ОМ-</a:t>
            </a:r>
            <a:r>
              <a:rPr lang="ru-RU" sz="2000" i="1" dirty="0" smtClean="0">
                <a:solidFill>
                  <a:schemeClr val="tx1"/>
                </a:solidFill>
              </a:rPr>
              <a:t>секущая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1800" i="1" dirty="0" smtClean="0">
                <a:solidFill>
                  <a:schemeClr val="tx1"/>
                </a:solidFill>
              </a:rPr>
              <a:t> </a:t>
            </a:r>
            <a:r>
              <a:rPr lang="ru-RU" sz="1600" i="1" dirty="0" smtClean="0">
                <a:solidFill>
                  <a:schemeClr val="tx1"/>
                </a:solidFill>
              </a:rPr>
              <a:t>(по теореме о </a:t>
            </a:r>
            <a:r>
              <a:rPr lang="ru-RU" sz="1600" i="1" u="sng" dirty="0" err="1" smtClean="0">
                <a:solidFill>
                  <a:schemeClr val="tx1"/>
                </a:solidFill>
                <a:hlinkClick r:id="rId4" tooltip="Теорема о накрест лежащих углах"/>
              </a:rPr>
              <a:t>накрестлежащих</a:t>
            </a:r>
            <a:r>
              <a:rPr lang="ru-RU" sz="1600" i="1" dirty="0" smtClean="0">
                <a:solidFill>
                  <a:schemeClr val="tx1"/>
                </a:solidFill>
              </a:rPr>
              <a:t> углах</a:t>
            </a:r>
            <a:r>
              <a:rPr lang="ru-RU" sz="1800" i="1" dirty="0" smtClean="0">
                <a:solidFill>
                  <a:schemeClr val="tx1"/>
                </a:solidFill>
              </a:rPr>
              <a:t>).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ОА </a:t>
            </a:r>
            <a:r>
              <a:rPr lang="ru-RU" sz="2000" b="1" dirty="0" smtClean="0">
                <a:solidFill>
                  <a:schemeClr val="tx1"/>
                </a:solidFill>
              </a:rPr>
              <a:t>∥ 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 ; 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М-</a:t>
            </a:r>
            <a:r>
              <a:rPr lang="ru-RU" sz="2000" i="1" dirty="0" smtClean="0">
                <a:solidFill>
                  <a:schemeClr val="tx1"/>
                </a:solidFill>
              </a:rPr>
              <a:t>секущая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+ </a:t>
            </a:r>
            <a:r>
              <a:rPr lang="ru-RU" sz="2000" b="1" i="1" dirty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 = 180</a:t>
            </a:r>
            <a:r>
              <a:rPr lang="ru-RU" sz="2000" b="1" i="1" baseline="30000" dirty="0">
                <a:solidFill>
                  <a:schemeClr val="tx1"/>
                </a:solidFill>
              </a:rPr>
              <a:t>0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1600" i="1" dirty="0">
                <a:solidFill>
                  <a:schemeClr val="tx1"/>
                </a:solidFill>
              </a:rPr>
              <a:t>(по теореме об </a:t>
            </a:r>
            <a:r>
              <a:rPr lang="ru-RU" sz="1600" i="1" u="sng" dirty="0">
                <a:solidFill>
                  <a:schemeClr val="tx1"/>
                </a:solidFill>
                <a:hlinkClick r:id="rId5" tooltip="Теорема об односторонних углах"/>
              </a:rPr>
              <a:t>односторонних</a:t>
            </a:r>
            <a:r>
              <a:rPr lang="ru-RU" sz="1600" i="1" dirty="0">
                <a:solidFill>
                  <a:schemeClr val="tx1"/>
                </a:solidFill>
              </a:rPr>
              <a:t> углах).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Из </a:t>
            </a:r>
            <a:r>
              <a:rPr lang="ru-RU" sz="2000" dirty="0">
                <a:solidFill>
                  <a:schemeClr val="tx1"/>
                </a:solidFill>
              </a:rPr>
              <a:t>равенств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=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АОВ</a:t>
            </a:r>
            <a:r>
              <a:rPr lang="ru-RU" sz="2000" b="1" i="1" dirty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</a:rPr>
              <a:t>и 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 + </a:t>
            </a:r>
            <a:r>
              <a:rPr lang="ru-RU" sz="2000" b="1" dirty="0" smtClean="0">
                <a:solidFill>
                  <a:schemeClr val="tx1"/>
                </a:solidFill>
              </a:rPr>
              <a:t>∠ </a:t>
            </a:r>
            <a:r>
              <a:rPr lang="ru-RU" sz="2000" b="1" i="1" dirty="0" smtClean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 smtClean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 smtClean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 = 180</a:t>
            </a:r>
            <a:r>
              <a:rPr lang="ru-RU" sz="2000" b="1" i="1" baseline="30000" dirty="0">
                <a:solidFill>
                  <a:schemeClr val="tx1"/>
                </a:solidFill>
              </a:rPr>
              <a:t>0</a:t>
            </a:r>
            <a:r>
              <a:rPr lang="ru-RU" sz="2000" dirty="0">
                <a:solidFill>
                  <a:schemeClr val="tx1"/>
                </a:solidFill>
              </a:rPr>
              <a:t> следует, что  </a:t>
            </a:r>
            <a:r>
              <a:rPr lang="ru-RU" sz="2000" b="1" i="1" dirty="0">
                <a:solidFill>
                  <a:schemeClr val="tx1"/>
                </a:solidFill>
              </a:rPr>
              <a:t>АОВ</a:t>
            </a:r>
            <a:r>
              <a:rPr lang="ru-RU" sz="2000" dirty="0">
                <a:solidFill>
                  <a:schemeClr val="tx1"/>
                </a:solidFill>
              </a:rPr>
              <a:t> + </a:t>
            </a:r>
            <a:r>
              <a:rPr lang="ru-RU" sz="2000" b="1" i="1" dirty="0">
                <a:solidFill>
                  <a:schemeClr val="tx1"/>
                </a:solidFill>
              </a:rPr>
              <a:t>А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О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В</a:t>
            </a:r>
            <a:r>
              <a:rPr lang="ru-RU" sz="2000" b="1" i="1" baseline="-25000" dirty="0">
                <a:solidFill>
                  <a:schemeClr val="tx1"/>
                </a:solidFill>
              </a:rPr>
              <a:t>1</a:t>
            </a:r>
            <a:r>
              <a:rPr lang="ru-RU" sz="2000" b="1" i="1" dirty="0">
                <a:solidFill>
                  <a:schemeClr val="tx1"/>
                </a:solidFill>
              </a:rPr>
              <a:t> = 180</a:t>
            </a:r>
            <a:r>
              <a:rPr lang="ru-RU" sz="2000" b="1" i="1" baseline="30000" dirty="0">
                <a:solidFill>
                  <a:schemeClr val="tx1"/>
                </a:solidFill>
              </a:rPr>
              <a:t>0</a:t>
            </a:r>
            <a:r>
              <a:rPr lang="ru-RU" sz="2000" dirty="0">
                <a:solidFill>
                  <a:schemeClr val="tx1"/>
                </a:solidFill>
              </a:rPr>
              <a:t>. 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u="sng" dirty="0" smtClean="0">
                <a:solidFill>
                  <a:schemeClr val="tx1"/>
                </a:solidFill>
              </a:rPr>
              <a:t>Что </a:t>
            </a:r>
            <a:r>
              <a:rPr lang="ru-RU" sz="2000" u="sng" dirty="0">
                <a:solidFill>
                  <a:schemeClr val="tx1"/>
                </a:solidFill>
              </a:rPr>
              <a:t>и требовалось доказать.</a:t>
            </a:r>
            <a:endParaRPr lang="ru-RU" sz="2000" dirty="0">
              <a:solidFill>
                <a:schemeClr val="tx1"/>
              </a:solidFill>
            </a:endParaRPr>
          </a:p>
          <a:p>
            <a:pPr algn="r"/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https://budu5.com/files/panelimage/0/51000/0/51589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600400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32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Теорема об углах с соответственно перпендикулярными </a:t>
            </a:r>
            <a:r>
              <a:rPr lang="ru-RU" sz="3600" b="1" dirty="0" smtClean="0">
                <a:solidFill>
                  <a:schemeClr val="tx2"/>
                </a:solidFill>
              </a:rPr>
              <a:t>сторонами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776864" cy="18722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Если стороны одного угла соответственно </a:t>
            </a:r>
            <a:r>
              <a:rPr lang="ru-RU" sz="2800" b="1" i="1" u="sng" dirty="0">
                <a:solidFill>
                  <a:srgbClr val="1B00E6"/>
                </a:solidFill>
              </a:rPr>
              <a:t>перпендикулярны</a:t>
            </a:r>
            <a:r>
              <a:rPr lang="ru-RU" sz="2800" b="1" i="1" dirty="0">
                <a:solidFill>
                  <a:schemeClr val="tx1"/>
                </a:solidFill>
              </a:rPr>
              <a:t> сторонам другого угла, то такие</a:t>
            </a:r>
            <a:r>
              <a:rPr lang="ru-RU" sz="2800" b="1" i="1" u="sng" dirty="0">
                <a:solidFill>
                  <a:srgbClr val="1B00E6"/>
                </a:solidFill>
              </a:rPr>
              <a:t> углы</a:t>
            </a:r>
            <a:r>
              <a:rPr lang="ru-RU" sz="2800" b="1" i="1" dirty="0">
                <a:solidFill>
                  <a:schemeClr val="tx1"/>
                </a:solidFill>
              </a:rPr>
              <a:t> или равны, или в сумме составляют 180</a:t>
            </a:r>
            <a:r>
              <a:rPr lang="ru-RU" sz="2800" b="1" i="1" baseline="30000" dirty="0">
                <a:solidFill>
                  <a:schemeClr val="tx1"/>
                </a:solidFill>
              </a:rPr>
              <a:t>0</a:t>
            </a:r>
            <a:r>
              <a:rPr lang="ru-RU" sz="2800" b="1" i="1" dirty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5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332656"/>
                <a:ext cx="8424936" cy="612068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algn="r"/>
                <a:r>
                  <a:rPr lang="ru-RU" sz="2000" b="1" dirty="0" smtClean="0">
                    <a:solidFill>
                      <a:schemeClr val="tx2"/>
                    </a:solidFill>
                  </a:rPr>
                  <a:t>Дано: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</a:p>
              <a:p>
                <a:pPr algn="r"/>
                <a:r>
                  <a:rPr lang="ru-RU" sz="20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0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,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pPr algn="r"/>
                <a:r>
                  <a:rPr lang="ru-RU" sz="2000" b="1" i="1" dirty="0">
                    <a:solidFill>
                      <a:schemeClr val="tx1"/>
                    </a:solidFill>
                  </a:rPr>
                  <a:t> ОА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r>
                  <a:rPr lang="ru-RU" sz="2000" b="1" i="1" dirty="0">
                    <a:solidFill>
                      <a:schemeClr val="tx2"/>
                    </a:solidFill>
                  </a:rPr>
                  <a:t>Доказать: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 </a:t>
                </a:r>
                <a:endParaRPr lang="ru-RU" sz="2000" b="1" i="1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endParaRPr lang="ru-RU" sz="2000" b="1" i="1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Или</a:t>
                </a:r>
              </a:p>
              <a:p>
                <a:pPr algn="r"/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 +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r>
                  <a:rPr lang="ru-RU" sz="2000" b="1" i="1" dirty="0">
                    <a:solidFill>
                      <a:schemeClr val="tx2"/>
                    </a:solidFill>
                  </a:rPr>
                  <a:t>Доказательство:</a:t>
                </a:r>
                <a:endParaRPr lang="ru-RU" sz="2000" dirty="0">
                  <a:solidFill>
                    <a:schemeClr val="tx2"/>
                  </a:solidFill>
                </a:endParaRPr>
              </a:p>
              <a:p>
                <a:pPr algn="r"/>
                <a:r>
                  <a:rPr lang="ru-RU" sz="2000" b="1" i="1" dirty="0">
                    <a:solidFill>
                      <a:schemeClr val="tx2"/>
                    </a:solidFill>
                  </a:rPr>
                  <a:t>1 случай</a:t>
                </a:r>
                <a:endParaRPr lang="ru-RU" sz="2000" dirty="0">
                  <a:solidFill>
                    <a:schemeClr val="tx2"/>
                  </a:solidFill>
                </a:endParaRPr>
              </a:p>
              <a:p>
                <a:pPr algn="r"/>
                <a:r>
                  <a:rPr lang="ru-RU" sz="2000" dirty="0">
                    <a:solidFill>
                      <a:schemeClr val="tx1"/>
                    </a:solidFill>
                  </a:rPr>
                  <a:t>Пусть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∠ 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АОВ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развернутый</a:t>
                </a:r>
              </a:p>
              <a:p>
                <a:pPr algn="r"/>
                <a:r>
                  <a:rPr lang="ru-RU" sz="2000" b="1" dirty="0" smtClean="0">
                    <a:solidFill>
                      <a:schemeClr val="tx1"/>
                    </a:solidFill>
                  </a:rPr>
                  <a:t>∠ 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АОВ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развернутый,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значит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лучи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000" dirty="0">
                    <a:solidFill>
                      <a:schemeClr val="tx1"/>
                    </a:solidFill>
                  </a:rPr>
                  <a:t>  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лежат на одной прямой. </a:t>
                </a:r>
              </a:p>
              <a:p>
                <a:pPr algn="r"/>
                <a:r>
                  <a:rPr lang="ru-RU" sz="2000" dirty="0">
                    <a:solidFill>
                      <a:schemeClr val="tx1"/>
                    </a:solidFill>
                  </a:rPr>
                  <a:t>По условию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значит</a:t>
                </a:r>
                <a:r>
                  <a:rPr lang="ru-RU" sz="2000" dirty="0">
                    <a:solidFill>
                      <a:schemeClr val="tx1"/>
                    </a:solidFill>
                  </a:rPr>
                  <a:t>, лучи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 и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 будут лежать на одной прямой, следовательно,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1  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будет развернутым, тогда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endParaRPr lang="ru-RU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332656"/>
                <a:ext cx="8424936" cy="6120680"/>
              </a:xfrm>
              <a:blipFill rotWithShape="1">
                <a:blip r:embed="rId3"/>
                <a:stretch>
                  <a:fillRect t="-498" r="-14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827584" y="692696"/>
            <a:ext cx="367240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>
                <a:normAutofit/>
              </a:bodyPr>
              <a:lstStyle/>
              <a:p>
                <a:pPr algn="r"/>
                <a:r>
                  <a:rPr lang="ru-RU" sz="2000" b="1" i="1" dirty="0" smtClean="0">
                    <a:solidFill>
                      <a:schemeClr val="tx2"/>
                    </a:solidFill>
                  </a:rPr>
                  <a:t>2 случай</a:t>
                </a:r>
                <a:endParaRPr lang="ru-RU" sz="2000" dirty="0">
                  <a:solidFill>
                    <a:schemeClr val="tx2"/>
                  </a:solidFill>
                </a:endParaRPr>
              </a:p>
              <a:p>
                <a:pPr algn="r"/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Пусть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∠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АОВ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прямой,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т.е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b="1" dirty="0" smtClean="0">
                    <a:solidFill>
                      <a:schemeClr val="tx1"/>
                    </a:solidFill>
                  </a:rPr>
                  <a:t>∠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 =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90</a:t>
                </a:r>
                <a:r>
                  <a:rPr lang="ru-RU" sz="2000" b="1" i="1" baseline="30000" dirty="0" smtClean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2000" dirty="0">
                    <a:solidFill>
                      <a:schemeClr val="tx1"/>
                    </a:solidFill>
                  </a:rPr>
                  <a:t>то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По </a:t>
                </a:r>
                <a:r>
                  <a:rPr lang="ru-RU" sz="2000" dirty="0">
                    <a:solidFill>
                      <a:schemeClr val="tx1"/>
                    </a:solidFill>
                  </a:rPr>
                  <a:t>условию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ОА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следовательно</a:t>
                </a:r>
                <a:r>
                  <a:rPr lang="ru-RU" sz="2000" dirty="0">
                    <a:solidFill>
                      <a:schemeClr val="tx1"/>
                    </a:solidFill>
                  </a:rPr>
                  <a:t>, 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ОВ 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∥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r>
                  <a:rPr lang="ru-RU" sz="2000" b="1" i="1" dirty="0" smtClean="0">
                    <a:solidFill>
                      <a:schemeClr val="tx1"/>
                    </a:solidFill>
                  </a:rPr>
                  <a:t>ОВ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∥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1; 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 smtClean="0">
                    <a:solidFill>
                      <a:schemeClr val="tx1"/>
                    </a:solidFill>
                  </a:rPr>
                  <a:t>1 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- секущая </a:t>
                </a:r>
              </a:p>
              <a:p>
                <a:pPr algn="r"/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+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= 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 smtClean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r"/>
                <a:r>
                  <a:rPr lang="ru-RU" sz="1600" i="1" dirty="0" smtClean="0">
                    <a:solidFill>
                      <a:schemeClr val="tx1"/>
                    </a:solidFill>
                  </a:rPr>
                  <a:t>(по теореме об </a:t>
                </a:r>
                <a:r>
                  <a:rPr lang="ru-RU" sz="1600" i="1" u="sng" dirty="0" smtClean="0">
                    <a:solidFill>
                      <a:srgbClr val="1B00E6"/>
                    </a:solidFill>
                  </a:rPr>
                  <a:t>односторонних</a:t>
                </a:r>
                <a:r>
                  <a:rPr lang="ru-RU" sz="1600" i="1" dirty="0" smtClean="0">
                    <a:solidFill>
                      <a:schemeClr val="tx1"/>
                    </a:solidFill>
                  </a:rPr>
                  <a:t> углах), </a:t>
                </a: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откуда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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–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  <a:sym typeface="Symbol"/>
                      </a:rPr>
                      <m:t></m:t>
                    </m:r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при </a:t>
                </a:r>
                <a:r>
                  <a:rPr lang="ru-RU" sz="2000" dirty="0">
                    <a:solidFill>
                      <a:schemeClr val="tx1"/>
                    </a:solidFill>
                  </a:rPr>
                  <a:t>этом по условию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ОВ</a:t>
                </a:r>
                <a:r>
                  <a:rPr lang="ru-RU" sz="2000" b="1" dirty="0">
                    <a:solidFill>
                      <a:schemeClr val="tx1"/>
                    </a:solidFill>
                    <a:sym typeface="Symbol"/>
                  </a:rPr>
                  <a:t>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,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значит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1 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прямой, т.е.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1 </a:t>
                </a:r>
                <a:r>
                  <a:rPr lang="ru-RU" sz="2000" dirty="0">
                    <a:solidFill>
                      <a:schemeClr val="tx1"/>
                    </a:solidFill>
                  </a:rPr>
                  <a:t>=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, следовательно, </a:t>
                </a:r>
                <a:endParaRPr lang="ru-RU" sz="2000" b="1" dirty="0" smtClean="0">
                  <a:solidFill>
                    <a:schemeClr val="tx1"/>
                  </a:solidFill>
                </a:endParaRPr>
              </a:p>
              <a:p>
                <a:pPr algn="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dirty="0">
                    <a:solidFill>
                      <a:schemeClr val="tx1"/>
                    </a:solidFill>
                  </a:rPr>
                  <a:t>– 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. </a:t>
                </a:r>
                <a:endParaRPr lang="ru-RU" sz="2000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ru-RU" sz="2000" dirty="0" smtClean="0">
                    <a:solidFill>
                      <a:schemeClr val="tx1"/>
                    </a:solidFill>
                  </a:rPr>
                  <a:t>Из </a:t>
                </a:r>
                <a:r>
                  <a:rPr lang="ru-RU" sz="2000" dirty="0">
                    <a:solidFill>
                      <a:schemeClr val="tx1"/>
                    </a:solidFill>
                  </a:rPr>
                  <a:t>равенств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∠ </a:t>
                </a:r>
                <a:r>
                  <a:rPr lang="ru-RU" sz="2000" b="1" i="1" dirty="0" smtClean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и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 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следует, что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1 </a:t>
                </a:r>
                <a:r>
                  <a:rPr lang="ru-RU" sz="2000" dirty="0">
                    <a:solidFill>
                      <a:schemeClr val="tx1"/>
                    </a:solidFill>
                  </a:rPr>
                  <a:t>  и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  <m:r>
                      <a:rPr lang="ru-RU" sz="20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АОВ</a:t>
                </a:r>
                <a:r>
                  <a:rPr lang="ru-RU" sz="2000" dirty="0">
                    <a:solidFill>
                      <a:schemeClr val="tx1"/>
                    </a:solidFill>
                  </a:rPr>
                  <a:t> + </a:t>
                </a:r>
                <a:r>
                  <a:rPr lang="ru-RU" sz="2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chemeClr val="tx1"/>
                        </a:solidFill>
                      </a:rPr>
                      <m:t>∠</m:t>
                    </m:r>
                    <m:r>
                      <a:rPr lang="ru-RU" sz="20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i="1" dirty="0">
                    <a:solidFill>
                      <a:schemeClr val="tx1"/>
                    </a:solidFill>
                  </a:rPr>
                  <a:t>А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О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В</a:t>
                </a:r>
                <a:r>
                  <a:rPr lang="ru-RU" sz="2000" b="1" i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+ 90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 = </a:t>
                </a:r>
                <a:r>
                  <a:rPr lang="ru-RU" sz="2000" b="1" i="1" dirty="0">
                    <a:solidFill>
                      <a:schemeClr val="tx1"/>
                    </a:solidFill>
                  </a:rPr>
                  <a:t>180</a:t>
                </a:r>
                <a:r>
                  <a:rPr lang="ru-RU" sz="2000" b="1" i="1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ru-RU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r"/>
                <a:endParaRPr lang="ru-RU" sz="20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404664"/>
                <a:ext cx="8424936" cy="6120680"/>
              </a:xfrm>
              <a:blipFill rotWithShape="1">
                <a:blip r:embed="rId3"/>
                <a:stretch>
                  <a:fillRect t="-498" r="-1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683568" y="592290"/>
            <a:ext cx="4032448" cy="319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72</Words>
  <Application>Microsoft Office PowerPoint</Application>
  <PresentationFormat>Экран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Углы с соответственно параллельными или перпендикулярными сторонами</vt:lpstr>
      <vt:lpstr>Презентация PowerPoint</vt:lpstr>
      <vt:lpstr>Теорема об углах с соответственно параллельными сторонами</vt:lpstr>
      <vt:lpstr>Презентация PowerPoint</vt:lpstr>
      <vt:lpstr>Презентация PowerPoint</vt:lpstr>
      <vt:lpstr>Презентация PowerPoint</vt:lpstr>
      <vt:lpstr>Теорема об углах с соответственно перпендикулярными сторонами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Углы с соответственно параллельными или перпендикулярными сторонами</dc:title>
  <dc:creator>Марина</dc:creator>
  <cp:lastModifiedBy>Марина</cp:lastModifiedBy>
  <cp:revision>17</cp:revision>
  <dcterms:created xsi:type="dcterms:W3CDTF">2020-02-09T16:06:33Z</dcterms:created>
  <dcterms:modified xsi:type="dcterms:W3CDTF">2020-02-16T18:48:56Z</dcterms:modified>
</cp:coreProperties>
</file>