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96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36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77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52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2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4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0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098022D-D506-42DD-A001-78F7FB81152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EDA6916-75D1-4D69-89D9-F3EA751C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2540725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Сложение и вычитание дробей </a:t>
            </a:r>
            <a:br>
              <a:rPr lang="ru-RU" dirty="0" smtClean="0"/>
            </a:br>
            <a:r>
              <a:rPr lang="ru-RU" dirty="0" smtClean="0"/>
              <a:t>с одинаковыми знаменателями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042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Заголовок 1"/>
              <p:cNvSpPr>
                <a:spLocks noGrp="1"/>
              </p:cNvSpPr>
              <p:nvPr>
                <p:ph idx="1"/>
              </p:nvPr>
            </p:nvSpPr>
            <p:spPr>
              <a:xfrm>
                <a:off x="561975" y="509588"/>
                <a:ext cx="10453688" cy="5586412"/>
              </a:xfrm>
            </p:spPr>
            <p:txBody>
              <a:bodyPr/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4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3.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Решите уравнение: 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 </a:t>
                </a:r>
                <a:r>
                  <a:rPr lang="ru-RU" sz="4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11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16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:r>
                  <a:rPr lang="ru-RU" sz="4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х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35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35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.</a:t>
                </a: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975" y="509588"/>
                <a:ext cx="10453688" cy="5586412"/>
              </a:xfrm>
              <a:blipFill>
                <a:blip r:embed="rId2"/>
                <a:stretch>
                  <a:fillRect l="-15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084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Заголовок 1"/>
              <p:cNvSpPr>
                <a:spLocks noGrp="1"/>
              </p:cNvSpPr>
              <p:nvPr>
                <p:ph idx="1"/>
              </p:nvPr>
            </p:nvSpPr>
            <p:spPr>
              <a:xfrm>
                <a:off x="509722" y="640215"/>
                <a:ext cx="4023088" cy="5786709"/>
              </a:xfrm>
            </p:spPr>
            <p:txBody>
              <a:bodyPr>
                <a:normAutofit fontScale="77500" lnSpcReduction="20000"/>
              </a:bodyPr>
              <a:lstStyle/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 </a:t>
                </a:r>
                <a:r>
                  <a:rPr lang="ru-RU" sz="4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11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marL="788670" lvl="0" indent="-742950" algn="just">
                  <a:lnSpc>
                    <a:spcPct val="150000"/>
                  </a:lnSpc>
                  <a:buAutoNum type="arabicParenR"/>
                </a:pPr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9722" y="640215"/>
                <a:ext cx="4023088" cy="5786709"/>
              </a:xfrm>
              <a:blipFill>
                <a:blip r:embed="rId2"/>
                <a:stretch>
                  <a:fillRect l="-2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19302" y="640215"/>
                <a:ext cx="4232366" cy="3414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:r>
                  <a:rPr lang="ru-RU" sz="3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31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sz="3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3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ru-RU" sz="3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302" y="640215"/>
                <a:ext cx="4232366" cy="3414396"/>
              </a:xfrm>
              <a:prstGeom prst="rect">
                <a:avLst/>
              </a:prstGeom>
              <a:blipFill>
                <a:blip r:embed="rId3"/>
                <a:stretch>
                  <a:fillRect l="-34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837714" y="640215"/>
                <a:ext cx="3918858" cy="3418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31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3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1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х</a:t>
                </a: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3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</a:t>
                </a:r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ru-RU" sz="3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sz="3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14" y="640215"/>
                <a:ext cx="3918858" cy="3418436"/>
              </a:xfrm>
              <a:prstGeom prst="rect">
                <a:avLst/>
              </a:prstGeom>
              <a:blipFill>
                <a:blip r:embed="rId4"/>
                <a:stretch>
                  <a:fillRect l="-3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480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27 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743, № 747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4.bp.blogspot.com/-yBAqtG75xZE/WIS1XCBnkZI/AAAAAAAAAHA/etpM529SSVQluw4bHWj7HTuutZJxnGmZwCLcB/s1600/hello_html_39f2f9f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441" y="1781476"/>
            <a:ext cx="5721972" cy="491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583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645225"/>
              </p:ext>
            </p:extLst>
          </p:nvPr>
        </p:nvGraphicFramePr>
        <p:xfrm>
          <a:off x="1143000" y="2697479"/>
          <a:ext cx="9875520" cy="131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2302895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9564274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4589788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2688177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52371169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76173254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22583205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794528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132235289"/>
                    </a:ext>
                  </a:extLst>
                </a:gridCol>
              </a:tblGrid>
              <a:tr h="13128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229387"/>
                  </a:ext>
                </a:extLst>
              </a:tr>
            </a:tbl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 rot="5400000">
            <a:off x="1867987" y="1240974"/>
            <a:ext cx="724992" cy="21749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5714999" y="-418010"/>
            <a:ext cx="731522" cy="54864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4620988" y="538836"/>
            <a:ext cx="724989" cy="76809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820195" y="4748338"/>
                <a:ext cx="731520" cy="757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000" i="1"/>
                        </m:ctrlPr>
                      </m:fPr>
                      <m:num>
                        <m:r>
                          <a:rPr lang="ru-RU" sz="3000" i="1"/>
                          <m:t>7</m:t>
                        </m:r>
                      </m:num>
                      <m:den>
                        <m:r>
                          <a:rPr lang="ru-RU" sz="3000" i="1"/>
                          <m:t>9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5" y="4748338"/>
                <a:ext cx="731520" cy="7570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76994" y="1211981"/>
                <a:ext cx="561703" cy="747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/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000" i="1"/>
                          <m:t>9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994" y="1211981"/>
                <a:ext cx="561703" cy="7474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943600" y="1211981"/>
                <a:ext cx="587828" cy="753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/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000" i="1"/>
                          <m:t>9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211981"/>
                <a:ext cx="587828" cy="7539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844937" y="4897769"/>
                <a:ext cx="4506685" cy="1215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 smtClean="0"/>
                        </m:ctrlPr>
                      </m:fPr>
                      <m:num>
                        <m:r>
                          <a:rPr lang="en-US" sz="5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000" b="1" i="1"/>
                          <m:t>𝟗</m:t>
                        </m:r>
                      </m:den>
                    </m:f>
                  </m:oMath>
                </a14:m>
                <a:r>
                  <a:rPr lang="ru-RU" sz="5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5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/>
                        </m:ctrlPr>
                      </m:fPr>
                      <m:num>
                        <m:r>
                          <a:rPr lang="en-US" sz="5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5000" b="1" i="1"/>
                          <m:t>𝟗</m:t>
                        </m:r>
                      </m:den>
                    </m:f>
                  </m:oMath>
                </a14:m>
                <a:r>
                  <a:rPr lang="ru-RU" sz="5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5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/>
                        </m:ctrlPr>
                      </m:fPr>
                      <m:num>
                        <m:r>
                          <a:rPr lang="en-US" sz="5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5000" b="1" i="1"/>
                          <m:t>𝟗</m:t>
                        </m:r>
                      </m:den>
                    </m:f>
                    <m:r>
                      <a:rPr lang="en-US" sz="50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000" b="1" i="1"/>
                        </m:ctrlPr>
                      </m:fPr>
                      <m:num>
                        <m:r>
                          <a:rPr lang="en-US" sz="5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5000" b="1" i="1"/>
                          <m:t>𝟗</m:t>
                        </m:r>
                      </m:den>
                    </m:f>
                  </m:oMath>
                </a14:m>
                <a:endParaRPr lang="ru-RU" sz="5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937" y="4897769"/>
                <a:ext cx="4506685" cy="1215141"/>
              </a:xfrm>
              <a:prstGeom prst="rect">
                <a:avLst/>
              </a:prstGeom>
              <a:blipFill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765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7" y="1463041"/>
            <a:ext cx="11207931" cy="4175759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сложить две дроби с одинаковыми знаменателями, нужно сложить их числители, а знаменатель оставить прежним.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5577" y="3304904"/>
                <a:ext cx="10541726" cy="2132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буквенном виде, это правило записывают так: </a:t>
                </a:r>
                <a:endParaRPr lang="en-US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𝑎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𝑏</m:t>
                        </m:r>
                      </m:num>
                      <m:den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𝑎</m:t>
                        </m:r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𝑏</m:t>
                        </m:r>
                      </m:num>
                      <m:den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3304904"/>
                <a:ext cx="10541726" cy="2132250"/>
              </a:xfrm>
              <a:prstGeom prst="rect">
                <a:avLst/>
              </a:prstGeom>
              <a:blipFill>
                <a:blip r:embed="rId2"/>
                <a:stretch>
                  <a:fillRect l="-1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8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319129" y="1378132"/>
                <a:ext cx="9872871" cy="4038600"/>
              </a:xfrm>
            </p:spPr>
            <p:txBody>
              <a:bodyPr/>
              <a:lstStyle/>
              <a:p>
                <a:pPr marL="4572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6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6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6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6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ru-RU" sz="6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6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6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6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6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9129" y="1378132"/>
                <a:ext cx="9872871" cy="4038600"/>
              </a:xfrm>
              <a:blipFill>
                <a:blip r:embed="rId2"/>
                <a:stretch>
                  <a:fillRect t="-1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bipbap.ru/wp-content/uploads/2017/06/213865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560" y="4193530"/>
            <a:ext cx="2994434" cy="224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20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18011" y="1201783"/>
                <a:ext cx="11364685" cy="5003074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Чтобы вычесть дроби с одинаковыми знаменателями, нужно из числителя уменьшаемого вычесть числитель вычитаемого, а знаменатель оставить прежним.</a:t>
                </a:r>
                <a:endParaRPr lang="ru-RU" sz="3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буквенном виде это правило записывают так: </a:t>
                </a:r>
                <a:endParaRPr lang="ru-RU" sz="3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𝑎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0000"/>
                            </a:solidFill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𝑏</m:t>
                        </m:r>
                      </m:num>
                      <m:den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𝑎</m:t>
                        </m:r>
                        <m:r>
                          <a:rPr lang="ru-RU" sz="4000">
                            <a:solidFill>
                              <a:srgbClr val="FF0000"/>
                            </a:solidFill>
                          </a:rPr>
                          <m:t>–</m:t>
                        </m:r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𝑏</m:t>
                        </m:r>
                      </m:num>
                      <m:den>
                        <m:r>
                          <a:rPr lang="ru-RU" sz="4000" i="1">
                            <a:solidFill>
                              <a:srgbClr val="FF0000"/>
                            </a:solidFill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8011" y="1201783"/>
                <a:ext cx="11364685" cy="5003074"/>
              </a:xfrm>
              <a:blipFill>
                <a:blip r:embed="rId2"/>
                <a:stretch>
                  <a:fillRect l="-858" r="-1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931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78824" y="1672046"/>
                <a:ext cx="11416936" cy="3770810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1.</a:t>
                </a:r>
                <a:r>
                  <a:rPr lang="ru-RU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выполнение домашнего задания по математике Вася потратил 32 минуты. Решение задачи заняло у него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a:rPr lang="ru-RU" sz="3200" i="1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потраченного времени, а решение уравнения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ru-RU" sz="3200" i="1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потраченного времени. Сколько минут потратил Вася на решение задачи и уравнения? </a:t>
                </a:r>
                <a:endParaRPr lang="ru-RU" sz="3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8824" y="1672046"/>
                <a:ext cx="11416936" cy="3770810"/>
              </a:xfrm>
              <a:blipFill>
                <a:blip r:embed="rId2"/>
                <a:stretch>
                  <a:fillRect l="-801" r="-1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800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65760" y="470263"/>
                <a:ext cx="11443063" cy="5625737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i="1" smtClean="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3500" b="0" i="1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a:rPr lang="ru-RU" sz="3500" b="0" i="1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3500" b="0" i="1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ru-RU" sz="3500" b="0" i="1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3500" b="0" i="1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a:rPr lang="ru-RU" sz="3500" b="0" i="1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(времени) – Вася потратил на решение задачи и </a:t>
                </a:r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уравнения;</a:t>
                </a:r>
              </a:p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32 : 8 = 4 (мин) –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времени выполнения домашнего задания по математике;</a:t>
                </a:r>
              </a:p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4 · 5 = 20 (мин) – Вася потратил на решение задачи и уравнения.</a:t>
                </a:r>
              </a:p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20 мин.</a:t>
                </a:r>
                <a:endParaRPr lang="ru-RU" sz="3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470263"/>
                <a:ext cx="11443063" cy="5625737"/>
              </a:xfrm>
              <a:blipFill>
                <a:blip r:embed="rId2"/>
                <a:stretch>
                  <a:fillRect l="-799" r="-1225" b="-9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855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83326" y="561703"/>
                <a:ext cx="11364685" cy="5865223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4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2.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Выполните действия: 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? 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? 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19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22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? </a:t>
                </a: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34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15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? </a:t>
                </a: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3326" y="561703"/>
                <a:ext cx="11364685" cy="5865223"/>
              </a:xfrm>
              <a:blipFill>
                <a:blip r:embed="rId2"/>
                <a:stretch>
                  <a:fillRect l="-1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25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199"/>
                <a:ext cx="11403874" cy="5956663"/>
              </a:xfrm>
            </p:spPr>
            <p:txBody>
              <a:bodyPr>
                <a:normAutofit/>
              </a:bodyPr>
              <a:lstStyle/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5+</m:t>
                        </m:r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7−4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19+4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34−15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199"/>
                <a:ext cx="11403874" cy="5956663"/>
              </a:xfrm>
              <a:blipFill>
                <a:blip r:embed="rId2"/>
                <a:stretch>
                  <a:fillRect l="-14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124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62</TotalTime>
  <Words>116</Words>
  <Application>Microsoft Office PowerPoint</Application>
  <PresentationFormat>Широкоэкранный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Corbel</vt:lpstr>
      <vt:lpstr>Times New Roman</vt:lpstr>
      <vt:lpstr>Базис</vt:lpstr>
      <vt:lpstr>Сложение и вычитание дробей  с одинаковыми знаменателями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дробей  с одинаковыми знаменателями</dc:title>
  <dc:creator>kristi2015@mail.ru</dc:creator>
  <cp:lastModifiedBy>kristi2015@mail.ru</cp:lastModifiedBy>
  <cp:revision>8</cp:revision>
  <dcterms:created xsi:type="dcterms:W3CDTF">2021-02-18T10:50:41Z</dcterms:created>
  <dcterms:modified xsi:type="dcterms:W3CDTF">2021-02-18T11:53:22Z</dcterms:modified>
</cp:coreProperties>
</file>