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</c:spPr>
          <c:dPt>
            <c:idx val="0"/>
            <c:spPr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0"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FFEFD1"/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lin ang="2700000" scaled="0"/>
                <a:tileRect/>
              </a:gradFill>
            </c:spPr>
          </c:dPt>
          <c:dLbls>
            <c:dLbl>
              <c:idx val="0"/>
              <c:layout>
                <c:manualLayout>
                  <c:x val="-0.11293489355497231"/>
                  <c:y val="7.2530839895013133E-2"/>
                </c:manualLayout>
              </c:layout>
              <c:showVal val="1"/>
            </c:dLbl>
            <c:dLbl>
              <c:idx val="1"/>
              <c:layout>
                <c:manualLayout>
                  <c:x val="-0.10141392048216197"/>
                  <c:y val="-0.28133005249343829"/>
                </c:manualLayout>
              </c:layout>
              <c:showVal val="1"/>
            </c:dLbl>
            <c:dLbl>
              <c:idx val="2"/>
              <c:layout>
                <c:manualLayout>
                  <c:x val="0.13351584524156704"/>
                  <c:y val="2.4584208223972007E-2"/>
                </c:manualLayout>
              </c:layout>
              <c:showVal val="1"/>
            </c:dLbl>
            <c:spPr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сформированы</c:v>
                </c:pt>
                <c:pt idx="1">
                  <c:v>в стадии формирования</c:v>
                </c:pt>
                <c:pt idx="2">
                  <c:v>не сформированы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30</c:v>
                </c:pt>
                <c:pt idx="2">
                  <c:v>40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2000">
                <a:solidFill>
                  <a:srgbClr val="FFFF0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rgbClr val="FFFF00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>
                <a:solidFill>
                  <a:srgbClr val="FFFF0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6541350733936022"/>
          <c:y val="0.28951399825021884"/>
          <c:w val="0.2990926655001459"/>
          <c:h val="0.443194225721784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2700000" scaled="0"/>
              </a:gradFill>
            </c:spPr>
          </c:dPt>
          <c:dPt>
            <c:idx val="1"/>
            <c:spPr>
              <a:gradFill>
                <a:gsLst>
                  <a:gs pos="0">
                    <a:srgbClr val="FFEFD1"/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lin ang="2700000" scaled="0"/>
              </a:gradFill>
            </c:spPr>
          </c:dPt>
          <c:dLbls>
            <c:txPr>
              <a:bodyPr/>
              <a:lstStyle/>
              <a:p>
                <a:pPr>
                  <a:defRPr sz="2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сформированы</c:v>
                </c:pt>
                <c:pt idx="1">
                  <c:v>в стадии формирования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8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ru-RU"/>
          </a:p>
        </c:txPr>
      </c:legendEntry>
      <c:layout>
        <c:manualLayout>
          <c:xMode val="edge"/>
          <c:yMode val="edge"/>
          <c:x val="0.68386580149703513"/>
          <c:y val="0.24861811023622074"/>
          <c:w val="0.29831680762126966"/>
          <c:h val="0.43609711286089237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E325FE4-D924-4BFE-91B9-7EE4D2460B80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A3CD00-FE8C-461B-BF82-FA6166D21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44291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FF00"/>
                </a:solidFill>
                <a:effectLst/>
                <a:latin typeface="Batang" pitchFamily="18" charset="-127"/>
                <a:ea typeface="Batang" pitchFamily="18" charset="-127"/>
              </a:rPr>
              <a:t>РАЗВИТИЕ ДВИГАТЕЛЬНЫХ УМЕНИЙ И НАВЫКОВ У ДЕТЕЙ РАННЕГО ВОЗРАСТА ПОСРЕДСТВОМ ПОДВИЖНЫХ ИГР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b="1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290" y="4929198"/>
            <a:ext cx="3214710" cy="1500198"/>
          </a:xfrm>
        </p:spPr>
        <p:txBody>
          <a:bodyPr>
            <a:normAutofit/>
          </a:bodyPr>
          <a:lstStyle/>
          <a:p>
            <a:r>
              <a:rPr lang="ru-RU" dirty="0" smtClean="0"/>
              <a:t>Ширяева Светлана Владимировна</a:t>
            </a:r>
            <a:endParaRPr lang="ru-RU" dirty="0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574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err="1" smtClean="0">
                <a:effectLst/>
              </a:rPr>
              <a:t>Сформированность</a:t>
            </a:r>
            <a:r>
              <a:rPr lang="ru-RU" sz="3600" dirty="0" smtClean="0">
                <a:effectLst/>
              </a:rPr>
              <a:t> двигательных навыков у детей раннего возраста при поступлении в ДОУ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756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Анализ диагностики после проведения практической части работы показал следующие результаты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229600" cy="3954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171451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5400" b="1" i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ctr">
              <a:buNone/>
            </a:pPr>
            <a:r>
              <a:rPr lang="ru-RU" sz="7000" b="1" i="1" dirty="0" smtClean="0">
                <a:solidFill>
                  <a:srgbClr val="FFFF00"/>
                </a:solidFill>
                <a:latin typeface="Monotype Corsiva" pitchFamily="66" charset="0"/>
              </a:rPr>
              <a:t>СПАСИБО ЗА ВНИМАНИЕ!</a:t>
            </a:r>
            <a:endParaRPr lang="ru-RU" sz="7000" b="1" i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4293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Цель работы:</a:t>
            </a:r>
            <a:br>
              <a:rPr lang="ru-RU" b="1" dirty="0" smtClean="0">
                <a:effectLst/>
              </a:rPr>
            </a:br>
            <a:r>
              <a:rPr lang="ru-RU" b="1" i="1" dirty="0" smtClean="0">
                <a:solidFill>
                  <a:schemeClr val="tx1"/>
                </a:solidFill>
                <a:effectLst/>
                <a:latin typeface="Bookman Old Style" pitchFamily="18" charset="0"/>
              </a:rPr>
              <a:t>изучение  влияния подвижных игр на развитие двигательных умений и навыков у детей раннего возраста.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b="1" dirty="0"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chemeClr val="accent1"/>
                </a:solidFill>
                <a:latin typeface="Cambria" pitchFamily="18" charset="0"/>
              </a:rPr>
              <a:t>Объект исследования:  </a:t>
            </a:r>
            <a:r>
              <a:rPr lang="ru-RU" dirty="0" smtClean="0"/>
              <a:t>двигательные умения и навыки детей раннего возраста.</a:t>
            </a:r>
          </a:p>
          <a:p>
            <a:pPr algn="just">
              <a:buNone/>
            </a:pPr>
            <a:r>
              <a:rPr lang="ru-RU" b="1" i="1" dirty="0" smtClean="0">
                <a:solidFill>
                  <a:schemeClr val="accent1"/>
                </a:solidFill>
                <a:latin typeface="Cambria" pitchFamily="18" charset="0"/>
              </a:rPr>
              <a:t>Предмет исследования:</a:t>
            </a:r>
            <a:r>
              <a:rPr lang="ru-RU" b="1" dirty="0" smtClean="0">
                <a:solidFill>
                  <a:schemeClr val="accent1"/>
                </a:solidFill>
                <a:latin typeface="Cambria" pitchFamily="18" charset="0"/>
              </a:rPr>
              <a:t>  </a:t>
            </a:r>
            <a:r>
              <a:rPr lang="ru-RU" dirty="0" smtClean="0"/>
              <a:t>процесс формирования двигательных умений и навыков у детей раннего возраста посредством подвижных игр.</a:t>
            </a:r>
          </a:p>
          <a:p>
            <a:pPr algn="just">
              <a:buNone/>
            </a:pPr>
            <a:r>
              <a:rPr lang="ru-RU" b="1" i="1" dirty="0" smtClean="0">
                <a:solidFill>
                  <a:schemeClr val="accent1"/>
                </a:solidFill>
                <a:latin typeface="Cambria" pitchFamily="18" charset="0"/>
              </a:rPr>
              <a:t>Гипотеза: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dirty="0" smtClean="0"/>
              <a:t>систематическое и планомерное использование  подвижных игр будет способствовать успешному развитию двигательных умений и навыков у детей раннего возраста.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i="1" dirty="0" smtClean="0">
                <a:solidFill>
                  <a:schemeClr val="accent1"/>
                </a:solidFill>
                <a:latin typeface="Cambria" pitchFamily="18" charset="0"/>
              </a:rPr>
              <a:t>Задачи исследования:</a:t>
            </a:r>
          </a:p>
          <a:p>
            <a:pPr algn="just"/>
            <a:r>
              <a:rPr lang="ru-RU" dirty="0" smtClean="0"/>
              <a:t> Изучить особенности развития двигательных умений и навыков у детей раннего возраста.</a:t>
            </a:r>
          </a:p>
          <a:p>
            <a:pPr algn="just"/>
            <a:r>
              <a:rPr lang="ru-RU" dirty="0" smtClean="0"/>
              <a:t> Определить значение подвижных игр в развитии двигательных умений и навыков у детей раннего возраста.</a:t>
            </a:r>
          </a:p>
          <a:p>
            <a:pPr algn="just"/>
            <a:r>
              <a:rPr lang="ru-RU" dirty="0" smtClean="0"/>
              <a:t> Исследовать влияние подвижных игр на развитие двигательных умений и навыков у детей раннего возраста.</a:t>
            </a:r>
          </a:p>
          <a:p>
            <a:pPr algn="just"/>
            <a:r>
              <a:rPr lang="ru-RU" dirty="0" smtClean="0"/>
              <a:t> Разработать комплекс подвижных игр на прогулке, способствующих развитию двигательных умений и навыков у детей раннего возраста.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smtClean="0">
                <a:solidFill>
                  <a:schemeClr val="tx1"/>
                </a:solidFill>
              </a:rPr>
              <a:t>Двигательные действия</a:t>
            </a:r>
            <a:endParaRPr lang="ru-RU" sz="4800" i="1" dirty="0">
              <a:solidFill>
                <a:schemeClr val="tx1"/>
              </a:solidFill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2214546" y="1428736"/>
            <a:ext cx="731520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357950" y="1428736"/>
            <a:ext cx="731520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одержимое 4"/>
          <p:cNvSpPr>
            <a:spLocks noGrp="1"/>
          </p:cNvSpPr>
          <p:nvPr>
            <p:ph idx="1"/>
          </p:nvPr>
        </p:nvSpPr>
        <p:spPr>
          <a:xfrm>
            <a:off x="0" y="2071678"/>
            <a:ext cx="4857752" cy="478632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Двигательное умение (ДУ) 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это способность к осуществлению двигательного действия, характеризующаяся ведущей ролью мышления в непосредственном управлении движениями и отсутствием устойчивой системности движений</a:t>
            </a:r>
            <a:r>
              <a:rPr lang="ru-RU" sz="2800" b="1" dirty="0" smtClean="0">
                <a:latin typeface="Monotype Corsiva" pitchFamily="66" charset="0"/>
              </a:rPr>
              <a:t>.</a:t>
            </a:r>
          </a:p>
          <a:p>
            <a:endParaRPr lang="ru-RU" sz="2800" dirty="0"/>
          </a:p>
        </p:txBody>
      </p:sp>
      <p:sp>
        <p:nvSpPr>
          <p:cNvPr id="8" name="Содержимое 5"/>
          <p:cNvSpPr txBox="1">
            <a:spLocks/>
          </p:cNvSpPr>
          <p:nvPr/>
        </p:nvSpPr>
        <p:spPr>
          <a:xfrm>
            <a:off x="4648200" y="2214553"/>
            <a:ext cx="4038600" cy="414037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</a:rPr>
              <a:t>Двигательный навык</a:t>
            </a:r>
            <a:r>
              <a:rPr kumimoji="0" lang="ru-RU" sz="3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</a:rPr>
              <a:t> 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</a:rPr>
              <a:t>(ДН) 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</a:rPr>
              <a:t>это способность к осуществлению двигательного действия, </a:t>
            </a:r>
          </a:p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</a:rPr>
              <a:t>характеризующаяся автоматизированным управлением движениями и их устойчивой системностью.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Подвижная игра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 незаменимое средство пополнения ребенком знаний и представлений об окружающем мире, развития мышления, смекалки, ловкости, сноровки, ценных морально - волевых качеств.</a:t>
            </a:r>
            <a:endParaRPr lang="ru-RU" sz="3600" b="1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6614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effectLst/>
              </a:rPr>
              <a:t>Благодаря развитой способности к имитации большинство подвижных игр детей раннего возраста носят сюжетный характер.</a:t>
            </a:r>
            <a:endParaRPr lang="ru-RU" dirty="0">
              <a:solidFill>
                <a:srgbClr val="FFFF00"/>
              </a:solidFill>
              <a:effectLst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316868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Содержание подвижной игры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71942"/>
            <a:ext cx="72152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сюжет (тема, идея),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правила 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dirty="0" smtClean="0"/>
              <a:t> двигательные действия.</a:t>
            </a:r>
            <a:endParaRPr lang="ru-RU" sz="40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Программа исследования</a:t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3" y="510656"/>
          <a:ext cx="8715436" cy="6204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20"/>
                <a:gridCol w="2892220"/>
                <a:gridCol w="2930996"/>
              </a:tblGrid>
              <a:tr h="436234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</a:tr>
              <a:tr h="17402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констатирующий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уровня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двигательных умений и навыков у детей раннего возраста при поступлении в ДОУ</a:t>
                      </a:r>
                      <a:endParaRPr lang="ru-RU" sz="1800" dirty="0"/>
                    </a:p>
                  </a:txBody>
                  <a:tcPr/>
                </a:tc>
              </a:tr>
              <a:tr h="283931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Октябрь- апрель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формирующий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Разработать   и провести комплекс подвижных игр на прогулке, способствующий развитию двигательных умений и навыков у детей раннего возраста в течение года</a:t>
                      </a:r>
                      <a:endParaRPr lang="ru-RU" sz="1800" dirty="0"/>
                    </a:p>
                  </a:txBody>
                  <a:tcPr/>
                </a:tc>
              </a:tr>
              <a:tr h="112789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контрольный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эффективности разработанной программы 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Исследовались следующие виды движений: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Ходьба, бег;</a:t>
            </a:r>
          </a:p>
          <a:p>
            <a:pPr lvl="0"/>
            <a:r>
              <a:rPr lang="ru-RU" dirty="0" smtClean="0"/>
              <a:t>Прыжки;</a:t>
            </a:r>
          </a:p>
          <a:p>
            <a:pPr lvl="0"/>
            <a:r>
              <a:rPr lang="ru-RU" dirty="0" smtClean="0"/>
              <a:t>Ползанье и лазанье;</a:t>
            </a:r>
          </a:p>
          <a:p>
            <a:pPr lvl="0"/>
            <a:r>
              <a:rPr lang="ru-RU" dirty="0" smtClean="0"/>
              <a:t>Бросание, катание предметов;</a:t>
            </a:r>
          </a:p>
          <a:p>
            <a:r>
              <a:rPr lang="ru-RU" dirty="0" err="1" smtClean="0"/>
              <a:t>Общеразвивающие</a:t>
            </a:r>
            <a:r>
              <a:rPr lang="ru-RU" dirty="0" smtClean="0"/>
              <a:t> упражнения (ОРУ) 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179</TotalTime>
  <Words>305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РАЗВИТИЕ ДВИГАТЕЛЬНЫХ УМЕНИЙ И НАВЫКОВ У ДЕТЕЙ РАННЕГО ВОЗРАСТА ПОСРЕДСТВОМ ПОДВИЖНЫХ ИГР </vt:lpstr>
      <vt:lpstr>  Цель работы: изучение  влияния подвижных игр на развитие двигательных умений и навыков у детей раннего возраста.  </vt:lpstr>
      <vt:lpstr>Слайд 3</vt:lpstr>
      <vt:lpstr>Слайд 4</vt:lpstr>
      <vt:lpstr>Двигательные действия</vt:lpstr>
      <vt:lpstr>Подвижная игра </vt:lpstr>
      <vt:lpstr>Благодаря развитой способности к имитации большинство подвижных игр детей раннего возраста носят сюжетный характер.</vt:lpstr>
      <vt:lpstr>Программа исследования </vt:lpstr>
      <vt:lpstr>Исследовались следующие виды движений:     </vt:lpstr>
      <vt:lpstr>Сформированность двигательных навыков у детей раннего возраста при поступлении в ДОУ </vt:lpstr>
      <vt:lpstr>Анализ диагностики после проведения практической части работы показал следующие результаты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ДВИГАТЕЛЬНЫХ УМЕНИЙ И НАВЫКОВ У ДЕТЕЙ РАННЕГО ВОЗРАСТА ПОСРЕДСТВОМ ПОДВИЖНЫХ ИГР</dc:title>
  <dc:creator>Home</dc:creator>
  <cp:lastModifiedBy>Home</cp:lastModifiedBy>
  <cp:revision>20</cp:revision>
  <dcterms:created xsi:type="dcterms:W3CDTF">2017-05-17T04:27:40Z</dcterms:created>
  <dcterms:modified xsi:type="dcterms:W3CDTF">2021-12-04T20:42:59Z</dcterms:modified>
</cp:coreProperties>
</file>