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1"/>
  </p:notesMasterIdLst>
  <p:sldIdLst>
    <p:sldId id="274" r:id="rId2"/>
    <p:sldId id="276" r:id="rId3"/>
    <p:sldId id="283" r:id="rId4"/>
    <p:sldId id="284" r:id="rId5"/>
    <p:sldId id="285" r:id="rId6"/>
    <p:sldId id="286" r:id="rId7"/>
    <p:sldId id="287" r:id="rId8"/>
    <p:sldId id="288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277" r:id="rId24"/>
    <p:sldId id="278" r:id="rId25"/>
    <p:sldId id="281" r:id="rId26"/>
    <p:sldId id="282" r:id="rId27"/>
    <p:sldId id="304" r:id="rId28"/>
    <p:sldId id="305" r:id="rId29"/>
    <p:sldId id="279" r:id="rId30"/>
    <p:sldId id="280" r:id="rId31"/>
    <p:sldId id="306" r:id="rId32"/>
    <p:sldId id="307" r:id="rId33"/>
    <p:sldId id="309" r:id="rId34"/>
    <p:sldId id="310" r:id="rId35"/>
    <p:sldId id="311" r:id="rId36"/>
    <p:sldId id="313" r:id="rId37"/>
    <p:sldId id="314" r:id="rId38"/>
    <p:sldId id="312" r:id="rId39"/>
    <p:sldId id="308" r:id="rId40"/>
  </p:sldIdLst>
  <p:sldSz cx="9144000" cy="6858000" type="screen4x3"/>
  <p:notesSz cx="6858000" cy="9144000"/>
  <p:photoAlbum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2A6B888-7054-4D46-9975-D215E54E2C65}" type="datetimeFigureOut">
              <a:rPr lang="ru-RU"/>
              <a:pPr>
                <a:defRPr/>
              </a:pPr>
              <a:t>14.01.2015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5496D7D-AC68-4B37-898C-DA3D4C333D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99E58AB-453B-448D-86BE-597BF655E578}" type="slidenum">
              <a:rPr lang="ru-RU" smtClean="0"/>
              <a:pPr/>
              <a:t>23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50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1AFFE55-C5DD-46CE-818C-AA4CC046C419}" type="slidenum">
              <a:rPr lang="ru-RU" smtClean="0"/>
              <a:pPr/>
              <a:t>29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A7762-C929-409B-87AC-84E99FD9F3ED}" type="datetimeFigureOut">
              <a:rPr lang="ru-RU"/>
              <a:pPr>
                <a:defRPr/>
              </a:pPr>
              <a:t>14.01.2015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CBF63-8425-4706-BD60-C66449FE3A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F1E2F-C761-4E5A-95F7-8CEF5DD54D58}" type="datetimeFigureOut">
              <a:rPr lang="ru-RU"/>
              <a:pPr>
                <a:defRPr/>
              </a:pPr>
              <a:t>14.01.2015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43EAE-4AA4-4F81-8A2E-57BE6B2DEC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2EEAF-6E42-4CB9-8A9E-ADD12E2458DB}" type="datetimeFigureOut">
              <a:rPr lang="ru-RU"/>
              <a:pPr>
                <a:defRPr/>
              </a:pPr>
              <a:t>14.01.2015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C14416-7D41-4DF3-90CD-024DE34FED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D5888-BEBA-4E55-B851-494163FC4423}" type="datetimeFigureOut">
              <a:rPr lang="ru-RU"/>
              <a:pPr>
                <a:defRPr/>
              </a:pPr>
              <a:t>14.01.2015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9E23B-ADFF-4974-AB40-12D05BF69C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EFFE1-A0BE-46CA-9071-7D77CD99FC50}" type="datetimeFigureOut">
              <a:rPr lang="ru-RU"/>
              <a:pPr>
                <a:defRPr/>
              </a:pPr>
              <a:t>14.01.2015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C1FBF-EB1D-445E-B392-55BDCFD9EB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AEF5C-653E-45EA-913B-9E134C170C69}" type="datetimeFigureOut">
              <a:rPr lang="ru-RU"/>
              <a:pPr>
                <a:defRPr/>
              </a:pPr>
              <a:t>14.01.2015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B7ABA8-CA76-4084-9BFE-9A2C5A91F6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0572C-77C6-4B59-8821-57067EE764C9}" type="datetimeFigureOut">
              <a:rPr lang="ru-RU"/>
              <a:pPr>
                <a:defRPr/>
              </a:pPr>
              <a:t>14.01.2015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718E3-1F6E-4F2A-BEC1-40BA871B1F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75601-CC00-48CF-9F22-175AF30C6164}" type="datetimeFigureOut">
              <a:rPr lang="ru-RU"/>
              <a:pPr>
                <a:defRPr/>
              </a:pPr>
              <a:t>14.01.2015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32305-F90C-411C-837F-CA882A1BD9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97CD3-F237-4BA6-A0DD-FCA7001057A5}" type="datetimeFigureOut">
              <a:rPr lang="ru-RU"/>
              <a:pPr>
                <a:defRPr/>
              </a:pPr>
              <a:t>14.01.2015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EE1B2-9AB7-4E5E-8F37-0986B6D789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36AF7-C947-4BE5-8D73-8AB73AD626BB}" type="datetimeFigureOut">
              <a:rPr lang="ru-RU"/>
              <a:pPr>
                <a:defRPr/>
              </a:pPr>
              <a:t>14.01.2015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5F1B9-9F04-425B-8D79-15A09A063D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BF924-8A2D-4880-9C6E-1EB2C76CA391}" type="datetimeFigureOut">
              <a:rPr lang="ru-RU"/>
              <a:pPr>
                <a:defRPr/>
              </a:pPr>
              <a:t>14.01.2015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2E7FD-9B24-4DEE-812B-A6D8E79BD5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52EF805-7CA8-4DFA-B9F0-027AA838BCAE}" type="datetimeFigureOut">
              <a:rPr lang="ru-RU"/>
              <a:pPr>
                <a:defRPr/>
              </a:pPr>
              <a:t>14.01.2015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A5D2D5-DB20-4E8E-9A50-441837C44E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84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4"/>
          <p:cNvSpPr>
            <a:spLocks noChangeArrowheads="1"/>
          </p:cNvSpPr>
          <p:nvPr/>
        </p:nvSpPr>
        <p:spPr bwMode="auto">
          <a:xfrm>
            <a:off x="285750" y="6215063"/>
            <a:ext cx="8858250" cy="454025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/>
            <a:r>
              <a:rPr lang="ru-RU"/>
              <a:t>ОГИДД УМВД России </a:t>
            </a:r>
          </a:p>
          <a:p>
            <a:pPr algn="r"/>
            <a:r>
              <a:rPr lang="ru-RU"/>
              <a:t>по г. Магнитогорску </a:t>
            </a:r>
          </a:p>
          <a:p>
            <a:pPr algn="r"/>
            <a:r>
              <a:rPr lang="ru-RU"/>
              <a:t>Челябинской области </a:t>
            </a:r>
          </a:p>
        </p:txBody>
      </p:sp>
      <p:pic>
        <p:nvPicPr>
          <p:cNvPr id="14338" name="Рисунок 3" descr="E:\Наглядность\Баннеры\Юное покаление Росс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214313"/>
            <a:ext cx="8929687" cy="664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1" descr="C:\Documents and Settings\Администратор\Рабочий стол\ДТП с детьми\11.09.2014 г\вокзальная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TextBox 2"/>
          <p:cNvSpPr txBox="1">
            <a:spLocks noChangeArrowheads="1"/>
          </p:cNvSpPr>
          <p:nvPr/>
        </p:nvSpPr>
        <p:spPr bwMode="auto">
          <a:xfrm>
            <a:off x="0" y="5857875"/>
            <a:ext cx="9144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269875" algn="just"/>
            <a:r>
              <a:rPr lang="ru-RU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результате ДТП пешеход – мальчик 2001 года рождения (12 лет), учащийся 6 класса МОУ «СОШ № 3», получил травмы- ушиб поясничного отдела позвоночника. Назначено амбулаторное лечение.</a:t>
            </a:r>
          </a:p>
        </p:txBody>
      </p:sp>
      <p:sp>
        <p:nvSpPr>
          <p:cNvPr id="23555" name="Rectangle 1"/>
          <p:cNvSpPr>
            <a:spLocks noChangeArrowheads="1"/>
          </p:cNvSpPr>
          <p:nvPr/>
        </p:nvSpPr>
        <p:spPr bwMode="auto">
          <a:xfrm>
            <a:off x="0" y="0"/>
            <a:ext cx="45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269875" algn="just"/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463"/>
            <a:ext cx="9144000" cy="671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5500688"/>
            <a:ext cx="9144000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FFFF00"/>
                </a:solidFill>
                <a:latin typeface="+mn-lt"/>
              </a:rPr>
              <a:t>12.09.2014 г. в 17.00 ч. г. Магнитогорск, водитель ,управляя автомобилем «</a:t>
            </a:r>
            <a:r>
              <a:rPr lang="ru-RU" sz="2000" b="1" dirty="0" err="1">
                <a:solidFill>
                  <a:srgbClr val="FFFF00"/>
                </a:solidFill>
                <a:latin typeface="+mn-lt"/>
              </a:rPr>
              <a:t>Хундай</a:t>
            </a:r>
            <a:r>
              <a:rPr lang="ru-RU" sz="20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latin typeface="+mn-lt"/>
              </a:rPr>
              <a:t>Гетц</a:t>
            </a:r>
            <a:r>
              <a:rPr lang="ru-RU" sz="2000" b="1" dirty="0">
                <a:solidFill>
                  <a:srgbClr val="FFFF00"/>
                </a:solidFill>
                <a:latin typeface="+mn-lt"/>
              </a:rPr>
              <a:t>», напротив дома №21 по ул. Ворошилова, совершил наезд на пешехода, переходившего проезжую часть дороги в неустановленном для перехода месте.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144463"/>
            <a:ext cx="8999537" cy="671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5572125"/>
            <a:ext cx="9144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69875" algn="just"/>
            <a:r>
              <a:rPr lang="ru-RU" sz="2000" b="1">
                <a:latin typeface="Times New Roman" pitchFamily="18" charset="0"/>
                <a:cs typeface="Times New Roman" pitchFamily="18" charset="0"/>
              </a:rPr>
              <a:t>В результате ДТП пешеход  - мальчик 2006 года рождения (8 лет), учащийся  2-го класса МОУ «СОШ №47», получил телесные повреждения - </a:t>
            </a:r>
            <a:r>
              <a:rPr lang="ru-RU" sz="2000" b="1">
                <a:latin typeface="Times New Roman" pitchFamily="18" charset="0"/>
              </a:rPr>
              <a:t>ушибленная рана волосистой части головы.</a:t>
            </a:r>
            <a:r>
              <a:rPr lang="ru-RU" sz="2000" b="1">
                <a:latin typeface="Times New Roman" pitchFamily="18" charset="0"/>
                <a:cs typeface="Times New Roman" pitchFamily="18" charset="0"/>
              </a:rPr>
              <a:t> Пострадавшему назначено  амбулаторное лечение. </a:t>
            </a:r>
            <a:endParaRPr lang="ru-RU" sz="2000" b="1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463"/>
            <a:ext cx="9144000" cy="671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Прямоугольник 4"/>
          <p:cNvSpPr>
            <a:spLocks noChangeArrowheads="1"/>
          </p:cNvSpPr>
          <p:nvPr/>
        </p:nvSpPr>
        <p:spPr bwMode="auto">
          <a:xfrm>
            <a:off x="0" y="5643563"/>
            <a:ext cx="9144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269875" algn="just"/>
            <a:r>
              <a:rPr lang="ru-RU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12.09.2014 г. в 19.40 ч. водитель г. Магнитогорск, водитель управляя автомобилем «Лада Гранта», напротив дома №35 по ул. Труда, двигаясь по внутри дворовой территории, совершил наезд на пешехода. </a:t>
            </a:r>
            <a:endParaRPr lang="ru-RU" sz="2000" b="1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TextBox 2"/>
          <p:cNvSpPr txBox="1">
            <a:spLocks noChangeArrowheads="1"/>
          </p:cNvSpPr>
          <p:nvPr/>
        </p:nvSpPr>
        <p:spPr bwMode="auto">
          <a:xfrm>
            <a:off x="142875" y="5929313"/>
            <a:ext cx="90011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269875" algn="just"/>
            <a:r>
              <a:rPr lang="ru-RU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результате ДТП пешеход - девочка 2007 года рождения (7 лет), учащаяся 1-го класса МОУ «СОШ №1», получила телесные повреждения – ушиб области таза. Пострадавшей назначено амбулаторное лечение.</a:t>
            </a:r>
            <a:endParaRPr lang="ru-RU" sz="2000" b="1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463"/>
            <a:ext cx="9144000" cy="657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5500688"/>
            <a:ext cx="91440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000" b="1" dirty="0">
                <a:solidFill>
                  <a:srgbClr val="FFFF00"/>
                </a:solidFill>
                <a:latin typeface="+mn-lt"/>
              </a:rPr>
              <a:t>14.09.2014 года в 22.45 в г. Магнитогорске ул. Комсомольская д. 130, водитель  управляя автомобилем ВАЗ 21310 выехал на сторону встречного движения , совершил столкновение со встречной автомашиной </a:t>
            </a:r>
            <a:r>
              <a:rPr lang="ru-RU" sz="2000" b="1" dirty="0" err="1">
                <a:solidFill>
                  <a:srgbClr val="FFFF00"/>
                </a:solidFill>
                <a:latin typeface="+mn-lt"/>
              </a:rPr>
              <a:t>Ауди</a:t>
            </a:r>
            <a:r>
              <a:rPr lang="ru-RU" sz="2000" b="1" dirty="0">
                <a:solidFill>
                  <a:srgbClr val="FFFF00"/>
                </a:solidFill>
                <a:latin typeface="+mn-lt"/>
              </a:rPr>
              <a:t> А7.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463"/>
            <a:ext cx="9144000" cy="671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TextBox 2"/>
          <p:cNvSpPr txBox="1">
            <a:spLocks noChangeArrowheads="1"/>
          </p:cNvSpPr>
          <p:nvPr/>
        </p:nvSpPr>
        <p:spPr bwMode="auto">
          <a:xfrm>
            <a:off x="857250" y="585787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4857750"/>
            <a:ext cx="91440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69875" algn="just"/>
            <a:r>
              <a:rPr lang="ru-RU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результате ДТП пассажир автомобиля «Ауди А7», мальчик 2008 года рождения (6 лет), воспитанник МДОУ «ЦРР-Детский сад №153», получил травмы - закрытый перелом нижней трети левого бедра со смещением, ушиб мягких тканей головы</a:t>
            </a:r>
            <a:r>
              <a:rPr lang="ru-RU" sz="2000" b="1">
                <a:solidFill>
                  <a:srgbClr val="FFFF00"/>
                </a:solidFill>
                <a:latin typeface="Times New Roman" pitchFamily="18" charset="0"/>
              </a:rPr>
              <a:t>. Пострадавший госпитализирован в отделение травматологии. В момент ДТП ребенок находился на заднем сидении в детском удерживающем устройстве.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144463"/>
            <a:ext cx="8999537" cy="67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42875" y="5857875"/>
            <a:ext cx="900112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000" dirty="0">
                <a:solidFill>
                  <a:srgbClr val="FFFF00"/>
                </a:solidFill>
                <a:latin typeface="+mn-lt"/>
              </a:rPr>
              <a:t>18.09.2014 г. в 16.50 водитель, управляя автомобилем «</a:t>
            </a:r>
            <a:r>
              <a:rPr lang="ru-RU" sz="2000" dirty="0" err="1">
                <a:solidFill>
                  <a:srgbClr val="FFFF00"/>
                </a:solidFill>
                <a:latin typeface="+mn-lt"/>
              </a:rPr>
              <a:t>Мицубиси</a:t>
            </a:r>
            <a:r>
              <a:rPr lang="ru-RU" sz="2000" dirty="0">
                <a:solidFill>
                  <a:srgbClr val="FFFF00"/>
                </a:solidFill>
                <a:latin typeface="+mn-lt"/>
              </a:rPr>
              <a:t> А</a:t>
            </a:r>
            <a:r>
              <a:rPr lang="en-US" sz="2000" dirty="0">
                <a:solidFill>
                  <a:srgbClr val="FFFF00"/>
                </a:solidFill>
                <a:latin typeface="+mn-lt"/>
              </a:rPr>
              <a:t>SX</a:t>
            </a:r>
            <a:r>
              <a:rPr lang="ru-RU" sz="2000" dirty="0">
                <a:solidFill>
                  <a:srgbClr val="FFFF00"/>
                </a:solidFill>
                <a:latin typeface="+mn-lt"/>
              </a:rPr>
              <a:t>», напротив дома №10 по переулку Советский совершил наезд на пешехода, переходившего проезжую часть вне зоны пешеходного перехода.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463"/>
            <a:ext cx="9144000" cy="67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5643563"/>
            <a:ext cx="914400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000" b="1" dirty="0">
                <a:solidFill>
                  <a:srgbClr val="FFFF00"/>
                </a:solidFill>
                <a:latin typeface="+mn-lt"/>
              </a:rPr>
              <a:t>В результате ДТП пешеход – девочка 2003 года рождения (10 лет), учащаяся 5 класса МАОУ «Многопрофильный лицей №1», получила травмы – ушибленная ссадина лица, ушиб правой нижней конечности. Назначено амбулаторное лечение.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463"/>
            <a:ext cx="9144000" cy="671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5286375"/>
            <a:ext cx="9144000" cy="1631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</a:rPr>
              <a:t>21.09.2014 г. в 12.15 водитель управляя автомобилем «ВАЗ 21093» следовал по ул. Суворова и напротив д. №128 на перекрестке равнозначных дорог не уступил дорогу, совершил столкновение со скутером «Пиранья», который двигался справа. За управлением скутером находился учащийся 9 класса МОУ «СОШ №8», не имеющий права на управление.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179388" y="11113"/>
            <a:ext cx="8429625" cy="858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400" dirty="0">
                <a:latin typeface="+mn-lt"/>
                <a:cs typeface="Times New Roman" pitchFamily="18" charset="0"/>
              </a:rPr>
              <a:t>За 9 месяцев 2014 в городе Магнитогорске в результате дорожно-транспортных происшествий травмированы </a:t>
            </a:r>
            <a:r>
              <a:rPr lang="ru-RU" sz="2800" b="1" dirty="0">
                <a:latin typeface="+mn-lt"/>
                <a:cs typeface="Times New Roman" pitchFamily="18" charset="0"/>
              </a:rPr>
              <a:t>53</a:t>
            </a:r>
            <a:r>
              <a:rPr lang="ru-RU" sz="2400" dirty="0">
                <a:latin typeface="+mn-lt"/>
                <a:cs typeface="Times New Roman" pitchFamily="18" charset="0"/>
              </a:rPr>
              <a:t> несовершеннолетних ребенка в возрасте до 16 лет (в 2013 году - 36 ), 17 детей пострадали по собственной неосторожности.  </a:t>
            </a:r>
          </a:p>
          <a:p>
            <a:pPr algn="just" eaLnBrk="0" hangingPunct="0">
              <a:defRPr/>
            </a:pPr>
            <a:r>
              <a:rPr lang="ru-RU" sz="2400" dirty="0">
                <a:latin typeface="+mn-lt"/>
                <a:cs typeface="Times New Roman" pitchFamily="18" charset="0"/>
              </a:rPr>
              <a:t>       За сентябрь-октябрь 2014 года на территории г. Магнитогорска зарегистрировано 15 ДТП с участием несовершеннолетних детей.</a:t>
            </a:r>
          </a:p>
          <a:p>
            <a:pPr algn="just" eaLnBrk="0" hangingPunct="0">
              <a:defRPr/>
            </a:pPr>
            <a:r>
              <a:rPr lang="ru-RU" sz="2400" dirty="0">
                <a:latin typeface="+mn-lt"/>
              </a:rPr>
              <a:t>       Анализ дорожно-транспортных происшествий с участием несовершеннолетних участников дорожного движения, зарегистрированных в сентябре - октябре 2014 года, свидетельствует, что наибольшее количество ДТП приходится на возраст 8 и 10 лет. Из 15 зарегистрированных дорожно-транспортных происшествий с участием несовершеннолетних,  шесть ДТП произошли в период времени с 11 до 15 часов, семь ДТП - в период времени с 16 до 19 часов. Наиболее аварийными днями недели явились четверг (5 ДТП) и пятница (4 ДТП).  </a:t>
            </a:r>
          </a:p>
          <a:p>
            <a:pPr algn="just" eaLnBrk="0" hangingPunct="0">
              <a:defRPr/>
            </a:pPr>
            <a:endParaRPr lang="ru-RU" sz="2400" b="1" dirty="0">
              <a:cs typeface="Times New Roman" pitchFamily="18" charset="0"/>
            </a:endParaRPr>
          </a:p>
          <a:p>
            <a:pPr algn="just" eaLnBrk="0" hangingPunct="0">
              <a:defRPr/>
            </a:pPr>
            <a:endParaRPr lang="ru-RU" sz="2400" b="1" dirty="0"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ru-RU" sz="2400" b="1" dirty="0">
                <a:cs typeface="Times New Roman" pitchFamily="18" charset="0"/>
              </a:rPr>
              <a:t>         </a:t>
            </a:r>
            <a:endParaRPr lang="ru-RU" sz="2400" dirty="0"/>
          </a:p>
          <a:p>
            <a:pPr algn="ctr" eaLnBrk="0" hangingPunct="0">
              <a:defRPr/>
            </a:pPr>
            <a:endParaRPr lang="ru-RU" sz="2400" dirty="0"/>
          </a:p>
          <a:p>
            <a:pPr algn="ctr" eaLnBrk="0" hangingPunct="0">
              <a:defRPr/>
            </a:pPr>
            <a:endParaRPr lang="ru-RU" sz="2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463"/>
            <a:ext cx="9144000" cy="671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5572125"/>
            <a:ext cx="914400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000" b="1" dirty="0">
                <a:solidFill>
                  <a:srgbClr val="FFFF00"/>
                </a:solidFill>
                <a:latin typeface="+mn-lt"/>
              </a:rPr>
              <a:t>В результате ДТП пассажир скутера – девочка 1999 года рождения (15 лет), учащаяся 9 класса МОУ «СОШ №8» получила травмы – закрытый перелом левой голени, левого бедра со смещением. Госпитализирована в отделение травматологии.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5857875"/>
            <a:ext cx="91440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000" b="1" dirty="0">
                <a:solidFill>
                  <a:srgbClr val="FFFF00"/>
                </a:solidFill>
                <a:latin typeface="+mn-lt"/>
              </a:rPr>
              <a:t>24.09.2014 г. в 08.30 водитель управляя автомобилем «</a:t>
            </a:r>
            <a:r>
              <a:rPr lang="ru-RU" sz="2000" b="1" dirty="0" err="1">
                <a:solidFill>
                  <a:srgbClr val="FFFF00"/>
                </a:solidFill>
                <a:latin typeface="+mn-lt"/>
              </a:rPr>
              <a:t>Ниссан</a:t>
            </a:r>
            <a:r>
              <a:rPr lang="ru-RU" sz="20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latin typeface="+mn-lt"/>
              </a:rPr>
              <a:t>Альмера</a:t>
            </a:r>
            <a:r>
              <a:rPr lang="ru-RU" sz="2000" b="1" dirty="0">
                <a:solidFill>
                  <a:srgbClr val="FFFF00"/>
                </a:solidFill>
                <a:latin typeface="+mn-lt"/>
              </a:rPr>
              <a:t>» напротив дома №4 по ул. </a:t>
            </a:r>
            <a:r>
              <a:rPr lang="ru-RU" sz="2000" b="1" dirty="0" err="1">
                <a:solidFill>
                  <a:srgbClr val="FFFF00"/>
                </a:solidFill>
                <a:latin typeface="+mn-lt"/>
              </a:rPr>
              <a:t>Тевосяна</a:t>
            </a:r>
            <a:r>
              <a:rPr lang="ru-RU" sz="2000" b="1" dirty="0">
                <a:solidFill>
                  <a:srgbClr val="FFFF00"/>
                </a:solidFill>
                <a:latin typeface="+mn-lt"/>
              </a:rPr>
              <a:t> совершил наезд на пешехода, переходившего проезжую часть по нерегулируемому пешеходному переходу.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463"/>
            <a:ext cx="9144000" cy="67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5929313"/>
            <a:ext cx="91440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b="1" dirty="0">
                <a:solidFill>
                  <a:srgbClr val="FFFF00"/>
                </a:solidFill>
                <a:latin typeface="+mn-lt"/>
              </a:rPr>
              <a:t>В результате ДТП пешеход – мальчик 2004 года рождения (10 лет), учащийся 4 класса МОУ «СОШ №32», получил травмы – ушибленное </a:t>
            </a:r>
            <a:r>
              <a:rPr lang="ru-RU" b="1" dirty="0" err="1">
                <a:solidFill>
                  <a:srgbClr val="FFFF00"/>
                </a:solidFill>
                <a:latin typeface="+mn-lt"/>
              </a:rPr>
              <a:t>осаднение</a:t>
            </a:r>
            <a:r>
              <a:rPr lang="ru-RU" b="1" dirty="0">
                <a:solidFill>
                  <a:srgbClr val="FFFF00"/>
                </a:solidFill>
                <a:latin typeface="+mn-lt"/>
              </a:rPr>
              <a:t> левого коленного сустава. Пострадавшему рекомендовано амбулаторное лечение.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Рисунок 1" descr="C:\Documents and Settings\Администратор\Рабочий стол\ДТП 1\DSC016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5357813"/>
            <a:ext cx="8929688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000" b="1" dirty="0">
                <a:solidFill>
                  <a:srgbClr val="FFC000"/>
                </a:solidFill>
                <a:latin typeface="+mn-lt"/>
              </a:rPr>
              <a:t>01.10.2014 г. В 15-00 водитель, управляя автомобилем «КамАЗ 5320», следовал по улице Кирова со стороны ООТ «Димитрова» в сторону ООТ «Березки» и в районе дома №141 по улице Кирова, совершил наезд пешехода, переходившего проезжую часть вне зоны пешеходного перехода.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Рисунок 1" descr="C:\Documents and Settings\Администратор\Рабочий стол\ДТП 1\Фото Кирова 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913"/>
            <a:ext cx="8858250" cy="635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TextBox 2"/>
          <p:cNvSpPr txBox="1">
            <a:spLocks noChangeArrowheads="1"/>
          </p:cNvSpPr>
          <p:nvPr/>
        </p:nvSpPr>
        <p:spPr bwMode="auto">
          <a:xfrm>
            <a:off x="0" y="4357688"/>
            <a:ext cx="9144000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b="1">
                <a:solidFill>
                  <a:srgbClr val="FFFF00"/>
                </a:solidFill>
              </a:rPr>
              <a:t>В результате ДТП пешеход – мальчик, 2006 года рождения (8 лет), учащийся 2 класса МС(К)ОУ СК(О)Ш №24 получил травмы – </a:t>
            </a:r>
          </a:p>
          <a:p>
            <a:pPr algn="just"/>
            <a:r>
              <a:rPr lang="ru-RU" b="1">
                <a:solidFill>
                  <a:srgbClr val="FFFF00"/>
                </a:solidFill>
              </a:rPr>
              <a:t>закрытая ч</a:t>
            </a:r>
            <a:r>
              <a:rPr lang="ru-RU" b="1">
                <a:solidFill>
                  <a:srgbClr val="FFFF00"/>
                </a:solidFill>
                <a:latin typeface="Times New Roman" pitchFamily="18" charset="0"/>
              </a:rPr>
              <a:t>е</a:t>
            </a:r>
            <a:r>
              <a:rPr lang="ru-RU" b="1">
                <a:solidFill>
                  <a:srgbClr val="FFFF00"/>
                </a:solidFill>
              </a:rPr>
              <a:t>репно-мозговая травма, сотрясение головного мозга, ушиб теменной области и грудной клетки, тупая травма живота. </a:t>
            </a:r>
          </a:p>
          <a:p>
            <a:pPr algn="just"/>
            <a:r>
              <a:rPr lang="ru-RU" b="1">
                <a:solidFill>
                  <a:srgbClr val="FFFF00"/>
                </a:solidFill>
              </a:rPr>
              <a:t>Госпитализирован в отделение хирургии МУЗ «Детская больница №3». Ребенок выбежал на проезжую часть из-за зеленых насаждений, удар пришелся в район правой двери автомобиля. Мальчик находился на проезжей части без сопровождения взрослых.</a:t>
            </a:r>
          </a:p>
          <a:p>
            <a:endParaRPr lang="ru-RU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Рисунок 1" descr="E:\фото ДТП 2014\3.10\PA0363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214313"/>
            <a:ext cx="900112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Rectangle 3"/>
          <p:cNvSpPr>
            <a:spLocks noChangeArrowheads="1"/>
          </p:cNvSpPr>
          <p:nvPr/>
        </p:nvSpPr>
        <p:spPr bwMode="auto">
          <a:xfrm>
            <a:off x="0" y="5294313"/>
            <a:ext cx="9144000" cy="164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92100" algn="just"/>
            <a:r>
              <a:rPr lang="ru-RU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03.10.2014 года в 16 часов 55 минут водитель, управляя автобусом «ЛиАЗ», следуя по проспекту Ленина от улицы Б. Ручьева в сторону улицы Труда, в районе дома № 150 по проспекту Ленина совершил наезд на пешехода, переходившего проезжую часть дороги по регулируемому пешеходному переходу </a:t>
            </a:r>
            <a:r>
              <a:rPr lang="ru-RU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 запрещающий сигнал светофора.</a:t>
            </a:r>
            <a:r>
              <a:rPr lang="ru-RU" sz="2400" b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400" b="1">
              <a:solidFill>
                <a:srgbClr val="0D0D0D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Рисунок 1" descr="E:\фото ДТП 2014\3.10\PA0363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313"/>
            <a:ext cx="8929688" cy="664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Rectangle 1"/>
          <p:cNvSpPr>
            <a:spLocks noChangeArrowheads="1"/>
          </p:cNvSpPr>
          <p:nvPr/>
        </p:nvSpPr>
        <p:spPr bwMode="auto">
          <a:xfrm>
            <a:off x="0" y="5000625"/>
            <a:ext cx="91440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69875" algn="just"/>
            <a:r>
              <a:rPr lang="ru-RU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результате дорожно-транспортного происшествия несовершеннолетний пешеход 2010 года рождения (4 года), неорганизованный, получил травмы: закрытая черепно-мозговая травма, ушиб головного мозга, ушиб передней брюшной стенки, ушиб головы. Госпитализирован в отделение реанимации МУЗ «Детская больница № 3». В момент ДТП находился в сопровождении 8-летней сестры. </a:t>
            </a:r>
            <a:endParaRPr lang="ru-RU" sz="2000" b="1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Рисунок 2" descr="C:\Documents and Settings\Администратор\Рабочий стол\ДТП октябрь\04.10.2014 г\DSC016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5572125"/>
            <a:ext cx="914400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000" b="1" dirty="0">
                <a:solidFill>
                  <a:srgbClr val="FFFF00"/>
                </a:solidFill>
                <a:latin typeface="+mn-lt"/>
              </a:rPr>
              <a:t>04.10.2014 г. в 12.55 водитель, управляя автомобилем «</a:t>
            </a:r>
            <a:r>
              <a:rPr lang="ru-RU" sz="2000" b="1" dirty="0" err="1">
                <a:solidFill>
                  <a:srgbClr val="FFFF00"/>
                </a:solidFill>
                <a:latin typeface="+mn-lt"/>
              </a:rPr>
              <a:t>Шевроле</a:t>
            </a:r>
            <a:r>
              <a:rPr lang="ru-RU" sz="2000" b="1" dirty="0">
                <a:solidFill>
                  <a:srgbClr val="FFFF00"/>
                </a:solidFill>
                <a:latin typeface="+mn-lt"/>
              </a:rPr>
              <a:t>  </a:t>
            </a:r>
            <a:r>
              <a:rPr lang="ru-RU" sz="2000" b="1" dirty="0" err="1">
                <a:solidFill>
                  <a:srgbClr val="FFFF00"/>
                </a:solidFill>
                <a:latin typeface="+mn-lt"/>
              </a:rPr>
              <a:t>Лацетти</a:t>
            </a:r>
            <a:r>
              <a:rPr lang="ru-RU" sz="2000" b="1" dirty="0">
                <a:solidFill>
                  <a:srgbClr val="FFFF00"/>
                </a:solidFill>
                <a:latin typeface="+mn-lt"/>
              </a:rPr>
              <a:t>» напротив д. 8 по ул. Октябрьская, выполняя маневр поворота направо, совершил наезд на пешехода, переходившего проезжую часть по нерегулируемому пешеходному переходу.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Рисунок 2" descr="C:\Documents and Settings\Администратор\Рабочий стол\ДТП октябрь\04.10.2014 г\DSC016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5857875"/>
            <a:ext cx="91440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000" b="1" dirty="0">
                <a:solidFill>
                  <a:srgbClr val="FFFF00"/>
                </a:solidFill>
                <a:latin typeface="+mn-lt"/>
              </a:rPr>
              <a:t>В результате ДТП пешеход – девочка  2000 года рождения (14 лет), учащаяся 8 класса МОУ «МГМЛ при МГТУ» получила травмы – ушиб левого коленного сустава, голени, пальца левой кисти.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Рисунок 1" descr="C:\Documents and Settings\Администратор\Рабочий стол\ДТП 1\DSC018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313"/>
            <a:ext cx="9144000" cy="650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5357813"/>
            <a:ext cx="914400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000" b="1" dirty="0">
                <a:solidFill>
                  <a:srgbClr val="FFFF00"/>
                </a:solidFill>
                <a:latin typeface="+mn-lt"/>
              </a:rPr>
              <a:t>07.10.2014 года в 17 часов 20 минут водитель, управляя автомобилем «Шкода </a:t>
            </a:r>
            <a:r>
              <a:rPr lang="ru-RU" sz="2000" b="1" dirty="0" err="1">
                <a:solidFill>
                  <a:srgbClr val="FFFF00"/>
                </a:solidFill>
                <a:latin typeface="+mn-lt"/>
              </a:rPr>
              <a:t>Октавиа</a:t>
            </a:r>
            <a:r>
              <a:rPr lang="ru-RU" sz="2000" b="1" dirty="0">
                <a:solidFill>
                  <a:srgbClr val="FFFF00"/>
                </a:solidFill>
                <a:latin typeface="+mn-lt"/>
              </a:rPr>
              <a:t>», следуя по межквартальному проезду от проспекта К. Маркса в сторону улицы Суворова, в районе дома № 28/1 по улице Грязнова совершил наезд на пешехода, пересекающего проезжую часть на роликовых коньках.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144463"/>
            <a:ext cx="8785225" cy="668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Rectangle 3"/>
          <p:cNvSpPr>
            <a:spLocks noChangeArrowheads="1"/>
          </p:cNvSpPr>
          <p:nvPr/>
        </p:nvSpPr>
        <p:spPr bwMode="auto">
          <a:xfrm>
            <a:off x="214313" y="5715000"/>
            <a:ext cx="89296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just"/>
            <a:r>
              <a:rPr lang="ru-RU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04.09.2014 года в 18 часов 30 минут водитель, управляя автомобилем Шкода Фабиа, двигаясь по ул. Строителей от ул. Менделеева в сторону пл. Свердлова, напротив дома № 36 по ул. Строителей совершил наезд на пешехода, который переходил проезжую часть дороги в неустановленном для перехода месте.  </a:t>
            </a:r>
            <a:endParaRPr lang="ru-RU" b="1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Рисунок 1" descr="C:\Documents and Settings\Администратор\Рабочий стол\ДТП 1\DSC018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0"/>
            <a:ext cx="9144000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2" name="TextBox 3"/>
          <p:cNvSpPr txBox="1">
            <a:spLocks noChangeArrowheads="1"/>
          </p:cNvSpPr>
          <p:nvPr/>
        </p:nvSpPr>
        <p:spPr bwMode="auto">
          <a:xfrm>
            <a:off x="0" y="5857875"/>
            <a:ext cx="571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46083" name="Rectangle 8"/>
          <p:cNvSpPr>
            <a:spLocks noChangeArrowheads="1"/>
          </p:cNvSpPr>
          <p:nvPr/>
        </p:nvSpPr>
        <p:spPr bwMode="auto">
          <a:xfrm>
            <a:off x="285750" y="5000625"/>
            <a:ext cx="885825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69875" algn="just"/>
            <a:r>
              <a:rPr lang="ru-RU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результате дорожно-транспортного происшествия несовершеннолетний пешеход – мальчик 2005 года рождения (8 лет), учащийся 3 класса МОУ «СОШ № 8» получил травмы: закрытый перелом верхней трети левого бедра со смещением. Госпитализирован в отделение травматологии МУЗ «Детская больница № 3».</a:t>
            </a:r>
            <a:endParaRPr lang="ru-RU" sz="2000" b="1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Рисунок 1" descr="C:\Documents and Settings\Администратор\Рабочий стол\ДТП октябрь\09.10.2014 г\DSC062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5373688"/>
            <a:ext cx="9144000" cy="1311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000" b="1" dirty="0">
                <a:solidFill>
                  <a:srgbClr val="FFFF00"/>
                </a:solidFill>
                <a:latin typeface="+mn-lt"/>
              </a:rPr>
              <a:t>09.10.2014 г. в 16.00 водитель, управляя автомобилем «ВАЗ2121», напротив дома №56 по ул. Строителей, совершил наезд на пешехода, который переходил проезжую часть дороги по нерегулируемому пешеходному переходу в районе здания школы.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Рисунок 1" descr="C:\Documents and Settings\Администратор\Рабочий стол\ДТП октябрь\09.10.2014 г\DSC062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5445125"/>
            <a:ext cx="9144000" cy="1311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000" b="1" dirty="0">
                <a:solidFill>
                  <a:srgbClr val="FFFF00"/>
                </a:solidFill>
                <a:latin typeface="+mn-lt"/>
              </a:rPr>
              <a:t>В результате ДТП пешеход – мальчик 2004 года рождения (10 лет), учащийся 4 класса МС(К)ОУ «С(К)ОШ №24», получил травмы – ушиб мягких тканей головы, ушиб левой голени. Пострадавшему назначено амбулаторное лечение.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5" descr="Фото 4 Советская 1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4" name="Text Box 3"/>
          <p:cNvSpPr txBox="1">
            <a:spLocks noChangeArrowheads="1"/>
          </p:cNvSpPr>
          <p:nvPr/>
        </p:nvSpPr>
        <p:spPr bwMode="auto">
          <a:xfrm>
            <a:off x="328613" y="5248275"/>
            <a:ext cx="84994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FFFF00"/>
                </a:solidFill>
                <a:latin typeface="Times New Roman" pitchFamily="18" charset="0"/>
              </a:rPr>
              <a:t>28 </a:t>
            </a:r>
            <a:r>
              <a:rPr lang="ru-RU" b="1">
                <a:solidFill>
                  <a:srgbClr val="FFFF00"/>
                </a:solidFill>
                <a:latin typeface="Times New Roman" pitchFamily="18" charset="0"/>
              </a:rPr>
              <a:t>октября 2014 г. в 10.00 водитель, управляя автомобилем «Фольксваген</a:t>
            </a:r>
          </a:p>
          <a:p>
            <a:pPr algn="ctr"/>
            <a:r>
              <a:rPr lang="ru-RU" b="1">
                <a:solidFill>
                  <a:srgbClr val="FFFF00"/>
                </a:solidFill>
                <a:latin typeface="Times New Roman" pitchFamily="18" charset="0"/>
              </a:rPr>
              <a:t>Тигуан»,  напротив дома № 156 по улице Советской, совершил наезд на </a:t>
            </a:r>
          </a:p>
          <a:p>
            <a:pPr algn="ctr"/>
            <a:r>
              <a:rPr lang="ru-RU" b="1">
                <a:solidFill>
                  <a:srgbClr val="FFFF00"/>
                </a:solidFill>
                <a:latin typeface="Times New Roman" pitchFamily="18" charset="0"/>
              </a:rPr>
              <a:t>пешехода, переходившего проезжую часть по регулируемому </a:t>
            </a:r>
          </a:p>
          <a:p>
            <a:pPr algn="ctr"/>
            <a:r>
              <a:rPr lang="ru-RU" b="1">
                <a:solidFill>
                  <a:srgbClr val="FFFF00"/>
                </a:solidFill>
                <a:latin typeface="Times New Roman" pitchFamily="18" charset="0"/>
              </a:rPr>
              <a:t>пешеходному переходу.</a:t>
            </a:r>
            <a:r>
              <a:rPr lang="ru-RU">
                <a:latin typeface="Times New Roman" pitchFamily="18" charset="0"/>
              </a:rPr>
              <a:t>  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4" descr="Фото Советская 1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8" name="Text Box 3"/>
          <p:cNvSpPr txBox="1">
            <a:spLocks noChangeArrowheads="1"/>
          </p:cNvSpPr>
          <p:nvPr/>
        </p:nvSpPr>
        <p:spPr bwMode="auto">
          <a:xfrm>
            <a:off x="303213" y="5589588"/>
            <a:ext cx="885348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FFFF00"/>
                </a:solidFill>
                <a:latin typeface="Times New Roman" pitchFamily="18" charset="0"/>
              </a:rPr>
              <a:t>В результате ДТП пешеход - мальчик  2002 года рождения (12 лет), учащийся</a:t>
            </a:r>
          </a:p>
          <a:p>
            <a:pPr algn="ctr"/>
            <a:r>
              <a:rPr lang="ru-RU" b="1">
                <a:solidFill>
                  <a:srgbClr val="FFFF00"/>
                </a:solidFill>
                <a:latin typeface="Times New Roman" pitchFamily="18" charset="0"/>
              </a:rPr>
              <a:t>6 класса МОУ «СОШ № 1» получил травмы – ушиб, ссадины левой стопы. </a:t>
            </a:r>
          </a:p>
          <a:p>
            <a:pPr algn="ctr"/>
            <a:r>
              <a:rPr lang="ru-RU" b="1">
                <a:solidFill>
                  <a:srgbClr val="FFFF00"/>
                </a:solidFill>
                <a:latin typeface="Times New Roman" pitchFamily="18" charset="0"/>
              </a:rPr>
              <a:t>Пострадавшему назначено амбулаторное лечение.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Фото 3 Ворошилова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2" name="Text Box 3"/>
          <p:cNvSpPr txBox="1">
            <a:spLocks noChangeArrowheads="1"/>
          </p:cNvSpPr>
          <p:nvPr/>
        </p:nvSpPr>
        <p:spPr bwMode="auto">
          <a:xfrm>
            <a:off x="250825" y="5373688"/>
            <a:ext cx="86931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FFFF00"/>
                </a:solidFill>
              </a:rPr>
              <a:t>25 ноября 2014 г. в 15.35 водитель, управляя автомобилем «Дэу Матиз», </a:t>
            </a:r>
          </a:p>
          <a:p>
            <a:pPr algn="ctr"/>
            <a:r>
              <a:rPr lang="ru-RU" b="1">
                <a:solidFill>
                  <a:srgbClr val="FFFF00"/>
                </a:solidFill>
              </a:rPr>
              <a:t>напротив дома № 20 по улице Ворошилова совершил наезд на пешехода,</a:t>
            </a:r>
          </a:p>
          <a:p>
            <a:pPr algn="ctr"/>
            <a:r>
              <a:rPr lang="ru-RU" b="1">
                <a:solidFill>
                  <a:srgbClr val="FFFF00"/>
                </a:solidFill>
              </a:rPr>
              <a:t>переходившего проезжую часть дороги по регулируемому пешеходному</a:t>
            </a:r>
          </a:p>
          <a:p>
            <a:pPr algn="ctr"/>
            <a:r>
              <a:rPr lang="ru-RU" b="1">
                <a:solidFill>
                  <a:srgbClr val="FFFF00"/>
                </a:solidFill>
              </a:rPr>
              <a:t>переходу на разрешающий сигнал светофора.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4" descr="Фото 1 Ворошилова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6" name="Text Box 5"/>
          <p:cNvSpPr txBox="1">
            <a:spLocks noChangeArrowheads="1"/>
          </p:cNvSpPr>
          <p:nvPr/>
        </p:nvSpPr>
        <p:spPr bwMode="auto">
          <a:xfrm>
            <a:off x="160338" y="5229225"/>
            <a:ext cx="8932862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FFFF00"/>
                </a:solidFill>
              </a:rPr>
              <a:t>В результате ДТП пешеход – девочка 2003 года рождения (11 лет), учащаяся</a:t>
            </a:r>
          </a:p>
          <a:p>
            <a:pPr algn="ctr"/>
            <a:r>
              <a:rPr lang="ru-RU" b="1">
                <a:solidFill>
                  <a:srgbClr val="FFFF00"/>
                </a:solidFill>
              </a:rPr>
              <a:t>5 класса МОУ «СОШ № 20» получила травмы – закрытая черепно-мозговая </a:t>
            </a:r>
          </a:p>
          <a:p>
            <a:pPr algn="ctr"/>
            <a:r>
              <a:rPr lang="ru-RU" b="1">
                <a:solidFill>
                  <a:srgbClr val="FFFF00"/>
                </a:solidFill>
              </a:rPr>
              <a:t>травма, сотрясение головного мозга, ушибы, ссадины кисти. </a:t>
            </a:r>
          </a:p>
          <a:p>
            <a:pPr algn="ctr"/>
            <a:r>
              <a:rPr lang="ru-RU" b="1">
                <a:solidFill>
                  <a:srgbClr val="FFFF00"/>
                </a:solidFill>
              </a:rPr>
              <a:t>Госпитализирована в отделение травматологии МУЗ «Детская </a:t>
            </a:r>
          </a:p>
          <a:p>
            <a:pPr algn="ctr"/>
            <a:r>
              <a:rPr lang="ru-RU" b="1">
                <a:solidFill>
                  <a:srgbClr val="FFFF00"/>
                </a:solidFill>
              </a:rPr>
              <a:t>больница № 3».</a:t>
            </a:r>
          </a:p>
          <a:p>
            <a:pPr algn="ctr"/>
            <a:r>
              <a:rPr lang="ru-RU"/>
              <a:t>  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4" descr="DSC0359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0" name="Text Box 5"/>
          <p:cNvSpPr txBox="1">
            <a:spLocks noChangeArrowheads="1"/>
          </p:cNvSpPr>
          <p:nvPr/>
        </p:nvSpPr>
        <p:spPr bwMode="auto">
          <a:xfrm>
            <a:off x="587375" y="5445125"/>
            <a:ext cx="801528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FFFF00"/>
                </a:solidFill>
              </a:rPr>
              <a:t>1</a:t>
            </a:r>
            <a:r>
              <a:rPr lang="ru-RU" b="1">
                <a:solidFill>
                  <a:srgbClr val="FFFF00"/>
                </a:solidFill>
              </a:rPr>
              <a:t>5.12.2014 г. в 20:30 водитель, управляя автомобилем «ВАЗ-21102», </a:t>
            </a:r>
          </a:p>
          <a:p>
            <a:pPr algn="ctr"/>
            <a:r>
              <a:rPr lang="ru-RU" b="1">
                <a:solidFill>
                  <a:srgbClr val="FFFF00"/>
                </a:solidFill>
              </a:rPr>
              <a:t>в 400 метрах от дома № 158 по ул. Магнитной, выехал на сторону </a:t>
            </a:r>
          </a:p>
          <a:p>
            <a:pPr algn="ctr"/>
            <a:r>
              <a:rPr lang="ru-RU" b="1">
                <a:solidFill>
                  <a:srgbClr val="FFFF00"/>
                </a:solidFill>
              </a:rPr>
              <a:t>дороги, предназначенную для встречного движения, совершил </a:t>
            </a:r>
          </a:p>
          <a:p>
            <a:pPr algn="ctr"/>
            <a:r>
              <a:rPr lang="ru-RU" b="1">
                <a:solidFill>
                  <a:srgbClr val="FFFF00"/>
                </a:solidFill>
              </a:rPr>
              <a:t>столкновение с автомобилем «Ситроен».</a:t>
            </a:r>
            <a:r>
              <a:rPr lang="ru-RU">
                <a:solidFill>
                  <a:srgbClr val="FFFF0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4" descr="DSC036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4" name="Text Box 5"/>
          <p:cNvSpPr txBox="1">
            <a:spLocks noChangeArrowheads="1"/>
          </p:cNvSpPr>
          <p:nvPr/>
        </p:nvSpPr>
        <p:spPr bwMode="auto">
          <a:xfrm>
            <a:off x="376238" y="5013325"/>
            <a:ext cx="8393112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FFFF00"/>
                </a:solidFill>
              </a:rPr>
              <a:t>В результате ДТП пассажир автомобиля «ВАЗ-21102» - девочка 2005 года рождения (9 лет), учащаяся МОУ «СОШ № 8» получила травмы – закрытая черепно-мозговая травма, сотрясение головного мозга. Госпитализирована в отделение травматологии МУЗ «Детская больница № 3». Девочка перевозилась в автомобиле без детского удерживающего устройства и не пристегнутая ремнем безопасности.</a:t>
            </a:r>
            <a:r>
              <a:rPr lang="ru-RU">
                <a:solidFill>
                  <a:srgbClr val="FFFF0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0"/>
            <a:ext cx="8572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5500688"/>
            <a:ext cx="91440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b="1" dirty="0">
                <a:solidFill>
                  <a:srgbClr val="FFFF00"/>
                </a:solidFill>
                <a:latin typeface="+mn-lt"/>
              </a:rPr>
              <a:t>В результате происшествия несовершеннолетний пешеход – девочка 2003 года рождения (11 лет), учащаяся 5 класса МОУ «СОШ № 34», получила травмы: ушиб мягких тканей головы, ушиб и ссадина правой нижней конечности. Назначено амбулаторное лечение. 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5857875"/>
            <a:ext cx="91440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b="1" dirty="0">
                <a:solidFill>
                  <a:srgbClr val="FFFF00"/>
                </a:solidFill>
                <a:latin typeface="+mn-lt"/>
              </a:rPr>
              <a:t>05.09.2014 г.  в 13 ч. 25 мин. водитель, управляя автомобилем «ВАЗ 2121» в районе дома №18  по ул. Н.Шишка совершил наезд на пешехода, который переходил проезжую часть по нерегулируемому пешеходному переходу.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296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5857875"/>
            <a:ext cx="8929688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000" b="1" dirty="0">
                <a:solidFill>
                  <a:srgbClr val="FFFF00"/>
                </a:solidFill>
                <a:latin typeface="+mn-lt"/>
              </a:rPr>
              <a:t>В результате ДТП пешеход – девочка 2003 года рождения (10 лет), учащаяся 5 класса МОУ «СОШ №34», получила травмы – ушиб правого коленного сустава. Назначено амбулаторное лечение.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463"/>
            <a:ext cx="9144000" cy="671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5929313"/>
            <a:ext cx="91440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000" b="1" dirty="0">
                <a:solidFill>
                  <a:srgbClr val="FFFF00"/>
                </a:solidFill>
                <a:latin typeface="+mn-lt"/>
              </a:rPr>
              <a:t>08.09.2014 г. в 12.50 водитель, управляя автомобилем «</a:t>
            </a:r>
            <a:r>
              <a:rPr lang="ru-RU" sz="2000" b="1" dirty="0" err="1">
                <a:solidFill>
                  <a:srgbClr val="FFFF00"/>
                </a:solidFill>
                <a:latin typeface="+mn-lt"/>
              </a:rPr>
              <a:t>Черри</a:t>
            </a:r>
            <a:r>
              <a:rPr lang="ru-RU" sz="2000" b="1" dirty="0">
                <a:solidFill>
                  <a:srgbClr val="FFFF00"/>
                </a:solidFill>
                <a:latin typeface="+mn-lt"/>
              </a:rPr>
              <a:t>», двигаясь задним ходом по межквартальному проезду в районе дома №14 по ул. </a:t>
            </a:r>
            <a:r>
              <a:rPr lang="ru-RU" sz="2000" b="1" dirty="0" err="1">
                <a:solidFill>
                  <a:srgbClr val="FFFF00"/>
                </a:solidFill>
                <a:latin typeface="+mn-lt"/>
              </a:rPr>
              <a:t>Завенягина</a:t>
            </a:r>
            <a:r>
              <a:rPr lang="ru-RU" sz="2000" b="1" dirty="0">
                <a:solidFill>
                  <a:srgbClr val="FFFF00"/>
                </a:solidFill>
                <a:latin typeface="+mn-lt"/>
              </a:rPr>
              <a:t>, совершила наезд на пешехода, находящегося позади.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144463"/>
            <a:ext cx="8999537" cy="671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5643563"/>
            <a:ext cx="914400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000" b="1" dirty="0">
                <a:solidFill>
                  <a:srgbClr val="FFFF00"/>
                </a:solidFill>
                <a:latin typeface="+mn-lt"/>
              </a:rPr>
              <a:t>В результате ДТП  пешеход – мальчик 2012 года рождения (2 года), воспитанник МДОУ «Детский сад №1», получил травмы – ушибленная гематома волосистой части головы. Пострадавшему назначено амбулаторное лечение.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1" descr="C:\Documents and Settings\Администратор\Рабочий стол\ДТП с детьми\11.09.2014 г\вокзальная35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29688" cy="671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5786438"/>
            <a:ext cx="91440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000" b="1" dirty="0">
                <a:solidFill>
                  <a:srgbClr val="FFFF00"/>
                </a:solidFill>
                <a:latin typeface="+mn-lt"/>
              </a:rPr>
              <a:t>11.09.2014 г. в 18.30 водитель, управляя автомобилем «</a:t>
            </a:r>
            <a:r>
              <a:rPr lang="ru-RU" sz="2000" b="1" dirty="0" err="1">
                <a:solidFill>
                  <a:srgbClr val="FFFF00"/>
                </a:solidFill>
                <a:latin typeface="+mn-lt"/>
              </a:rPr>
              <a:t>Заз</a:t>
            </a:r>
            <a:r>
              <a:rPr lang="ru-RU" sz="2000" b="1" dirty="0">
                <a:solidFill>
                  <a:srgbClr val="FFFF00"/>
                </a:solidFill>
                <a:latin typeface="+mn-lt"/>
              </a:rPr>
              <a:t> Шанс» напротив дома №35 по ул. Вокзальная, совершил наезд на пешехода, который переходил проезжую часть по нерегулируемому пешеходному переходу.   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1009</TotalTime>
  <Words>1704</Words>
  <Application>Microsoft Office PowerPoint</Application>
  <PresentationFormat>Экран (4:3)</PresentationFormat>
  <Paragraphs>65</Paragraphs>
  <Slides>39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Худякова</dc:creator>
  <cp:lastModifiedBy>PROP</cp:lastModifiedBy>
  <cp:revision>87</cp:revision>
  <dcterms:created xsi:type="dcterms:W3CDTF">2014-06-05T06:05:58Z</dcterms:created>
  <dcterms:modified xsi:type="dcterms:W3CDTF">2015-01-14T10:55:13Z</dcterms:modified>
</cp:coreProperties>
</file>