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7%D1%80%D0%B0%D0%B8%D0%BB%D1%8C" TargetMode="External"/><Relationship Id="rId3" Type="http://schemas.openxmlformats.org/officeDocument/2006/relationships/hyperlink" Target="https://ru.wikipedia.org/wiki/13_%D0%B8%D1%8E%D0%BD%D1%8F" TargetMode="External"/><Relationship Id="rId7" Type="http://schemas.openxmlformats.org/officeDocument/2006/relationships/hyperlink" Target="https://ru.wikipedia.org/wiki/1993_%D0%B3%D0%BE%D0%B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95%D0%B2%D1%80%D0%B5%D0%B8" TargetMode="External"/><Relationship Id="rId5" Type="http://schemas.openxmlformats.org/officeDocument/2006/relationships/hyperlink" Target="https://ru.wikipedia.org/wiki/%D0%9B%D0%B5%D0%BD%D0%B8%D0%BD%D0%B3%D1%80%D0%B0%D0%B4" TargetMode="External"/><Relationship Id="rId10" Type="http://schemas.openxmlformats.org/officeDocument/2006/relationships/hyperlink" Target="https://ru.wikipedia.org/wiki/%D0%9F%D1%80%D0%BE%D1%84%D0%B5%D1%81%D1%81%D0%B8%D0%BE%D0%BD%D0%B0%D0%BB%D1%8C%D0%BD%D0%BE-%D1%82%D0%B5%D1%85%D0%BD%D0%B8%D1%87%D0%B5%D1%81%D0%BA%D0%BE%D0%B5_%D1%83%D1%87%D0%B8%D0%BB%D0%B8%D1%89%D0%B5" TargetMode="External"/><Relationship Id="rId4" Type="http://schemas.openxmlformats.org/officeDocument/2006/relationships/hyperlink" Target="https://ru.wikipedia.org/wiki/1966_%D0%B3%D0%BE%D0%B4" TargetMode="External"/><Relationship Id="rId9" Type="http://schemas.openxmlformats.org/officeDocument/2006/relationships/hyperlink" Target="https://ru.wikipedia.org/wiki/%D0%A1%D0%B0%D0%BD%D0%BA%D1%82-%D0%9F%D0%B5%D1%82%D0%B5%D1%80%D0%B1%D1%83%D1%80%D0%B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7851648" cy="1828800"/>
          </a:xfrm>
        </p:spPr>
        <p:txBody>
          <a:bodyPr/>
          <a:lstStyle/>
          <a:p>
            <a:pPr algn="ctr"/>
            <a:r>
              <a:rPr lang="ru-RU" i="1" dirty="0" smtClean="0">
                <a:latin typeface="+mn-lt"/>
              </a:rPr>
              <a:t>Григорий Перельман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7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8"/>
          <a:stretch/>
        </p:blipFill>
        <p:spPr bwMode="auto">
          <a:xfrm>
            <a:off x="1907704" y="312409"/>
            <a:ext cx="5750233" cy="482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30120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/>
                <a:ea typeface="Calibri"/>
              </a:rPr>
              <a:t>Григорий Перельман родился </a:t>
            </a:r>
            <a:r>
              <a:rPr lang="ru-RU" i="1" dirty="0">
                <a:latin typeface="Times New Roman"/>
                <a:ea typeface="Calibri"/>
                <a:cs typeface="Times New Roman"/>
                <a:hlinkClick r:id="rId3" tooltip="13 июня"/>
              </a:rPr>
              <a:t>13 июня</a:t>
            </a:r>
            <a:r>
              <a:rPr lang="ru-RU" i="1" dirty="0">
                <a:latin typeface="Times New Roman"/>
                <a:ea typeface="Calibri"/>
              </a:rPr>
              <a:t> </a:t>
            </a:r>
            <a:r>
              <a:rPr lang="ru-RU" i="1" dirty="0">
                <a:latin typeface="Times New Roman"/>
                <a:ea typeface="Calibri"/>
                <a:cs typeface="Times New Roman"/>
                <a:hlinkClick r:id="rId4" tooltip="1966 год"/>
              </a:rPr>
              <a:t>1966 года</a:t>
            </a:r>
            <a:r>
              <a:rPr lang="ru-RU" i="1" dirty="0">
                <a:latin typeface="Times New Roman"/>
                <a:ea typeface="Calibri"/>
              </a:rPr>
              <a:t> в </a:t>
            </a:r>
            <a:r>
              <a:rPr lang="ru-RU" i="1" dirty="0">
                <a:latin typeface="Times New Roman"/>
                <a:ea typeface="Calibri"/>
                <a:cs typeface="Times New Roman"/>
                <a:hlinkClick r:id="rId5" tooltip="Ленинград"/>
              </a:rPr>
              <a:t>Ленинграде</a:t>
            </a:r>
            <a:r>
              <a:rPr lang="ru-RU" i="1" dirty="0">
                <a:latin typeface="Times New Roman"/>
                <a:ea typeface="Calibri"/>
              </a:rPr>
              <a:t> в </a:t>
            </a:r>
            <a:r>
              <a:rPr lang="ru-RU" i="1" dirty="0">
                <a:latin typeface="Times New Roman"/>
                <a:ea typeface="Calibri"/>
                <a:cs typeface="Times New Roman"/>
                <a:hlinkClick r:id="rId6" tooltip="Евреи"/>
              </a:rPr>
              <a:t>еврейской</a:t>
            </a:r>
            <a:r>
              <a:rPr lang="ru-RU" i="1" dirty="0">
                <a:latin typeface="Times New Roman"/>
                <a:ea typeface="Calibri"/>
              </a:rPr>
              <a:t> семье. Его отец Яков был инженером-электриком, в </a:t>
            </a:r>
            <a:r>
              <a:rPr lang="ru-RU" i="1" dirty="0">
                <a:latin typeface="Times New Roman"/>
                <a:ea typeface="Calibri"/>
                <a:cs typeface="Times New Roman"/>
                <a:hlinkClick r:id="rId7" tooltip="1993 год"/>
              </a:rPr>
              <a:t>1993 году</a:t>
            </a:r>
            <a:r>
              <a:rPr lang="ru-RU" i="1" dirty="0">
                <a:latin typeface="Times New Roman"/>
                <a:ea typeface="Calibri"/>
              </a:rPr>
              <a:t> эмигрировал в </a:t>
            </a:r>
            <a:r>
              <a:rPr lang="ru-RU" i="1" dirty="0">
                <a:latin typeface="Times New Roman"/>
                <a:ea typeface="Calibri"/>
                <a:cs typeface="Times New Roman"/>
                <a:hlinkClick r:id="rId8" tooltip="Израиль"/>
              </a:rPr>
              <a:t>Израиль</a:t>
            </a:r>
            <a:r>
              <a:rPr lang="ru-RU" i="1" dirty="0">
                <a:latin typeface="Times New Roman"/>
                <a:ea typeface="Calibri"/>
              </a:rPr>
              <a:t>. Мать, Любовь </a:t>
            </a:r>
            <a:r>
              <a:rPr lang="ru-RU" i="1" dirty="0" err="1">
                <a:latin typeface="Times New Roman"/>
                <a:ea typeface="Calibri"/>
              </a:rPr>
              <a:t>Лейбовна</a:t>
            </a:r>
            <a:r>
              <a:rPr lang="ru-RU" i="1" dirty="0">
                <a:latin typeface="Times New Roman"/>
                <a:ea typeface="Calibri"/>
              </a:rPr>
              <a:t>, осталась в </a:t>
            </a:r>
            <a:r>
              <a:rPr lang="ru-RU" i="1" dirty="0">
                <a:latin typeface="Times New Roman"/>
                <a:ea typeface="Calibri"/>
                <a:cs typeface="Times New Roman"/>
                <a:hlinkClick r:id="rId9" tooltip="Санкт-Петербург"/>
              </a:rPr>
              <a:t>Санкт-Петербурге</a:t>
            </a:r>
            <a:r>
              <a:rPr lang="ru-RU" i="1" dirty="0">
                <a:latin typeface="Times New Roman"/>
                <a:ea typeface="Calibri"/>
              </a:rPr>
              <a:t>, работала учителем математики в </a:t>
            </a:r>
            <a:r>
              <a:rPr lang="ru-RU" i="1" dirty="0">
                <a:latin typeface="Times New Roman"/>
                <a:ea typeface="Calibri"/>
                <a:cs typeface="Times New Roman"/>
                <a:hlinkClick r:id="rId10" tooltip="Профессионально-техническое училище"/>
              </a:rPr>
              <a:t>ПТУ</a:t>
            </a:r>
            <a:r>
              <a:rPr lang="ru-RU" i="1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787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869160"/>
            <a:ext cx="7772400" cy="150971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Григорий Перельман, помимо выдающегося природного таланта, будучи представителем ленинградской геометрической школы, в начале работы над Проблемой Пуанкаре обладал ещё и более широким научным кругозором, чем его зарубежные коллеги. </a:t>
            </a:r>
          </a:p>
        </p:txBody>
      </p:sp>
      <p:pic>
        <p:nvPicPr>
          <p:cNvPr id="2050" name="Picture 2" descr="Олигарх Вексельберг хочет получить для силиконовой долины математика Перельмана - Новости - TOPNew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9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581128"/>
            <a:ext cx="7772400" cy="1509712"/>
          </a:xfrm>
        </p:spPr>
        <p:txBody>
          <a:bodyPr/>
          <a:lstStyle/>
          <a:p>
            <a:pPr algn="ctr"/>
            <a:r>
              <a:rPr lang="ru-RU" dirty="0"/>
              <a:t>В 1996 году была присуждена Премия Европейского математического общества для молодых математиков, но он отказался её получать.</a:t>
            </a:r>
          </a:p>
        </p:txBody>
      </p:sp>
      <p:pic>
        <p:nvPicPr>
          <p:cNvPr id="3074" name="Picture 2" descr="Гипотетический миллион Перельмана (&quot;Le Monde&quot;, Франция): Голос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8660"/>
            <a:ext cx="5375920" cy="4031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63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013176"/>
            <a:ext cx="7772400" cy="1509712"/>
          </a:xfrm>
        </p:spPr>
        <p:txBody>
          <a:bodyPr/>
          <a:lstStyle/>
          <a:p>
            <a:pPr algn="ctr"/>
            <a:r>
              <a:rPr lang="ru-RU" dirty="0"/>
              <a:t>В 2006 году журнал </a:t>
            </a:r>
            <a:r>
              <a:rPr lang="ru-RU" dirty="0" err="1"/>
              <a:t>Science</a:t>
            </a:r>
            <a:r>
              <a:rPr lang="ru-RU" dirty="0"/>
              <a:t> назвал доказательство теоремы Пуанкаре научным прорывом года (англ. </a:t>
            </a:r>
            <a:r>
              <a:rPr lang="ru-RU" dirty="0" err="1"/>
              <a:t>Breakthrough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Year</a:t>
            </a:r>
            <a:r>
              <a:rPr lang="ru-RU" dirty="0"/>
              <a:t>). Это первая работа по математике, заслужившая такое звание.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30" y="548680"/>
            <a:ext cx="5867400" cy="4010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799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Григорий Перельман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Григорий Перельман</dc:title>
  <dc:creator>Lenovo</dc:creator>
  <cp:lastModifiedBy>Lenovo</cp:lastModifiedBy>
  <cp:revision>1</cp:revision>
  <dcterms:created xsi:type="dcterms:W3CDTF">2015-02-11T14:28:35Z</dcterms:created>
  <dcterms:modified xsi:type="dcterms:W3CDTF">2015-02-11T14:34:14Z</dcterms:modified>
</cp:coreProperties>
</file>