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8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49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66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37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41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23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61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7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2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4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4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9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01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5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9F8AA3-B6B8-4A7C-91CD-580C2535896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E102-1A60-4CC1-91A6-7CBB9FFB0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31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ru/doc/federalnyi-zakon-ot-26051996-n-54-fz-o/#000044" TargetMode="External"/><Relationship Id="rId2" Type="http://schemas.openxmlformats.org/officeDocument/2006/relationships/hyperlink" Target="https://legalacts.ru/doc/zakon-rf-ot-10071992-n-3266-1-s/#00002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F539E-656B-4731-B37C-05E4A3A183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dirty="0"/>
              <a:t>Музейное законодательство: нормативно-правовая база функционирования музея образовательной организации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95C20-03B9-44C9-9D37-436FBBB7A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1355" y="5132980"/>
            <a:ext cx="8825658" cy="1458320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Желенкова</a:t>
            </a:r>
            <a:r>
              <a:rPr lang="ru-RU" dirty="0"/>
              <a:t> Е.А.</a:t>
            </a:r>
          </a:p>
          <a:p>
            <a:pPr algn="r"/>
            <a:r>
              <a:rPr lang="ru-RU" dirty="0"/>
              <a:t>Методист </a:t>
            </a:r>
            <a:r>
              <a:rPr lang="ru-RU" dirty="0" err="1"/>
              <a:t>мау</a:t>
            </a:r>
            <a:r>
              <a:rPr lang="ru-RU" dirty="0"/>
              <a:t> до </a:t>
            </a:r>
            <a:r>
              <a:rPr lang="ru-RU" dirty="0" err="1"/>
              <a:t>дюц</a:t>
            </a:r>
            <a:r>
              <a:rPr lang="ru-RU" dirty="0"/>
              <a:t> </a:t>
            </a:r>
            <a:r>
              <a:rPr lang="ru-RU" dirty="0" err="1"/>
              <a:t>ст</a:t>
            </a:r>
            <a:r>
              <a:rPr lang="ru-RU" dirty="0"/>
              <a:t>, </a:t>
            </a:r>
          </a:p>
          <a:p>
            <a:pPr algn="r"/>
            <a:r>
              <a:rPr lang="ru-RU" dirty="0"/>
              <a:t>куратор школьных музеев</a:t>
            </a:r>
          </a:p>
        </p:txBody>
      </p:sp>
    </p:spTree>
    <p:extLst>
      <p:ext uri="{BB962C8B-B14F-4D97-AF65-F5344CB8AC3E}">
        <p14:creationId xmlns:p14="http://schemas.microsoft.com/office/powerpoint/2010/main" val="139606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756D2-0C76-46DD-A49E-AFB901F9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Обязанности музеев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B918B-5709-419B-8576-B7E5A0BEA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3141382"/>
          </a:xfrm>
        </p:spPr>
        <p:txBody>
          <a:bodyPr>
            <a:normAutofit/>
          </a:bodyPr>
          <a:lstStyle/>
          <a:p>
            <a:r>
              <a:rPr lang="ru-RU" sz="2400" dirty="0"/>
              <a:t>Обеспечение физической сохранности музейных предметов</a:t>
            </a:r>
          </a:p>
          <a:p>
            <a:r>
              <a:rPr lang="ru-RU" sz="2400" dirty="0"/>
              <a:t>Присвоение учетного номера</a:t>
            </a:r>
          </a:p>
          <a:p>
            <a:r>
              <a:rPr lang="ru-RU" sz="2400" dirty="0"/>
              <a:t>Учет музейных предметов</a:t>
            </a:r>
          </a:p>
          <a:p>
            <a:r>
              <a:rPr lang="ru-RU" sz="2400" dirty="0"/>
              <a:t>Ведение и сохранность музейной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3168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1DB9E-EADB-4C19-9D44-B19A13BD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Примерное положение о школьном музее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72B3E-FD5E-4359-BAFA-D3E345BE8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951318"/>
            <a:ext cx="8946541" cy="4195481"/>
          </a:xfrm>
        </p:spPr>
        <p:txBody>
          <a:bodyPr/>
          <a:lstStyle/>
          <a:p>
            <a:r>
              <a:rPr lang="ru-RU" sz="2400" b="1" dirty="0"/>
              <a:t>Примерное положение о музее образовательного учреждения (школьном музее) Приложение к письму Минобразования России от 12 марта 2003 года № 28-51-181/16</a:t>
            </a:r>
          </a:p>
          <a:p>
            <a:r>
              <a:rPr lang="ru-RU" dirty="0"/>
              <a:t>1.1. Школьный музей (далее - музей) - обобщающее название музеев, являющихся структурными подразделениями образовательных учреждений Российской Федерации независимо от их формы собственности, действующих на основании </a:t>
            </a:r>
            <a:r>
              <a:rPr lang="ru-RU" dirty="0">
                <a:hlinkClick r:id="rId2"/>
              </a:rPr>
              <a:t>Закона</a:t>
            </a:r>
            <a:r>
              <a:rPr lang="ru-RU" dirty="0"/>
              <a:t> Российской Федерации "Об образовании", а в части учета и хранения фондов - Федерального </a:t>
            </a:r>
            <a:r>
              <a:rPr lang="ru-RU" dirty="0">
                <a:hlinkClick r:id="rId3"/>
              </a:rPr>
              <a:t>закона</a:t>
            </a:r>
            <a:r>
              <a:rPr lang="ru-RU" dirty="0"/>
              <a:t> "О Музейном фонде Российской Федерации и музеях Российской Федерации".</a:t>
            </a:r>
          </a:p>
        </p:txBody>
      </p:sp>
    </p:spTree>
    <p:extLst>
      <p:ext uri="{BB962C8B-B14F-4D97-AF65-F5344CB8AC3E}">
        <p14:creationId xmlns:p14="http://schemas.microsoft.com/office/powerpoint/2010/main" val="314953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625DA-F1DB-4555-8047-BD9C3F82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017766"/>
          </a:xfrm>
        </p:spPr>
        <p:txBody>
          <a:bodyPr/>
          <a:lstStyle/>
          <a:p>
            <a:r>
              <a:rPr lang="ru-RU" sz="2000" dirty="0"/>
              <a:t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C22EF-FD1F-4866-A56E-8010E91D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304674"/>
            <a:ext cx="8946541" cy="2943725"/>
          </a:xfrm>
        </p:spPr>
        <p:txBody>
          <a:bodyPr/>
          <a:lstStyle/>
          <a:p>
            <a:r>
              <a:rPr lang="ru-RU" dirty="0"/>
              <a:t>2.2. Деятельность Школьного музея регламентируется уставом образовательной организации и положением о соответствующем структурном подразделении, утвержденном в порядке, установленном уставом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5483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625DA-F1DB-4555-8047-BD9C3F82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017766"/>
          </a:xfrm>
        </p:spPr>
        <p:txBody>
          <a:bodyPr/>
          <a:lstStyle/>
          <a:p>
            <a:r>
              <a:rPr lang="ru-RU" sz="2000" dirty="0"/>
              <a:t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C22EF-FD1F-4866-A56E-8010E91D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61937"/>
            <a:ext cx="8946541" cy="3625515"/>
          </a:xfrm>
        </p:spPr>
        <p:txBody>
          <a:bodyPr>
            <a:normAutofit/>
          </a:bodyPr>
          <a:lstStyle/>
          <a:p>
            <a:r>
              <a:rPr lang="ru-RU" dirty="0"/>
              <a:t>2.4. Регистрация, учет Школьного музея путем его включения в электронный "Реестр школьных музеев" (далее - Реестр школьных музеев) на единой информационной платформе детского отдыха и туризма ФГБОУ ДО "Федеральный центр детско-юношеского туризма и краеведения" (далее - </a:t>
            </a:r>
            <a:r>
              <a:rPr lang="ru-RU" dirty="0" err="1"/>
              <a:t>ФЦДЮТиК</a:t>
            </a:r>
            <a:r>
              <a:rPr lang="ru-RU" dirty="0"/>
              <a:t>) осуществляются в соответствии с Положением о паспортизации Школьных музеев (далее - Положение о паспортизации), разрабатываемым и утверждаемом </a:t>
            </a:r>
            <a:r>
              <a:rPr lang="ru-RU" dirty="0" err="1"/>
              <a:t>ФЦДЮТиК</a:t>
            </a:r>
            <a:r>
              <a:rPr lang="ru-RU" dirty="0"/>
              <a:t>, осуществляющим координацию туристско-краеведческой деятельности с обучающимися на федеральном уровне..</a:t>
            </a:r>
          </a:p>
        </p:txBody>
      </p:sp>
    </p:spTree>
    <p:extLst>
      <p:ext uri="{BB962C8B-B14F-4D97-AF65-F5344CB8AC3E}">
        <p14:creationId xmlns:p14="http://schemas.microsoft.com/office/powerpoint/2010/main" val="1200628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625DA-F1DB-4555-8047-BD9C3F82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017766"/>
          </a:xfrm>
        </p:spPr>
        <p:txBody>
          <a:bodyPr/>
          <a:lstStyle/>
          <a:p>
            <a:r>
              <a:rPr lang="ru-RU" sz="2000" dirty="0"/>
              <a:t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C22EF-FD1F-4866-A56E-8010E91D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61937"/>
            <a:ext cx="8946541" cy="362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4. Учет и обеспечение сохранности фондов Школьного музея</a:t>
            </a:r>
          </a:p>
          <a:p>
            <a:r>
              <a:rPr lang="ru-RU" dirty="0"/>
              <a:t>4.1. Обеспечение сохранности фондов Школьного музея осуществляется в соответствии с локальными нормативными актами образовательной организации, создавшей Школьный музей.</a:t>
            </a:r>
          </a:p>
          <a:p>
            <a:r>
              <a:rPr lang="ru-RU" dirty="0"/>
              <a:t>4.2. Ответственность за сохранность фондов Школьного музея несет руководитель образовательной организации.</a:t>
            </a:r>
          </a:p>
          <a:p>
            <a:r>
              <a:rPr lang="ru-RU" dirty="0"/>
              <a:t>4.3. Хранение в Школьных музеях взрывоопасных и иных предметов, угрожающих жизни и безопасности людей, запрещается.</a:t>
            </a:r>
          </a:p>
          <a:p>
            <a:pPr algn="just"/>
            <a:r>
              <a:rPr lang="ru-RU" dirty="0"/>
              <a:t>4.4. Хранение огнестрельного и холодного оружия, предметов из драгоценных металлов и камней осуществляется в соответствии с действующим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8344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BDB7D-3B51-45CE-9550-A610893D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Нормативно-правовая база ШМ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4559D-4229-4EC2-90D4-05825024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7500"/>
            <a:ext cx="8946541" cy="4660899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ФЗ от 29.12.2012г. №273 ФЗ «Об образовании в Российской Федерации»;</a:t>
            </a:r>
          </a:p>
          <a:p>
            <a:pPr algn="just"/>
            <a:r>
              <a:rPr lang="ru-RU" sz="2800" dirty="0"/>
              <a:t>ФЗ от 26.05.1996г. №54 ФЗ «О музейном фонде Российской Федерации и музеях Российской Федерации»;</a:t>
            </a:r>
          </a:p>
          <a:p>
            <a:pPr algn="just"/>
            <a:r>
              <a:rPr lang="ru-RU" sz="2800" dirty="0"/>
              <a:t>ФЗ от 03.07.2016г. №357 ФЗ «О внесении изменений в ФЗ «О музейном фонде Российской Федерации в музеях Российской Федерации»;</a:t>
            </a:r>
          </a:p>
        </p:txBody>
      </p:sp>
    </p:spTree>
    <p:extLst>
      <p:ext uri="{BB962C8B-B14F-4D97-AF65-F5344CB8AC3E}">
        <p14:creationId xmlns:p14="http://schemas.microsoft.com/office/powerpoint/2010/main" val="118469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BDB7D-3B51-45CE-9550-A610893D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Нормативно-правовая база ШМ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4559D-4229-4EC2-90D4-05825024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7500"/>
            <a:ext cx="8946541" cy="46608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Письмо Министерства образовании России 28-51-181/16 от 12.марта 2003 о деятельности музеев образовательных учреждений;</a:t>
            </a:r>
          </a:p>
          <a:p>
            <a:pPr algn="just"/>
            <a:r>
              <a:rPr lang="ru-RU" dirty="0"/>
              <a:t>Примерное положение о музее образовательного учреждения (школьном музее) Приложение к письму Минобразования России от 12 марта 2003 года № 28-51-181/16</a:t>
            </a:r>
          </a:p>
          <a:p>
            <a:pPr algn="just"/>
            <a:r>
              <a:rPr lang="ru-RU" dirty="0"/>
              <a:t>ПИСЬМО МИНИСТЕРСТВА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a:t>
            </a:r>
          </a:p>
          <a:p>
            <a:pPr algn="just"/>
            <a:r>
              <a:rPr lang="ru-RU" dirty="0"/>
              <a:t>Устав образовательного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269661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BDB7D-3B51-45CE-9550-A610893D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Документы, которые должны существовать в школе: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4559D-4229-4EC2-90D4-05825024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7500"/>
            <a:ext cx="8946541" cy="4660899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Приказ директора о создании музея  и назначении руководителя;</a:t>
            </a:r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ru-RU" sz="2400" dirty="0"/>
              <a:t>Свидетельство музея ОУ. Выдается ФГБОУ ДО </a:t>
            </a:r>
            <a:r>
              <a:rPr lang="ru-RU" sz="2400" dirty="0" err="1"/>
              <a:t>ФЦДЮТиК</a:t>
            </a:r>
            <a:r>
              <a:rPr lang="ru-RU" sz="2400" dirty="0"/>
              <a:t>;</a:t>
            </a:r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ru-RU" sz="2400" dirty="0"/>
              <a:t>Положение о музее ОУ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Программа  развития музея</a:t>
            </a:r>
          </a:p>
        </p:txBody>
      </p:sp>
    </p:spTree>
    <p:extLst>
      <p:ext uri="{BB962C8B-B14F-4D97-AF65-F5344CB8AC3E}">
        <p14:creationId xmlns:p14="http://schemas.microsoft.com/office/powerpoint/2010/main" val="246132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8165A-B1D4-493C-B7C6-578953D8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Федеральный закон от 29.12.2012 N 273-ФЗ (ред. от 02.07.2021) "Об образовании в Российской Федерации" (с изм. и доп., вступ. в силу с 01.09.2021)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C6A76-B714-428D-97F0-FCF60DCB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069" y="2453970"/>
            <a:ext cx="8946541" cy="4195481"/>
          </a:xfrm>
        </p:spPr>
        <p:txBody>
          <a:bodyPr/>
          <a:lstStyle/>
          <a:p>
            <a:r>
              <a:rPr lang="ru-RU" dirty="0"/>
              <a:t>Статья 27. Структура образовательной организации</a:t>
            </a:r>
          </a:p>
          <a:p>
            <a:pPr marL="0" indent="0" algn="just">
              <a:buNone/>
            </a:pPr>
            <a:r>
              <a:rPr lang="ru-RU" dirty="0"/>
              <a:t>П. 2. 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… (филиалы, представительства, …, музеи, …)</a:t>
            </a:r>
          </a:p>
        </p:txBody>
      </p:sp>
    </p:spTree>
    <p:extLst>
      <p:ext uri="{BB962C8B-B14F-4D97-AF65-F5344CB8AC3E}">
        <p14:creationId xmlns:p14="http://schemas.microsoft.com/office/powerpoint/2010/main" val="239775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B6F5F-A55C-4F68-9689-F7E707C03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ФЗ от 26.05.1996г. №54 ФЗ «О музейном фонде Российской Федерации и музеях Российской Федерации»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F2564-B487-4E1B-B9DB-748F0D258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Статья 1. Сфера применения настоящего Федерального закона.</a:t>
            </a:r>
          </a:p>
          <a:p>
            <a:pPr marL="0" indent="0" algn="just">
              <a:buNone/>
            </a:pPr>
            <a:r>
              <a:rPr lang="ru-RU" sz="2200" dirty="0"/>
              <a:t>    Настоящий Федеральный закон определяет особенности правового положения Музейного фонда Российской Федерации, а также особенности создания и правовое положение музеев в Российской Федерации. </a:t>
            </a:r>
          </a:p>
          <a:p>
            <a:pPr marL="0" indent="0" algn="just">
              <a:buNone/>
            </a:pPr>
            <a:r>
              <a:rPr lang="ru-RU" sz="2200" dirty="0"/>
              <a:t>     Настоящий Федеральный закон распространяется на все действующие и вновь создаваемые музеи 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65508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B1430-D5BB-49D7-909D-9918DC62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ФЗ от 26.05.1996г. №54 ФЗ «О музейном фонде Российской Федерации и музеях Российской Федерации»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58B1D-12A5-4E0D-BCEB-3BB03A3A4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Государственная часть</a:t>
            </a:r>
            <a:r>
              <a:rPr lang="ru-RU" dirty="0"/>
              <a:t>                                 </a:t>
            </a:r>
            <a:r>
              <a:rPr lang="ru-RU" u="sng" dirty="0"/>
              <a:t>Негосударственная часть</a:t>
            </a:r>
          </a:p>
          <a:p>
            <a:pPr marL="0" indent="0">
              <a:buNone/>
            </a:pPr>
            <a:r>
              <a:rPr lang="ru-RU" u="sng" dirty="0"/>
              <a:t>МФ</a:t>
            </a:r>
            <a:r>
              <a:rPr lang="ru-RU" dirty="0"/>
              <a:t>                                                                              </a:t>
            </a:r>
            <a:r>
              <a:rPr lang="ru-RU" u="sng" dirty="0" err="1"/>
              <a:t>МФ</a:t>
            </a:r>
            <a:endParaRPr lang="ru-RU" u="sng" dirty="0"/>
          </a:p>
          <a:p>
            <a:pPr marL="0" indent="0">
              <a:buNone/>
            </a:pPr>
            <a:r>
              <a:rPr lang="ru-RU" dirty="0"/>
              <a:t> - Федеральные музеи                                - Муниципальные музеи               </a:t>
            </a:r>
          </a:p>
          <a:p>
            <a:pPr marL="0" indent="0">
              <a:buNone/>
            </a:pPr>
            <a:r>
              <a:rPr lang="ru-RU" dirty="0"/>
              <a:t> - Музеи субъектов РФ                               после 01.01.1997</a:t>
            </a:r>
          </a:p>
          <a:p>
            <a:pPr>
              <a:buFontTx/>
              <a:buChar char="-"/>
            </a:pPr>
            <a:r>
              <a:rPr lang="ru-RU" dirty="0"/>
              <a:t>Муниципальные музеи до                      -  Частные, ведомственные</a:t>
            </a:r>
          </a:p>
          <a:p>
            <a:pPr marL="0" indent="0">
              <a:buNone/>
            </a:pPr>
            <a:r>
              <a:rPr lang="ru-RU" dirty="0"/>
              <a:t>01.01.1997                                                      (музеи ОУ, предприятий)</a:t>
            </a:r>
          </a:p>
          <a:p>
            <a:pPr marL="0" indent="0">
              <a:buNone/>
            </a:pPr>
            <a:r>
              <a:rPr lang="ru-RU" dirty="0"/>
              <a:t> - предметы, приобретенные </a:t>
            </a:r>
          </a:p>
          <a:p>
            <a:pPr marL="0" indent="0">
              <a:buNone/>
            </a:pPr>
            <a:r>
              <a:rPr lang="ru-RU" dirty="0"/>
              <a:t>за счет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401611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7A6FE-970C-419C-A3F4-05030623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ФЗ «О внесении изменений в ФЗ «О музейном фонде Российской Федерации в музеях Российской Федерации» №357от 03.07.2016г.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9D6D2-9F98-4479-82F8-0FB431F6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Статья 2</a:t>
            </a:r>
          </a:p>
          <a:p>
            <a:pPr marL="0" indent="0" algn="just">
              <a:buNone/>
            </a:pPr>
            <a:r>
              <a:rPr lang="ru-RU" dirty="0"/>
              <a:t>Музейные предметы и музейные коллекции…зарегистрированные в книгах поступлений основного фонда музеев (главных инвентарных книгах музеев) этих музеев и организаций, признаются включенными в состав Музейного фонда Российской Федерации со дня их регистрации в книгах поступлений основного фонда музеев (главных инвентарных книгах музеев) этих музеев и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59096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7A6FE-970C-419C-A3F4-05030623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ФЗ «О внесении изменений в ФЗ «О музейном фонде Российской Федерации в музеях Российской Федерации» №357от 03.07.2016г.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9D6D2-9F98-4479-82F8-0FB431F66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395381"/>
          </a:xfrm>
        </p:spPr>
        <p:txBody>
          <a:bodyPr>
            <a:normAutofit/>
          </a:bodyPr>
          <a:lstStyle/>
          <a:p>
            <a:r>
              <a:rPr lang="ru-RU" sz="2400" dirty="0"/>
              <a:t>узаконена Главная инвентарная книга</a:t>
            </a:r>
          </a:p>
          <a:p>
            <a:r>
              <a:rPr lang="ru-RU" sz="2400" dirty="0"/>
              <a:t>установлены требования к квалификации реставраторов</a:t>
            </a:r>
          </a:p>
          <a:p>
            <a:r>
              <a:rPr lang="ru-RU" sz="2400" dirty="0"/>
              <a:t>указаны причины исключения из музейного фонда РФ</a:t>
            </a:r>
          </a:p>
          <a:p>
            <a:r>
              <a:rPr lang="ru-RU" sz="2400" dirty="0"/>
              <a:t>внесено положение о запрете бухгалтерского учета музейных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2131491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719</TotalTime>
  <Words>891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Ион</vt:lpstr>
      <vt:lpstr>Музейное законодательство: нормативно-правовая база функционирования музея образовательной организации</vt:lpstr>
      <vt:lpstr>Нормативно-правовая база ШМ</vt:lpstr>
      <vt:lpstr>Нормативно-правовая база ШМ</vt:lpstr>
      <vt:lpstr>Документы, которые должны существовать в школе:</vt:lpstr>
      <vt:lpstr>Федеральный закон от 29.12.2012 N 273-ФЗ (ред. от 02.07.2021) "Об образовании в Российской Федерации" (с изм. и доп., вступ. в силу с 01.09.2021) </vt:lpstr>
      <vt:lpstr>ФЗ от 26.05.1996г. №54 ФЗ «О музейном фонде Российской Федерации и музеях Российской Федерации»</vt:lpstr>
      <vt:lpstr>ФЗ от 26.05.1996г. №54 ФЗ «О музейном фонде Российской Федерации и музеях Российской Федерации»</vt:lpstr>
      <vt:lpstr>ФЗ «О внесении изменений в ФЗ «О музейном фонде Российской Федерации в музеях Российской Федерации» №357от 03.07.2016г.</vt:lpstr>
      <vt:lpstr>ФЗ «О внесении изменений в ФЗ «О музейном фонде Российской Федерации в музеях Российской Федерации» №357от 03.07.2016г.</vt:lpstr>
      <vt:lpstr>Обязанности музеев</vt:lpstr>
      <vt:lpstr>Примерное положение о школьном музее</vt:lpstr>
      <vt:lpstr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vt:lpstr>
      <vt:lpstr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vt:lpstr>
      <vt:lpstr>ПИСЬМО ИНИСТЕРСТВА ПРОСВЕЩЕНИЯ РОССИЙСКОЙ от 9 июля 2020 г. N 06-735 О НАПРАВЛЕНИИ  МЕТОДИЧЕСКИХ РЕКОМЕНДАЦИЙ О СОЗДАНИИ И ФУНКЦИОНИРОВАНИИ СТРУКТУРНЫХ ПОДРАЗДЕЛЕНИЙ ОБРАЗОВАТЕЛЬНЫХ ОРГАНИЗАЦИЙ, ВЫПОЛНЯЮЩИХ УЧЕБНО-ВОСПИТАТЕЛЬНЫЕ ФУНКЦИИ МУЗЕЙНЫМИ СРЕДСТВАМИ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Музейное законодательство: нормативно-правовая база функционирования музея образовательной организации</dc:title>
  <dc:creator>Методист ОФП</dc:creator>
  <cp:lastModifiedBy>Методист ОФП</cp:lastModifiedBy>
  <cp:revision>34</cp:revision>
  <dcterms:created xsi:type="dcterms:W3CDTF">2021-10-04T10:04:45Z</dcterms:created>
  <dcterms:modified xsi:type="dcterms:W3CDTF">2021-10-08T11:31:49Z</dcterms:modified>
</cp:coreProperties>
</file>