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  <p:sldId id="266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571812096401011E-2"/>
          <c:y val="6.3860585891493848E-2"/>
          <c:w val="0.73903319277464663"/>
          <c:h val="0.8086681152986440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 уровень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Эксп.кл. (конст.э.)</c:v>
                </c:pt>
                <c:pt idx="1">
                  <c:v>Эксп.кл. (закл.э.)</c:v>
                </c:pt>
                <c:pt idx="2">
                  <c:v>Контр.класс (конст.э.)</c:v>
                </c:pt>
                <c:pt idx="3">
                  <c:v>Контр.кл. (закл.э.)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9.5</c:v>
                </c:pt>
                <c:pt idx="1">
                  <c:v>38.1</c:v>
                </c:pt>
                <c:pt idx="2">
                  <c:v>14.3</c:v>
                </c:pt>
                <c:pt idx="3">
                  <c:v>14.3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уровень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Эксп.кл. (конст.э.)</c:v>
                </c:pt>
                <c:pt idx="1">
                  <c:v>Эксп.кл. (закл.э.)</c:v>
                </c:pt>
                <c:pt idx="2">
                  <c:v>Контр.класс (конст.э.)</c:v>
                </c:pt>
                <c:pt idx="3">
                  <c:v>Контр.кл. (закл.э.)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47.6</c:v>
                </c:pt>
                <c:pt idx="1">
                  <c:v>61.9</c:v>
                </c:pt>
                <c:pt idx="2">
                  <c:v>47.6</c:v>
                </c:pt>
                <c:pt idx="3">
                  <c:v>61.9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 уровень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51851851851851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090707572006559E-2"/>
                  <c:y val="-1.1854210018020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Эксп.кл. (конст.э.)</c:v>
                </c:pt>
                <c:pt idx="1">
                  <c:v>Эксп.кл. (закл.э.)</c:v>
                </c:pt>
                <c:pt idx="2">
                  <c:v>Контр.класс (конст.э.)</c:v>
                </c:pt>
                <c:pt idx="3">
                  <c:v>Контр.кл. (закл.э.)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42.9</c:v>
                </c:pt>
                <c:pt idx="1">
                  <c:v>0</c:v>
                </c:pt>
                <c:pt idx="2">
                  <c:v>38.1</c:v>
                </c:pt>
                <c:pt idx="3">
                  <c:v>23.8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50593792"/>
        <c:axId val="50595328"/>
        <c:axId val="49065472"/>
      </c:bar3DChart>
      <c:catAx>
        <c:axId val="50593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0595328"/>
        <c:crosses val="autoZero"/>
        <c:auto val="1"/>
        <c:lblAlgn val="ctr"/>
        <c:lblOffset val="100"/>
        <c:noMultiLvlLbl val="0"/>
      </c:catAx>
      <c:valAx>
        <c:axId val="50595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0593792"/>
        <c:crosses val="autoZero"/>
        <c:crossBetween val="between"/>
      </c:valAx>
      <c:serAx>
        <c:axId val="49065472"/>
        <c:scaling>
          <c:orientation val="minMax"/>
        </c:scaling>
        <c:delete val="0"/>
        <c:axPos val="b"/>
        <c:majorTickMark val="out"/>
        <c:minorTickMark val="none"/>
        <c:tickLblPos val="nextTo"/>
        <c:crossAx val="50595328"/>
        <c:crosses val="autoZero"/>
      </c:ser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1340768"/>
            <a:ext cx="7858875" cy="3584689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коммуникативных УУД у младших школьников на уроках русского языка в начальной школе</a:t>
            </a:r>
            <a:endParaRPr lang="ru-RU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0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496944" cy="4353664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Новизна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</a:p>
          <a:p>
            <a:pPr marL="45720" indent="0" algn="just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заключается в систематизации заданий и упражнений, способствующих формированию коммуникативных универсальных учебных действий.</a:t>
            </a:r>
          </a:p>
        </p:txBody>
      </p:sp>
    </p:spTree>
    <p:extLst>
      <p:ext uri="{BB962C8B-B14F-4D97-AF65-F5344CB8AC3E}">
        <p14:creationId xmlns:p14="http://schemas.microsoft.com/office/powerpoint/2010/main" val="395808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76672"/>
            <a:ext cx="8352928" cy="4968552"/>
          </a:xfrm>
        </p:spPr>
        <p:txBody>
          <a:bodyPr/>
          <a:lstStyle/>
          <a:p>
            <a:pPr marL="45720" indent="0" algn="ctr">
              <a:buNone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Экспериментальное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проводилось на базе МБОУ СОШ № 7 г. Оха с учащимися 2-х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классов.</a:t>
            </a:r>
          </a:p>
          <a:p>
            <a:pPr marL="45720" indent="0" algn="ctr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 был определен экспериментальным классом, 2б класс –  контрольным классом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494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548680"/>
            <a:ext cx="8424936" cy="5328592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педагогического исследования: 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2920" indent="-457200"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наблюдение;</a:t>
            </a:r>
          </a:p>
          <a:p>
            <a:pPr marL="502920" indent="-457200"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«Рукавичка» Г.А. 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Цукерман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2920" indent="-457200"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коммуникативных способностей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учащихся; </a:t>
            </a:r>
          </a:p>
          <a:p>
            <a:pPr marL="502920" indent="-457200"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экспертная оценка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2920" indent="-457200"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математической статистики.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443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60648"/>
            <a:ext cx="8496944" cy="532859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Формирующий этап исследования был направлен на формирование коммуникативных универсальных учебных действий такие как:</a:t>
            </a:r>
          </a:p>
          <a:p>
            <a:pPr marL="502920" indent="-457200">
              <a:buFont typeface="+mj-lt"/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работать в группах;</a:t>
            </a:r>
          </a:p>
          <a:p>
            <a:pPr marL="502920" indent="-457200">
              <a:buFont typeface="+mj-lt"/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Контролировать действия партнера;</a:t>
            </a:r>
          </a:p>
          <a:p>
            <a:pPr marL="502920" indent="-457200">
              <a:buFont typeface="+mj-lt"/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слушать собеседника.</a:t>
            </a:r>
          </a:p>
        </p:txBody>
      </p:sp>
    </p:spTree>
    <p:extLst>
      <p:ext uri="{BB962C8B-B14F-4D97-AF65-F5344CB8AC3E}">
        <p14:creationId xmlns:p14="http://schemas.microsoft.com/office/powerpoint/2010/main" val="334646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5733256"/>
            <a:ext cx="7622232" cy="504056"/>
          </a:xfrm>
        </p:spPr>
        <p:txBody>
          <a:bodyPr/>
          <a:lstStyle/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0829146"/>
              </p:ext>
            </p:extLst>
          </p:nvPr>
        </p:nvGraphicFramePr>
        <p:xfrm>
          <a:off x="1547664" y="1844824"/>
          <a:ext cx="5499735" cy="3213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289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052736"/>
            <a:ext cx="8784976" cy="4176464"/>
          </a:xfrm>
        </p:spPr>
        <p:txBody>
          <a:bodyPr>
            <a:normAutofit fontScale="62500" lnSpcReduction="20000"/>
          </a:bodyPr>
          <a:lstStyle/>
          <a:p>
            <a:pPr marL="45720" indent="0" algn="just">
              <a:buNone/>
            </a:pPr>
            <a:r>
              <a:rPr lang="ru-RU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исследования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заключается в том, что изменение образовательной парадигмы в нашей стране идет на фоне модернизации российского образования, главной задачей которого является повышение качества образования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367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957392" cy="4353664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НОО</a:t>
            </a:r>
          </a:p>
          <a:p>
            <a:pPr marL="502920" indent="-457200">
              <a:buFont typeface="+mj-lt"/>
              <a:buAutoNum type="arabicPeriod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</a:t>
            </a:r>
          </a:p>
          <a:p>
            <a:pPr marL="502920" indent="-457200">
              <a:buFont typeface="+mj-lt"/>
              <a:buAutoNum type="arabicPeriod"/>
            </a:pP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2920" indent="-457200">
              <a:buFont typeface="+mj-lt"/>
              <a:buAutoNum type="arabicPeriod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68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02920" indent="-457200">
              <a:buFont typeface="+mj-lt"/>
              <a:buAutoNum type="arabicPeriod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</a:t>
            </a:r>
          </a:p>
          <a:p>
            <a:pPr marL="502920" indent="-457200">
              <a:buFont typeface="+mj-lt"/>
              <a:buAutoNum type="arabicPeriod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Регулятивные</a:t>
            </a:r>
          </a:p>
          <a:p>
            <a:pPr marL="502920" indent="-457200">
              <a:buFont typeface="+mj-lt"/>
              <a:buAutoNum type="arabicPeriod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Познавательные</a:t>
            </a:r>
          </a:p>
          <a:p>
            <a:pPr marL="502920" indent="-457200">
              <a:buFont typeface="+mj-lt"/>
              <a:buAutoNum type="arabicPeriod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Коммуникативные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17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476672"/>
            <a:ext cx="8712968" cy="583264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Универсальные учебные действия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навыки, которые надо закладывать в начальной школе на всех уроках. 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(А.Г. </a:t>
            </a:r>
            <a:r>
              <a:rPr lang="ru-RU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Асмолов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Коммуникативные универсальные учебные действия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умения договариваться с партнером, распределять роли, устанавливать очередность действий, находить общее решение. 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(А.Г. </a:t>
            </a:r>
            <a:r>
              <a:rPr lang="ru-RU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Асмолов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44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124744"/>
            <a:ext cx="8208912" cy="3960440"/>
          </a:xfrm>
        </p:spPr>
        <p:txBody>
          <a:bodyPr/>
          <a:lstStyle/>
          <a:p>
            <a:pPr marL="45720" indent="0" algn="just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современном этапе модернизации образования подходы к формированию универсальных учебных действий учащихся активно рассматриваются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А.Г.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Асмоловым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Г.В.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Бурменской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И.А. Володарской, Т.А. Глазковой и др.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520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712968" cy="6336704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исследования: </a:t>
            </a:r>
          </a:p>
          <a:p>
            <a:pPr marL="45720" indent="0" algn="just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 воспитательный процесс в начальной школе.</a:t>
            </a:r>
          </a:p>
          <a:p>
            <a:pPr marL="45720" indent="0" algn="ctr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исследования:</a:t>
            </a:r>
          </a:p>
          <a:p>
            <a:pPr marL="45720" indent="0" algn="just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формирования коммуникативных универсальных учебных действий учащихся младших классов на уроках русского языка.</a:t>
            </a:r>
          </a:p>
          <a:p>
            <a:pPr marL="45720" indent="0" algn="ctr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исследования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" indent="0" algn="just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систематизировать методы и приемы формирования коммуникативных универсальных учебных действий учащихся на уроках русского языка.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95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260648"/>
            <a:ext cx="8820472" cy="6048672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исследования: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Проанализировать психолого- педагогическую литературу по теме исследования и раскрыть понятие «коммуникативные универсальные учебные действия».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уровень сформированности коммуникативных универсальных учебных действий младших школьников.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педагогические условия, обеспечивающие эффективное формирование коммуникативных универсальных учебных действий на уроках русского языка в начальной школе.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Дать методические рекомендации по теме исследования.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284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60648"/>
            <a:ext cx="8640960" cy="5904656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 </a:t>
            </a:r>
          </a:p>
          <a:p>
            <a:pPr marL="4572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ормирование коммуникативных универсальных учебных действий у младших школьников на уроках русского языка будет проходить более успешно при соблюдении следующих условий: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спользование учебного сотрудничества во взаимодействий «ученик-ученик»;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спользование различных видов учебных заданий;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недрение коммуникативных речевых, проектных задач, способствующих формированию умений общаться, договариваться со сверстниками, представлять и оценивать результаты совместного проектирования.</a:t>
            </a:r>
          </a:p>
          <a:p>
            <a:pPr marL="502920" indent="-457200">
              <a:buFont typeface="+mj-lt"/>
              <a:buAutoNum type="arabicPeriod"/>
            </a:pPr>
            <a:endParaRPr lang="ru-RU" dirty="0" smtClean="0"/>
          </a:p>
          <a:p>
            <a:pPr marL="502920" indent="-4572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80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131</TotalTime>
  <Words>395</Words>
  <Application>Microsoft Office PowerPoint</Application>
  <PresentationFormat>Экран (4:3)</PresentationFormat>
  <Paragraphs>48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Формирование коммуникативных УУД у младших школьников на уроках русского языка в начальной школе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коммуникативных УУД у младших школьников на уроках русского языка в начальной школе</dc:title>
  <dc:creator>Ekaterina</dc:creator>
  <cp:lastModifiedBy>Victor</cp:lastModifiedBy>
  <cp:revision>18</cp:revision>
  <dcterms:created xsi:type="dcterms:W3CDTF">2016-02-21T00:50:17Z</dcterms:created>
  <dcterms:modified xsi:type="dcterms:W3CDTF">2016-11-30T07:44:51Z</dcterms:modified>
</cp:coreProperties>
</file>