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admbur.ru/media/k2/items/cache/5504e4c1860e26ef6bda39b0d173988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8172400" cy="585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60648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Коррупция (пункт 1 статьи 1 Федерального закона от 25.12.2008 № 273‐ФЗ  «О  противодействии  коррупции»,  далее  ‐  Федеральный  закон               «О противодействии коррупции</a:t>
            </a:r>
            <a:r>
              <a:rPr lang="ru-RU" sz="2400" dirty="0" smtClean="0"/>
              <a:t>»)</a:t>
            </a:r>
          </a:p>
          <a:p>
            <a:r>
              <a:rPr lang="ru-RU" sz="2400" dirty="0" smtClean="0"/>
              <a:t> </a:t>
            </a:r>
            <a:r>
              <a:rPr lang="ru-RU" sz="2400" b="1" u="sng" dirty="0" smtClean="0"/>
              <a:t>‐ злоупотребление служебным положением, дача взятки, получение взятки, злоупотребление полномочиями, коммерческий  подкуп  либо  иное  незаконное  использование  физическим  лицом  своего  должностного  положения  вопреки  законным </a:t>
            </a:r>
            <a:r>
              <a:rPr lang="ru-RU" sz="2400" dirty="0" smtClean="0"/>
              <a:t> интересам  общества  и  государства </a:t>
            </a:r>
            <a:r>
              <a:rPr lang="ru-RU" sz="2400" b="1" u="sng" dirty="0" smtClean="0"/>
              <a:t> в  целях  получения  выгоды  в  виде  </a:t>
            </a:r>
            <a:endParaRPr lang="ru-RU" sz="2400" b="1" u="sng" dirty="0" smtClean="0"/>
          </a:p>
          <a:p>
            <a:r>
              <a:rPr lang="ru-RU" sz="2400" b="1" u="sng" dirty="0" smtClean="0"/>
              <a:t>денег</a:t>
            </a:r>
            <a:r>
              <a:rPr lang="ru-RU" sz="2400" b="1" u="sng" dirty="0" smtClean="0"/>
              <a:t>,  ценностей,  иного  имущества  или  услуг  </a:t>
            </a:r>
            <a:r>
              <a:rPr lang="ru-RU" sz="2400" b="1" u="sng" dirty="0" smtClean="0"/>
              <a:t>имущественного</a:t>
            </a:r>
            <a:r>
              <a:rPr lang="ru-RU" sz="2400" b="1" u="sng" dirty="0" smtClean="0"/>
              <a:t>  характера,  иных  имущественных  прав  для </a:t>
            </a:r>
            <a:endParaRPr lang="ru-RU" sz="2400" b="1" u="sng" dirty="0" smtClean="0"/>
          </a:p>
          <a:p>
            <a:r>
              <a:rPr lang="ru-RU" sz="2400" b="1" u="sng" dirty="0" smtClean="0"/>
              <a:t>себя</a:t>
            </a:r>
            <a:r>
              <a:rPr lang="ru-RU" sz="2400" b="1" u="sng" dirty="0" smtClean="0"/>
              <a:t> или для третьих лиц либо незаконное предоставление такой выгоды  указанному лицу другими физическими лицами;   совершение указанных деяний от  имени  или в  интересах юридического  лица. </a:t>
            </a:r>
            <a:endParaRPr lang="ru-RU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79563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u="sng" dirty="0" smtClean="0"/>
              <a:t>К ПРЕСТУПЛЕНИЯМ КОРРУПЦИОННОЙ НАПРАВЛЕННОСТИ ОТНОСЯТСЯ</a:t>
            </a:r>
            <a:r>
              <a:rPr lang="ru-RU" i="1" u="sng" dirty="0" smtClean="0"/>
              <a:t>:</a:t>
            </a:r>
          </a:p>
          <a:p>
            <a:endParaRPr lang="ru-RU" u="sng" dirty="0" smtClean="0"/>
          </a:p>
          <a:p>
            <a:r>
              <a:rPr lang="ru-RU" sz="2400" b="1" u="sng" dirty="0" smtClean="0"/>
              <a:t>Получение взятки </a:t>
            </a:r>
            <a:r>
              <a:rPr lang="ru-RU" sz="2400" dirty="0" smtClean="0"/>
              <a:t>(ст. </a:t>
            </a:r>
            <a:r>
              <a:rPr lang="ru-RU" sz="2400" u="sng" dirty="0" smtClean="0"/>
              <a:t>290</a:t>
            </a:r>
            <a:r>
              <a:rPr lang="ru-RU" sz="2400" dirty="0" smtClean="0"/>
              <a:t>Уголовного кодекса Российской Федерации);</a:t>
            </a:r>
          </a:p>
          <a:p>
            <a:r>
              <a:rPr lang="ru-RU" sz="2400" b="1" u="sng" dirty="0" smtClean="0"/>
              <a:t>Дача взятки </a:t>
            </a:r>
            <a:r>
              <a:rPr lang="ru-RU" sz="2400" dirty="0" smtClean="0"/>
              <a:t>(ст. </a:t>
            </a:r>
            <a:r>
              <a:rPr lang="ru-RU" sz="2400" u="sng" dirty="0" smtClean="0"/>
              <a:t>291</a:t>
            </a:r>
            <a:r>
              <a:rPr lang="ru-RU" sz="2400" dirty="0" smtClean="0"/>
              <a:t> Уголовного кодекса Российской Федерации);</a:t>
            </a:r>
          </a:p>
          <a:p>
            <a:r>
              <a:rPr lang="ru-RU" sz="2400" b="1" u="sng" dirty="0" smtClean="0"/>
              <a:t>Посредничество во </a:t>
            </a:r>
            <a:r>
              <a:rPr lang="ru-RU" sz="2400" b="1" u="sng" dirty="0" smtClean="0"/>
              <a:t>взяточничестве</a:t>
            </a:r>
            <a:r>
              <a:rPr lang="ru-RU" sz="2400" dirty="0" smtClean="0"/>
              <a:t> </a:t>
            </a:r>
            <a:r>
              <a:rPr lang="ru-RU" sz="2400" dirty="0" smtClean="0"/>
              <a:t>(ст. </a:t>
            </a:r>
            <a:r>
              <a:rPr lang="ru-RU" sz="2400" u="sng" dirty="0" smtClean="0"/>
              <a:t>291.1</a:t>
            </a:r>
            <a:r>
              <a:rPr lang="ru-RU" sz="2400" dirty="0" smtClean="0"/>
              <a:t>.Уголовного кодекса Российской Федерации).</a:t>
            </a:r>
          </a:p>
          <a:p>
            <a:r>
              <a:rPr lang="ru-RU" sz="2400" b="1" u="sng" dirty="0" smtClean="0"/>
              <a:t>Коммерческий подкуп </a:t>
            </a:r>
            <a:r>
              <a:rPr lang="ru-RU" sz="2400" dirty="0" smtClean="0"/>
              <a:t>(</a:t>
            </a:r>
            <a:r>
              <a:rPr lang="ru-RU" sz="2400" u="sng" dirty="0" smtClean="0"/>
              <a:t>ст. 204</a:t>
            </a:r>
            <a:r>
              <a:rPr lang="ru-RU" sz="2400" dirty="0" smtClean="0"/>
              <a:t> Уголовного кодекса Российской Федерации);</a:t>
            </a:r>
          </a:p>
          <a:p>
            <a:r>
              <a:rPr lang="ru-RU" sz="2400" b="1" u="sng" dirty="0" smtClean="0"/>
              <a:t>Незаконное участие в предпринимательской деятельности</a:t>
            </a:r>
            <a:r>
              <a:rPr lang="ru-RU" sz="2400" dirty="0" smtClean="0"/>
              <a:t> (</a:t>
            </a:r>
            <a:r>
              <a:rPr lang="ru-RU" sz="2400" u="sng" dirty="0" smtClean="0"/>
              <a:t>ст. 289</a:t>
            </a:r>
            <a:r>
              <a:rPr lang="ru-RU" sz="2400" dirty="0" smtClean="0"/>
              <a:t> Уголовного кодекса Российской Федерации</a:t>
            </a:r>
            <a:r>
              <a:rPr lang="ru-RU" sz="2400" dirty="0" smtClean="0"/>
              <a:t>);</a:t>
            </a:r>
            <a:endParaRPr lang="ru-RU" sz="2400" dirty="0" smtClean="0"/>
          </a:p>
          <a:p>
            <a:r>
              <a:rPr lang="ru-RU" sz="2400" b="1" u="sng" dirty="0" smtClean="0"/>
              <a:t>Оказание противоправного влияния на результат официального спортивного соревнования или зрелищного коммерческого конкурса </a:t>
            </a:r>
            <a:r>
              <a:rPr lang="ru-RU" sz="2400" dirty="0" smtClean="0"/>
              <a:t>(ст. </a:t>
            </a:r>
            <a:r>
              <a:rPr lang="ru-RU" sz="2400" u="sng" dirty="0" smtClean="0"/>
              <a:t>184</a:t>
            </a:r>
            <a:r>
              <a:rPr lang="ru-RU" sz="2400" dirty="0" smtClean="0"/>
              <a:t>Уголовного кодекса Российской Федерации).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5846"/>
            <a:ext cx="79208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Подарком признается не только какая-то вещь, но и имущественное право или освобождение от имущественной обязанности</a:t>
            </a:r>
            <a:r>
              <a:rPr lang="ru-RU" sz="2400" b="1" u="sng" dirty="0" smtClean="0"/>
              <a:t>.</a:t>
            </a:r>
          </a:p>
          <a:p>
            <a:r>
              <a:rPr lang="ru-RU" sz="2400" dirty="0" smtClean="0"/>
              <a:t>Главными </a:t>
            </a:r>
            <a:r>
              <a:rPr lang="ru-RU" sz="2400" dirty="0" smtClean="0"/>
              <a:t>признаками подарка являются безвозмездность и переход в собственность одаряемого. Подарок предлагается без ожидания аналогичных ответных действий или соответствующей платы со стороны одаряемого. </a:t>
            </a:r>
            <a:r>
              <a:rPr lang="ru-RU" sz="2400" b="1" u="sng" dirty="0" smtClean="0"/>
              <a:t>Вместе с тем когда у одаряемого возникает обязанность в обмен на подарок выполнить определенные действия, связанные со служебным положением получателя, подарок может расцениваться как взятка.</a:t>
            </a:r>
            <a:r>
              <a:rPr lang="ru-RU" sz="2400" dirty="0" smtClean="0"/>
              <a:t> К категории таких подарков относятся и </a:t>
            </a:r>
            <a:r>
              <a:rPr lang="ru-RU" sz="2400" b="1" u="sng" dirty="0" smtClean="0"/>
              <a:t>подарочные карты с денежным номиналом, так как они фактически представляют собой в некоторой степени завуалированную передачу наличных денег. </a:t>
            </a:r>
            <a:r>
              <a:rPr lang="ru-RU" sz="2400" dirty="0" smtClean="0"/>
              <a:t>Признаком дарения служит отсутствие какого бы то ни было встречного удовлетворения.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784887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Запрещение дарения.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Статья </a:t>
            </a:r>
            <a:r>
              <a:rPr lang="ru-RU" sz="2400" dirty="0" smtClean="0"/>
              <a:t>575 Гражданского кодекса Российской Федерации: </a:t>
            </a:r>
            <a:r>
              <a:rPr lang="ru-RU" sz="2800" b="1" u="sng" dirty="0" smtClean="0">
                <a:solidFill>
                  <a:srgbClr val="FF0000"/>
                </a:solidFill>
              </a:rPr>
              <a:t>Не допускается дарение, за исключением обычных подарков, стоимость которых не превышает трех тысяч рублей: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u="sng" dirty="0" smtClean="0">
                <a:solidFill>
                  <a:srgbClr val="FF0000"/>
                </a:solidFill>
              </a:rPr>
              <a:t>работникам образовательных организаций,</a:t>
            </a:r>
            <a:r>
              <a:rPr lang="ru-RU" sz="2800" b="1" u="sng" dirty="0" smtClean="0"/>
              <a:t> медицинских организаций, организаций, оказывающих социальные услуги, и аналогичных организаций, в том числе организаций для детей-сирот и детей, оставшихся без попечения родителей, гражданами, находящимися в них на лечении, содержании или воспитании, супругами и родственниками этих граждан;</a:t>
            </a:r>
            <a:endParaRPr lang="ru-RU" sz="2400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7800" t="39899" r="37788" b="37701"/>
          <a:stretch>
            <a:fillRect/>
          </a:stretch>
        </p:blipFill>
        <p:spPr bwMode="auto">
          <a:xfrm>
            <a:off x="1187624" y="188640"/>
            <a:ext cx="781286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s://romashkayaya.kuz-edu.ru/files/romashkayaya/doc/%D0%B1%D0%B5%D0%B7%D0%BE%D0%BF%D0%B0%D1%81%D0%BD%D0%BE%D1%81%D1%82%D1%8C/%D0%B0%D0%BD%D1%82%D0%B8%D0%BA%D0%BE%D1%80%D1%80%D1%83%D0%BF%D1%86%D0%B8%D1%8F/%D0%B0%D0%BD%D1%82%D0%B8%D0%BA%D0%BE%D1%80%D1%80%D1%83%D0%BF%D1%86%D0%B8%D1%8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293096"/>
            <a:ext cx="3168352" cy="2376264"/>
          </a:xfrm>
          <a:prstGeom prst="rect">
            <a:avLst/>
          </a:prstGeom>
          <a:noFill/>
        </p:spPr>
      </p:pic>
      <p:pic>
        <p:nvPicPr>
          <p:cNvPr id="1030" name="Picture 6" descr="https://avatars.mds.yandex.net/get-zen_doc/1712061/pub_5ecbb8ebf4a1862d8f90ea11_5ecbb97bcdaa790dc5dae512/scale_1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7" y="4277274"/>
            <a:ext cx="3456384" cy="2419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198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5</cp:revision>
  <dcterms:created xsi:type="dcterms:W3CDTF">2020-12-28T04:44:09Z</dcterms:created>
  <dcterms:modified xsi:type="dcterms:W3CDTF">2020-12-28T05:25:49Z</dcterms:modified>
</cp:coreProperties>
</file>