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6" r:id="rId3"/>
    <p:sldId id="277" r:id="rId4"/>
    <p:sldId id="280" r:id="rId5"/>
    <p:sldId id="285" r:id="rId6"/>
    <p:sldId id="282" r:id="rId7"/>
    <p:sldId id="256" r:id="rId8"/>
    <p:sldId id="260" r:id="rId9"/>
    <p:sldId id="257" r:id="rId10"/>
    <p:sldId id="263" r:id="rId11"/>
    <p:sldId id="262" r:id="rId12"/>
    <p:sldId id="258" r:id="rId13"/>
    <p:sldId id="259" r:id="rId14"/>
    <p:sldId id="261" r:id="rId15"/>
    <p:sldId id="264" r:id="rId16"/>
    <p:sldId id="275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84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046754308000865"/>
          <c:y val="3.8938674923565508E-2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Площадь, кв.км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Белореченское МО</c:v>
                </c:pt>
                <c:pt idx="1">
                  <c:v>Мишелевское МО</c:v>
                </c:pt>
                <c:pt idx="2">
                  <c:v>Тайтурское МО</c:v>
                </c:pt>
                <c:pt idx="3">
                  <c:v>Сосновское МО</c:v>
                </c:pt>
                <c:pt idx="4">
                  <c:v>Тельминское МО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86.36999999999999</c:v>
                </c:pt>
                <c:pt idx="1">
                  <c:v>545.4399999999996</c:v>
                </c:pt>
                <c:pt idx="2">
                  <c:v>180.82000000000011</c:v>
                </c:pt>
                <c:pt idx="3">
                  <c:v>338.41999999999979</c:v>
                </c:pt>
                <c:pt idx="4">
                  <c:v>258.70999999999975</c:v>
                </c:pt>
              </c:numCache>
            </c:numRef>
          </c:val>
        </c:ser>
        <c:axId val="194419712"/>
        <c:axId val="194421504"/>
      </c:barChart>
      <c:catAx>
        <c:axId val="194419712"/>
        <c:scaling>
          <c:orientation val="minMax"/>
        </c:scaling>
        <c:axPos val="l"/>
        <c:tickLblPos val="nextTo"/>
        <c:crossAx val="194421504"/>
        <c:crosses val="autoZero"/>
        <c:auto val="1"/>
        <c:lblAlgn val="ctr"/>
        <c:lblOffset val="100"/>
      </c:catAx>
      <c:valAx>
        <c:axId val="194421504"/>
        <c:scaling>
          <c:orientation val="minMax"/>
        </c:scaling>
        <c:axPos val="b"/>
        <c:majorGridlines/>
        <c:numFmt formatCode="General" sourceLinked="1"/>
        <c:tickLblPos val="nextTo"/>
        <c:crossAx val="1944197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Состав Усольского района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городское поселение</c:v>
                </c:pt>
                <c:pt idx="1">
                  <c:v>сельское поселение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41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чел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2009</c:v>
                </c:pt>
                <c:pt idx="2">
                  <c:v>2012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50561</c:v>
                </c:pt>
                <c:pt idx="1">
                  <c:v>52953</c:v>
                </c:pt>
                <c:pt idx="2">
                  <c:v>50644</c:v>
                </c:pt>
                <c:pt idx="3">
                  <c:v>51072</c:v>
                </c:pt>
                <c:pt idx="4">
                  <c:v>50620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2009</c:v>
                </c:pt>
                <c:pt idx="2">
                  <c:v>2012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2002</c:v>
                </c:pt>
                <c:pt idx="1">
                  <c:v>2009</c:v>
                </c:pt>
                <c:pt idx="2">
                  <c:v>2012</c:v>
                </c:pt>
                <c:pt idx="3">
                  <c:v>2014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axId val="194768896"/>
        <c:axId val="194770432"/>
      </c:barChart>
      <c:catAx>
        <c:axId val="194768896"/>
        <c:scaling>
          <c:orientation val="minMax"/>
        </c:scaling>
        <c:axPos val="b"/>
        <c:numFmt formatCode="General" sourceLinked="1"/>
        <c:tickLblPos val="nextTo"/>
        <c:crossAx val="194770432"/>
        <c:crosses val="autoZero"/>
        <c:auto val="1"/>
        <c:lblAlgn val="ctr"/>
        <c:lblOffset val="100"/>
      </c:catAx>
      <c:valAx>
        <c:axId val="194770432"/>
        <c:scaling>
          <c:orientation val="minMax"/>
        </c:scaling>
        <c:axPos val="l"/>
        <c:majorGridlines/>
        <c:numFmt formatCode="General" sourceLinked="1"/>
        <c:tickLblPos val="nextTo"/>
        <c:crossAx val="194768896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зерно, т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51243</c:v>
                </c:pt>
                <c:pt idx="1">
                  <c:v>53432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мясо, т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21425</c:v>
                </c:pt>
                <c:pt idx="1">
                  <c:v>22167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молоко, т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20878</c:v>
                </c:pt>
                <c:pt idx="1">
                  <c:v>21572</c:v>
                </c:pt>
              </c:numCache>
            </c:numRef>
          </c:val>
        </c:ser>
        <c:axId val="196065152"/>
        <c:axId val="196066688"/>
      </c:barChart>
      <c:catAx>
        <c:axId val="196065152"/>
        <c:scaling>
          <c:orientation val="minMax"/>
        </c:scaling>
        <c:axPos val="l"/>
        <c:numFmt formatCode="General" sourceLinked="1"/>
        <c:tickLblPos val="nextTo"/>
        <c:crossAx val="196066688"/>
        <c:crosses val="autoZero"/>
        <c:auto val="1"/>
        <c:lblAlgn val="ctr"/>
        <c:lblOffset val="100"/>
      </c:catAx>
      <c:valAx>
        <c:axId val="196066688"/>
        <c:scaling>
          <c:orientation val="minMax"/>
        </c:scaling>
        <c:axPos val="b"/>
        <c:majorGridlines/>
        <c:numFmt formatCode="General" sourceLinked="1"/>
        <c:tickLblPos val="nextTo"/>
        <c:crossAx val="1960651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участия в районных мероприятиях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рп. Тайтурка</c:v>
                </c:pt>
                <c:pt idx="1">
                  <c:v>рп. Средний</c:v>
                </c:pt>
                <c:pt idx="2">
                  <c:v>д. Буреть</c:v>
                </c:pt>
                <c:pt idx="3">
                  <c:v>с. Мальта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67.599999999999994</c:v>
                </c:pt>
                <c:pt idx="1">
                  <c:v>67.599999999999994</c:v>
                </c:pt>
                <c:pt idx="2">
                  <c:v>40.5</c:v>
                </c:pt>
                <c:pt idx="3">
                  <c:v>70.3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24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28625" y="1285875"/>
            <a:ext cx="8229600" cy="3357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rgbClr val="002060"/>
                </a:solidFill>
              </a:rPr>
              <a:t>Числа не управляют миром,</a:t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r>
              <a:rPr lang="ru-RU" altLang="ru-RU" sz="4000" b="1" dirty="0" smtClean="0">
                <a:solidFill>
                  <a:srgbClr val="002060"/>
                </a:solidFill>
              </a:rPr>
              <a:t> но они показывают, </a:t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r>
              <a:rPr lang="ru-RU" altLang="ru-RU" sz="4000" b="1" dirty="0" smtClean="0">
                <a:solidFill>
                  <a:srgbClr val="002060"/>
                </a:solidFill>
              </a:rPr>
              <a:t>как управляет мир</a:t>
            </a:r>
            <a:br>
              <a:rPr lang="ru-RU" altLang="ru-RU" sz="4000" b="1" dirty="0" smtClean="0">
                <a:solidFill>
                  <a:srgbClr val="002060"/>
                </a:solidFill>
              </a:rPr>
            </a:br>
            <a:r>
              <a:rPr lang="ru-RU" altLang="ru-RU" sz="4000" b="1" dirty="0" smtClean="0">
                <a:solidFill>
                  <a:srgbClr val="002060"/>
                </a:solidFill>
              </a:rPr>
              <a:t>                           И.В.Гёте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Надежда\Desktop\Усольский-рай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971600" y="980728"/>
          <a:ext cx="75608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дежда\Desktop\congratulations-05_03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4568" y="454115"/>
            <a:ext cx="8634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Численность населения Усольского района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83568" y="1268760"/>
          <a:ext cx="784887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C:\Users\Надежда\Desktop\iOL1M8K5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043608" y="1340768"/>
          <a:ext cx="756084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ecodeit.ru/image.php?type=qr&amp;value=http%3A%2F%2Fwww.usolie-raion.ru%2Fo-raione%2Fistoriya-raion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772816"/>
            <a:ext cx="2343150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2530" name="Picture 2" descr="C:\Users\Надежда\Desktop\i3IZTW3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971600" y="764704"/>
          <a:ext cx="7495728" cy="50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Надежда\Desktop\диаграммы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620" y="836712"/>
            <a:ext cx="7080787" cy="5310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Надежда\Desktop\диаграммы\i6DDBF2N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384376" cy="3048000"/>
          </a:xfrm>
          <a:prstGeom prst="rect">
            <a:avLst/>
          </a:prstGeom>
          <a:noFill/>
        </p:spPr>
      </p:pic>
      <p:pic>
        <p:nvPicPr>
          <p:cNvPr id="33795" name="Picture 3" descr="C:\Users\Надежда\Desktop\диаграммы\hawk88_Statistic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20475"/>
            <a:ext cx="3592586" cy="3137525"/>
          </a:xfrm>
          <a:prstGeom prst="rect">
            <a:avLst/>
          </a:prstGeom>
          <a:noFill/>
        </p:spPr>
      </p:pic>
      <p:pic>
        <p:nvPicPr>
          <p:cNvPr id="33796" name="Picture 4" descr="C:\Users\Надежда\Desktop\диаграммы\iG905W0Y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2"/>
            <a:ext cx="4040750" cy="3030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Надежда\Desktop\диаграммы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832648" cy="4487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Надежда\Desktop\диаграммы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920880" cy="5112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Надежда\Desktop\диаграммы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344815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Надежда\Desktop\диаграммы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344816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Надежда\Desktop\диаграммы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34481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Надежда\Desktop\диаграммы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196752"/>
            <a:ext cx="748698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pPr marL="342900" indent="-342900"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 меня получилось….</a:t>
            </a:r>
          </a:p>
          <a:p>
            <a:pPr marL="342900" indent="-342900"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Я научился….</a:t>
            </a:r>
          </a:p>
          <a:p>
            <a:pPr marL="342900" indent="-342900">
              <a:buAutoNum type="arabicPeriod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Мне это пригодится….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Надежда\Desktop\13050410-17-1000-a542d8629a-1484579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525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Надежда\Desktop\13050510-22-1000-a542d8629a-1484579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712967" cy="476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00042"/>
            <a:ext cx="8786874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ДИАГРАММА </a:t>
            </a:r>
            <a:r>
              <a:rPr lang="ru-RU" sz="10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5" y="2643188"/>
            <a:ext cx="9144000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>
                <a:latin typeface="Calibri" pitchFamily="34" charset="0"/>
              </a:rPr>
              <a:t>  </a:t>
            </a:r>
            <a:r>
              <a:rPr lang="ru-RU" sz="4800">
                <a:latin typeface="Calibri" pitchFamily="34" charset="0"/>
                <a:ea typeface="BatangChe" pitchFamily="49" charset="-127"/>
              </a:rPr>
              <a:t>Это </a:t>
            </a:r>
            <a:r>
              <a:rPr lang="ru-RU" sz="4800" b="1">
                <a:latin typeface="Calibri" pitchFamily="34" charset="0"/>
                <a:ea typeface="BatangChe" pitchFamily="49" charset="-127"/>
              </a:rPr>
              <a:t>чертёж </a:t>
            </a:r>
            <a:r>
              <a:rPr lang="ru-RU" sz="4800">
                <a:latin typeface="Calibri" pitchFamily="34" charset="0"/>
                <a:ea typeface="BatangChe" pitchFamily="49" charset="-127"/>
              </a:rPr>
              <a:t>или </a:t>
            </a:r>
            <a:r>
              <a:rPr lang="ru-RU" sz="4800" b="1">
                <a:latin typeface="Calibri" pitchFamily="34" charset="0"/>
                <a:ea typeface="BatangChe" pitchFamily="49" charset="-127"/>
              </a:rPr>
              <a:t>схема</a:t>
            </a:r>
            <a:r>
              <a:rPr lang="ru-RU" sz="4800">
                <a:latin typeface="Calibri" pitchFamily="34" charset="0"/>
                <a:ea typeface="BatangChe" pitchFamily="49" charset="-127"/>
              </a:rPr>
              <a:t>, которая     показывает соотношения между        различными величинами.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Основные виды диаграмм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500438" y="1214438"/>
            <a:ext cx="2357437" cy="10001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Диаграммы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2857500"/>
            <a:ext cx="2214563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Линейная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43313" y="2857500"/>
            <a:ext cx="2143125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Круговая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00813" y="2857500"/>
            <a:ext cx="2247900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</a:rPr>
              <a:t>Столбчатая</a:t>
            </a:r>
          </a:p>
        </p:txBody>
      </p:sp>
      <p:cxnSp>
        <p:nvCxnSpPr>
          <p:cNvPr id="9" name="Прямая со стрелкой 8"/>
          <p:cNvCxnSpPr>
            <a:stCxn id="4" idx="1"/>
            <a:endCxn id="5" idx="0"/>
          </p:cNvCxnSpPr>
          <p:nvPr/>
        </p:nvCxnSpPr>
        <p:spPr>
          <a:xfrm rot="10800000" flipV="1">
            <a:off x="1679575" y="1714500"/>
            <a:ext cx="1820863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3"/>
            <a:endCxn id="7" idx="0"/>
          </p:cNvCxnSpPr>
          <p:nvPr/>
        </p:nvCxnSpPr>
        <p:spPr>
          <a:xfrm>
            <a:off x="5857875" y="1714500"/>
            <a:ext cx="1766888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6" idx="0"/>
          </p:cNvCxnSpPr>
          <p:nvPr/>
        </p:nvCxnSpPr>
        <p:spPr>
          <a:xfrm rot="16200000" flipH="1">
            <a:off x="4375150" y="2517776"/>
            <a:ext cx="642937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7" name="Picture 10" descr="htmlconvd-vA5L91_html_5dfeeb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017963"/>
            <a:ext cx="2500313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0" descr="http://dic.academic.ru/pictures/wiki/files/73/I4_Circ_feren_diagr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000500"/>
            <a:ext cx="27559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11" descr="http://gimn1567.ru/metod/less_qb/ris2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4214813"/>
            <a:ext cx="30178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329735"/>
            <a:ext cx="874846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друг. Что может быть милей</a:t>
            </a:r>
            <a:b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Бесценного родного края?</a:t>
            </a:r>
            <a:b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солнце кажется светлей,</a:t>
            </a:r>
            <a:b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радостней весна златая…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Н.М. Языков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500063" y="1143000"/>
            <a:ext cx="8229600" cy="2428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/>
              <a:t>Тема урока</a:t>
            </a:r>
            <a:br>
              <a:rPr lang="ru-RU" altLang="ru-RU" sz="4000" b="1" dirty="0" smtClean="0"/>
            </a:br>
            <a:r>
              <a:rPr lang="ru-RU" altLang="ru-RU" sz="6000" b="1" dirty="0" smtClean="0">
                <a:solidFill>
                  <a:srgbClr val="0070C0"/>
                </a:solidFill>
              </a:rPr>
              <a:t/>
            </a:r>
            <a:br>
              <a:rPr lang="ru-RU" altLang="ru-RU" sz="6000" b="1" dirty="0" smtClean="0">
                <a:solidFill>
                  <a:srgbClr val="0070C0"/>
                </a:solidFill>
              </a:rPr>
            </a:br>
            <a:r>
              <a:rPr lang="ru-RU" altLang="ru-RU" sz="6000" b="1" dirty="0" smtClean="0">
                <a:solidFill>
                  <a:srgbClr val="0070C0"/>
                </a:solidFill>
              </a:rPr>
              <a:t>Диаграммы. Виртуальное путешествие по Усольскому району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мероприятия\экскурсия\яяяяяяя\iRPK9IDZ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027" name="Picture 3" descr="C:\Users\Надежда\Desktop\мероприятия\экскурсия\яяяяяяя\iS3YU575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4028" y="0"/>
            <a:ext cx="148997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Надежда\Desktop\i3DCDFV0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43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539552" y="1196752"/>
          <a:ext cx="82089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59</Words>
  <Application>Microsoft Office PowerPoint</Application>
  <PresentationFormat>Экран (4:3)</PresentationFormat>
  <Paragraphs>18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Числа не управляют миром,  но они показывают,  как управляет мир                            И.В.Гёте</vt:lpstr>
      <vt:lpstr>Слайд 2</vt:lpstr>
      <vt:lpstr>Слайд 3</vt:lpstr>
      <vt:lpstr>Основные виды диаграмм </vt:lpstr>
      <vt:lpstr>Слайд 5</vt:lpstr>
      <vt:lpstr>Тема урока  Диаграммы. Виртуальное путешествие по Усольскому району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38</cp:revision>
  <dcterms:created xsi:type="dcterms:W3CDTF">2017-11-22T14:16:51Z</dcterms:created>
  <dcterms:modified xsi:type="dcterms:W3CDTF">2023-09-07T16:15:50Z</dcterms:modified>
</cp:coreProperties>
</file>