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9" r:id="rId4"/>
    <p:sldId id="260" r:id="rId5"/>
    <p:sldId id="261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86" r:id="rId21"/>
    <p:sldId id="270" r:id="rId22"/>
    <p:sldId id="271" r:id="rId23"/>
    <p:sldId id="287" r:id="rId24"/>
    <p:sldId id="288" r:id="rId25"/>
    <p:sldId id="272" r:id="rId26"/>
    <p:sldId id="273" r:id="rId27"/>
    <p:sldId id="274" r:id="rId28"/>
    <p:sldId id="275" r:id="rId29"/>
    <p:sldId id="276" r:id="rId30"/>
    <p:sldId id="277" r:id="rId31"/>
    <p:sldId id="27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73" d="100"/>
          <a:sy n="73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0"/>
              <c:layout>
                <c:manualLayout>
                  <c:x val="-2.7700498718034061E-3"/>
                  <c:y val="0.12130802527409718"/>
                </c:manualLayout>
              </c:layout>
              <c:spPr>
                <a:noFill/>
                <a:ln w="2542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2130802527409718"/>
                </c:manualLayout>
              </c:layout>
              <c:spPr>
                <a:noFill/>
                <a:ln w="2542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26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совсем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5500469896134683"/>
                </c:manualLayout>
              </c:layout>
              <c:spPr>
                <a:noFill/>
                <a:ln w="2542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4826536422389691"/>
                </c:manualLayout>
              </c:layout>
              <c:spPr>
                <a:noFill/>
                <a:ln w="2542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26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5500469896134683"/>
                </c:manualLayout>
              </c:layout>
              <c:spPr>
                <a:noFill/>
                <a:ln w="2542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6848336843624676"/>
                </c:manualLayout>
              </c:layout>
              <c:spPr>
                <a:noFill/>
                <a:ln w="2542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26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</c:v>
                </c:pt>
                <c:pt idx="1">
                  <c:v>8</c:v>
                </c:pt>
              </c:numCache>
            </c:numRef>
          </c:val>
        </c:ser>
        <c:axId val="69227648"/>
        <c:axId val="69229184"/>
      </c:barChart>
      <c:catAx>
        <c:axId val="6922764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69229184"/>
        <c:crosses val="autoZero"/>
        <c:auto val="1"/>
        <c:lblAlgn val="ctr"/>
        <c:lblOffset val="100"/>
      </c:catAx>
      <c:valAx>
        <c:axId val="692291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9227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84198977891347"/>
          <c:y val="0.27478537243138551"/>
          <c:w val="0.18044093585561208"/>
          <c:h val="0.6855880392374708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Утрення зарядка, пробежка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587301587301586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Завтрак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Обед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Ужин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Прогулка на свежем воздухе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Сон не менее 8 часов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Занятия спортом</c:v>
                </c:pt>
              </c:strCache>
            </c:strRef>
          </c:tx>
          <c:dLbls>
            <c:dLbl>
              <c:idx val="0"/>
              <c:layout>
                <c:manualLayout>
                  <c:x val="-2.3148148148148147E-3"/>
                  <c:y val="1.984126984126987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Душ, Ванна</c:v>
                </c:pt>
              </c:strCache>
            </c:strRef>
          </c:tx>
          <c:dLbls>
            <c:dLbl>
              <c:idx val="0"/>
              <c:layout>
                <c:manualLayout>
                  <c:x val="4.6296296296296406E-3"/>
                  <c:y val="1.984126984126987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axId val="82999168"/>
        <c:axId val="83000704"/>
      </c:barChart>
      <c:catAx>
        <c:axId val="82999168"/>
        <c:scaling>
          <c:orientation val="minMax"/>
        </c:scaling>
        <c:axPos val="b"/>
        <c:numFmt formatCode="General" sourceLinked="1"/>
        <c:tickLblPos val="nextTo"/>
        <c:crossAx val="83000704"/>
        <c:crosses val="autoZero"/>
        <c:auto val="1"/>
        <c:lblAlgn val="ctr"/>
        <c:lblOffset val="100"/>
      </c:catAx>
      <c:valAx>
        <c:axId val="83000704"/>
        <c:scaling>
          <c:orientation val="minMax"/>
        </c:scaling>
        <c:axPos val="l"/>
        <c:majorGridlines/>
        <c:numFmt formatCode="General" sourceLinked="1"/>
        <c:tickLblPos val="nextTo"/>
        <c:crossAx val="82999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73752453431124"/>
          <c:y val="5.9837714110196956E-2"/>
          <c:w val="0.32206953856978865"/>
          <c:h val="0.9395824892005461"/>
        </c:manualLayout>
      </c:layout>
    </c:legend>
    <c:plotVisOnly val="1"/>
    <c:dispBlanksAs val="gap"/>
  </c:chart>
  <c:txPr>
    <a:bodyPr/>
    <a:lstStyle/>
    <a:p>
      <a:pPr>
        <a:defRPr sz="1800" b="1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Уроки, обучающие здоровью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Классные часы о здоровье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Показ фильмов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Спортивные соревнования,викторины, игры, конкурсы, праздники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axId val="83061760"/>
        <c:axId val="83075840"/>
      </c:barChart>
      <c:catAx>
        <c:axId val="83061760"/>
        <c:scaling>
          <c:orientation val="minMax"/>
        </c:scaling>
        <c:axPos val="b"/>
        <c:numFmt formatCode="General" sourceLinked="1"/>
        <c:tickLblPos val="nextTo"/>
        <c:crossAx val="83075840"/>
        <c:crosses val="autoZero"/>
        <c:auto val="1"/>
        <c:lblAlgn val="ctr"/>
        <c:lblOffset val="100"/>
      </c:catAx>
      <c:valAx>
        <c:axId val="83075840"/>
        <c:scaling>
          <c:orientation val="minMax"/>
        </c:scaling>
        <c:axPos val="l"/>
        <c:majorGridlines/>
        <c:numFmt formatCode="General" sourceLinked="1"/>
        <c:tickLblPos val="nextTo"/>
        <c:crossAx val="83061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96043848285313"/>
          <c:y val="1.6490789217864704E-2"/>
          <c:w val="0.33147052340854316"/>
          <c:h val="0.93670494945006111"/>
        </c:manualLayout>
      </c:layout>
    </c:legend>
    <c:plotVisOnly val="1"/>
    <c:dispBlanksAs val="gap"/>
  </c:chart>
  <c:txPr>
    <a:bodyPr/>
    <a:lstStyle/>
    <a:p>
      <a:pPr>
        <a:defRPr sz="1800" b="1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5901932179676803E-2"/>
          <c:y val="3.8223835966271241E-2"/>
          <c:w val="0.72539149935223624"/>
          <c:h val="0.7735441656395837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0"/>
              <c:layout>
                <c:manualLayout>
                  <c:x val="-2.6739521686804909E-3"/>
                  <c:y val="0.14753456657617323"/>
                </c:manualLayout>
              </c:layout>
              <c:spPr>
                <a:noFill/>
                <a:ln w="25398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739521686804909E-3"/>
                  <c:y val="0.16677820569480398"/>
                </c:manualLayout>
              </c:layout>
              <c:spPr>
                <a:noFill/>
                <a:ln w="25398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совсем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2187638108466443"/>
                </c:manualLayout>
              </c:layout>
              <c:spPr>
                <a:noFill/>
                <a:ln w="25398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4753456657617323"/>
                </c:manualLayout>
              </c:layout>
              <c:spPr>
                <a:noFill/>
                <a:ln w="25398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739521686804909E-3"/>
                  <c:y val="0.19885093755918934"/>
                </c:manualLayout>
              </c:layout>
              <c:spPr>
                <a:noFill/>
                <a:ln w="25398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val>
        </c:ser>
        <c:axId val="69304704"/>
        <c:axId val="69306240"/>
      </c:barChart>
      <c:catAx>
        <c:axId val="693047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9306240"/>
        <c:crosses val="autoZero"/>
        <c:auto val="1"/>
        <c:lblAlgn val="ctr"/>
        <c:lblOffset val="100"/>
      </c:catAx>
      <c:valAx>
        <c:axId val="693062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9304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37134703073639"/>
          <c:y val="0.17812841108037725"/>
          <c:w val="0.2272499889498539"/>
          <c:h val="0.66725909073655132"/>
        </c:manualLayout>
      </c:layout>
      <c:txPr>
        <a:bodyPr/>
        <a:lstStyle/>
        <a:p>
          <a:pPr>
            <a:defRPr sz="18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0"/>
              <c:layout>
                <c:manualLayout>
                  <c:x val="-3.2227784969113436E-3"/>
                  <c:y val="0.14872913222330483"/>
                </c:manualLayout>
              </c:layout>
              <c:spPr>
                <a:noFill/>
                <a:ln w="25432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9399452029126674"/>
                </c:manualLayout>
              </c:layout>
              <c:spPr>
                <a:noFill/>
                <a:ln w="25432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32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</c:v>
                </c:pt>
                <c:pt idx="1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совсем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0.13579616420388668"/>
                </c:manualLayout>
              </c:layout>
              <c:spPr>
                <a:noFill/>
                <a:ln w="25432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32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0"/>
              <c:layout>
                <c:manualLayout>
                  <c:x val="-1.8762693442261366E-3"/>
                  <c:y val="0.15175962360771283"/>
                </c:manualLayout>
              </c:layout>
              <c:showVal val="1"/>
            </c:dLbl>
            <c:dLbl>
              <c:idx val="1"/>
              <c:layout>
                <c:manualLayout>
                  <c:x val="-3.7525386884522736E-3"/>
                  <c:y val="0.12807330193286021"/>
                </c:manualLayout>
              </c:layout>
              <c:spPr>
                <a:noFill/>
                <a:ln w="25432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32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  <c:axId val="70557056"/>
        <c:axId val="74003584"/>
      </c:barChart>
      <c:catAx>
        <c:axId val="7055705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74003584"/>
        <c:crosses val="autoZero"/>
        <c:auto val="1"/>
        <c:lblAlgn val="ctr"/>
        <c:lblOffset val="100"/>
      </c:catAx>
      <c:valAx>
        <c:axId val="740035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0557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42514697320076"/>
          <c:y val="0.18776725066723873"/>
          <c:w val="0.20231723696144246"/>
          <c:h val="0.67368451309027721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 полной отдачей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388888888888889"/>
                </c:manualLayout>
              </c:layout>
              <c:spPr>
                <a:noFill/>
                <a:ln w="25387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8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1904761904761912"/>
                </c:manualLayout>
              </c:layout>
              <c:spPr>
                <a:noFill/>
                <a:ln w="25387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8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87">
                <a:noFill/>
              </a:ln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</c:v>
                </c:pt>
                <c:pt idx="1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желания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лишь бы не ругали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5.1587301587301577E-2"/>
                </c:manualLayout>
              </c:layout>
              <c:spPr>
                <a:noFill/>
                <a:ln w="25387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148148148148997E-3"/>
                  <c:y val="8.3333333333333343E-2"/>
                </c:manualLayout>
              </c:layout>
              <c:spPr>
                <a:noFill/>
                <a:ln w="25387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87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axId val="77320960"/>
        <c:axId val="77322496"/>
      </c:barChart>
      <c:catAx>
        <c:axId val="7732096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7322496"/>
        <c:crosses val="autoZero"/>
        <c:auto val="1"/>
        <c:lblAlgn val="ctr"/>
        <c:lblOffset val="100"/>
      </c:catAx>
      <c:valAx>
        <c:axId val="77322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7320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698577516544279"/>
          <c:y val="0.13144795505813375"/>
          <c:w val="0.30199107855940532"/>
          <c:h val="0.73710378798490972"/>
        </c:manualLayout>
      </c:layout>
      <c:txPr>
        <a:bodyPr/>
        <a:lstStyle/>
        <a:p>
          <a:pPr>
            <a:defRPr sz="20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0"/>
              <c:layout>
                <c:manualLayout>
                  <c:x val="-2.3148148148148147E-3"/>
                  <c:y val="0.2103174603174611"/>
                </c:manualLayout>
              </c:layout>
              <c:spPr>
                <a:noFill/>
                <a:ln w="2543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8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148148148148147E-3"/>
                  <c:y val="0.13492063492063489"/>
                </c:manualLayout>
              </c:layout>
              <c:spPr>
                <a:noFill/>
                <a:ln w="2543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8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35">
                <a:noFill/>
              </a:ln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совсем</c:v>
                </c:pt>
              </c:strCache>
            </c:strRef>
          </c:tx>
          <c:dLbls>
            <c:dLbl>
              <c:idx val="0"/>
              <c:layout>
                <c:manualLayout>
                  <c:x val="2.3148148148148147E-3"/>
                  <c:y val="0.17857142857142913"/>
                </c:manualLayout>
              </c:layout>
              <c:spPr>
                <a:noFill/>
                <a:ln w="2543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32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6.746031746031747E-2"/>
                </c:manualLayout>
              </c:layout>
              <c:spPr>
                <a:noFill/>
                <a:ln w="2543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32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35">
                <a:noFill/>
              </a:ln>
            </c:spPr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0"/>
              <c:layout>
                <c:manualLayout>
                  <c:x val="-4.2437781360067147E-17"/>
                  <c:y val="8.3333333333333343E-2"/>
                </c:manualLayout>
              </c:layout>
              <c:spPr>
                <a:noFill/>
                <a:ln w="2543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148148148148147E-3"/>
                  <c:y val="0.1150793650793648"/>
                </c:manualLayout>
              </c:layout>
              <c:spPr>
                <a:noFill/>
                <a:ln w="2543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35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axId val="79572992"/>
        <c:axId val="79574528"/>
      </c:barChart>
      <c:catAx>
        <c:axId val="7957299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9574528"/>
        <c:crosses val="autoZero"/>
        <c:auto val="1"/>
        <c:lblAlgn val="ctr"/>
        <c:lblOffset val="100"/>
      </c:catAx>
      <c:valAx>
        <c:axId val="795745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9572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30907167297415"/>
          <c:y val="0.2023787480403412"/>
          <c:w val="0.20198252691596957"/>
          <c:h val="0.63116932480753152"/>
        </c:manualLayout>
      </c:layout>
      <c:txPr>
        <a:bodyPr/>
        <a:lstStyle/>
        <a:p>
          <a:pPr>
            <a:defRPr sz="20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0"/>
              <c:layout>
                <c:manualLayout>
                  <c:x val="1.6496937107177295E-17"/>
                  <c:y val="0.1483105880630019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3628540524708291"/>
                </c:manualLayout>
              </c:layout>
              <c:showVal val="1"/>
            </c:dLbl>
            <c:spPr>
              <a:noFill/>
              <a:ln w="25379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совсем</c:v>
                </c:pt>
              </c:strCache>
            </c:strRef>
          </c:tx>
          <c:dLbls>
            <c:spPr>
              <a:noFill/>
              <a:ln w="25379">
                <a:noFill/>
              </a:ln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dLbls>
            <c:spPr>
              <a:noFill/>
              <a:ln w="25379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класс</c:v>
                </c:pt>
                <c:pt idx="1">
                  <c:v>3 класс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</c:v>
                </c:pt>
                <c:pt idx="1">
                  <c:v>7</c:v>
                </c:pt>
              </c:numCache>
            </c:numRef>
          </c:val>
        </c:ser>
        <c:axId val="79534720"/>
        <c:axId val="80937344"/>
      </c:barChart>
      <c:catAx>
        <c:axId val="795347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0937344"/>
        <c:crosses val="autoZero"/>
        <c:auto val="1"/>
        <c:lblAlgn val="ctr"/>
        <c:lblOffset val="100"/>
      </c:catAx>
      <c:valAx>
        <c:axId val="809373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7953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54784502402251"/>
          <c:y val="0.25098103082644568"/>
          <c:w val="0.22465403503919071"/>
          <c:h val="0.5661806409706498"/>
        </c:manualLayout>
      </c:layout>
      <c:txPr>
        <a:bodyPr/>
        <a:lstStyle/>
        <a:p>
          <a:pPr>
            <a:defRPr sz="20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65-77 баллов: у ребенка сформирован высокий уровень представлений о ценности здоровья и ЗОЖ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21532091097308487"/>
                </c:manualLayout>
              </c:layout>
              <c:tx>
                <c:rich>
                  <a:bodyPr/>
                  <a:lstStyle/>
                  <a:p>
                    <a:r>
                      <a:rPr lang="ru-RU" sz="2800" b="1" dirty="0" smtClean="0"/>
                      <a:t>15</a:t>
                    </a:r>
                    <a:endParaRPr lang="en-US" sz="2000" b="1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46-64 балла: средний уровень знаний</c:v>
                </c:pt>
              </c:strCache>
            </c:strRef>
          </c:tx>
          <c:dLbls>
            <c:dLbl>
              <c:idx val="0"/>
              <c:layout>
                <c:manualLayout>
                  <c:x val="7.0546737213404006E-3"/>
                  <c:y val="0.18219461697722591"/>
                </c:manualLayout>
              </c:layout>
              <c:tx>
                <c:rich>
                  <a:bodyPr/>
                  <a:lstStyle/>
                  <a:p>
                    <a:r>
                      <a:rPr lang="en-US" sz="3600" b="1"/>
                      <a:t>5</a:t>
                    </a:r>
                    <a:endParaRPr lang="en-US" b="1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21-45 баллов: низкий уровень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axId val="81372672"/>
        <c:axId val="81374208"/>
      </c:barChart>
      <c:catAx>
        <c:axId val="81372672"/>
        <c:scaling>
          <c:orientation val="minMax"/>
        </c:scaling>
        <c:axPos val="b"/>
        <c:numFmt formatCode="General" sourceLinked="0"/>
        <c:tickLblPos val="nextTo"/>
        <c:crossAx val="81374208"/>
        <c:crosses val="autoZero"/>
        <c:auto val="1"/>
        <c:lblAlgn val="ctr"/>
        <c:lblOffset val="100"/>
      </c:catAx>
      <c:valAx>
        <c:axId val="813742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81372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407253647666303"/>
          <c:y val="3.807500733536729E-2"/>
          <c:w val="0.39621906105933147"/>
          <c:h val="0.93534425662105958"/>
        </c:manualLayout>
      </c:layout>
      <c:txPr>
        <a:bodyPr/>
        <a:lstStyle/>
        <a:p>
          <a:pPr>
            <a:defRPr sz="18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Иметь много денег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Много знать и уметь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Быть здоровым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Быть самостоятельным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Иметь интересных друзей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Быть красивыми привлекательным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Иметь любимую работу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Жить в счастливой семье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axId val="81460608"/>
        <c:axId val="82523264"/>
      </c:barChart>
      <c:catAx>
        <c:axId val="81460608"/>
        <c:scaling>
          <c:orientation val="minMax"/>
        </c:scaling>
        <c:axPos val="b"/>
        <c:numFmt formatCode="General" sourceLinked="1"/>
        <c:tickLblPos val="nextTo"/>
        <c:crossAx val="82523264"/>
        <c:crosses val="autoZero"/>
        <c:auto val="1"/>
        <c:lblAlgn val="ctr"/>
        <c:lblOffset val="100"/>
      </c:catAx>
      <c:valAx>
        <c:axId val="82523264"/>
        <c:scaling>
          <c:orientation val="minMax"/>
        </c:scaling>
        <c:axPos val="l"/>
        <c:majorGridlines/>
        <c:numFmt formatCode="General" sourceLinked="1"/>
        <c:tickLblPos val="nextTo"/>
        <c:crossAx val="814606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 b="1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Регулярные занятия спортом</c:v>
                </c:pt>
              </c:strCache>
            </c:strRef>
          </c:tx>
          <c:dLbls>
            <c:dLbl>
              <c:idx val="0"/>
              <c:layout>
                <c:manualLayout>
                  <c:x val="1.4697441025071285E-3"/>
                  <c:y val="1.2793910244540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Хороший отдых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Знания о здоровье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Хорошая экология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Хороший врач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Средства для питания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Выполнение правил ЗОЖ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axId val="82895616"/>
        <c:axId val="82897152"/>
      </c:barChart>
      <c:catAx>
        <c:axId val="82895616"/>
        <c:scaling>
          <c:orientation val="minMax"/>
        </c:scaling>
        <c:axPos val="b"/>
        <c:numFmt formatCode="General" sourceLinked="1"/>
        <c:tickLblPos val="nextTo"/>
        <c:crossAx val="82897152"/>
        <c:crosses val="autoZero"/>
        <c:auto val="1"/>
        <c:lblAlgn val="ctr"/>
        <c:lblOffset val="100"/>
      </c:catAx>
      <c:valAx>
        <c:axId val="82897152"/>
        <c:scaling>
          <c:orientation val="minMax"/>
        </c:scaling>
        <c:axPos val="l"/>
        <c:majorGridlines/>
        <c:numFmt formatCode="General" sourceLinked="1"/>
        <c:tickLblPos val="nextTo"/>
        <c:crossAx val="82895616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800"/>
            </a:pPr>
            <a:endParaRPr lang="ru-RU"/>
          </a:p>
        </c:txPr>
      </c:legendEntry>
      <c:layout>
        <c:manualLayout>
          <c:xMode val="edge"/>
          <c:yMode val="edge"/>
          <c:x val="0.64928445450505523"/>
          <c:y val="4.1307138712982486E-2"/>
          <c:w val="0.33592725808243545"/>
          <c:h val="0.88878338363638609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A8EFD-119F-4F56-BE59-AF69F1F0409B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C4790-182B-414E-9580-5B6FCE018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2D6-9D8A-406A-9E57-77B7BA6D13A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C4E-A929-49FF-BC32-D149CF055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2D6-9D8A-406A-9E57-77B7BA6D13A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C4E-A929-49FF-BC32-D149CF055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2D6-9D8A-406A-9E57-77B7BA6D13A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C4E-A929-49FF-BC32-D149CF055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2D6-9D8A-406A-9E57-77B7BA6D13A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C4E-A929-49FF-BC32-D149CF055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2D6-9D8A-406A-9E57-77B7BA6D13A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C4E-A929-49FF-BC32-D149CF055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2D6-9D8A-406A-9E57-77B7BA6D13A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C4E-A929-49FF-BC32-D149CF055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2D6-9D8A-406A-9E57-77B7BA6D13A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C4E-A929-49FF-BC32-D149CF055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2D6-9D8A-406A-9E57-77B7BA6D13A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C4E-A929-49FF-BC32-D149CF055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2D6-9D8A-406A-9E57-77B7BA6D13A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C4E-A929-49FF-BC32-D149CF055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2D6-9D8A-406A-9E57-77B7BA6D13A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C4E-A929-49FF-BC32-D149CF055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2D6-9D8A-406A-9E57-77B7BA6D13A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C4E-A929-49FF-BC32-D149CF055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F02D6-9D8A-406A-9E57-77B7BA6D13A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3C4E-A929-49FF-BC32-D149CF055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15616" y="0"/>
            <a:ext cx="67643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Министерство образования и науки Архангельской области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ГБОУ СПО АО «Каргопольский педагогический колледж»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1520" y="1250512"/>
            <a:ext cx="856895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Выпускная квалификационная работа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Роль классного руководителя в укреплении физического здоровья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младших школьников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3356992"/>
            <a:ext cx="46450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itchFamily="34" charset="0"/>
              </a:rPr>
              <a:t>Работу выполнила:</a:t>
            </a:r>
          </a:p>
          <a:p>
            <a:r>
              <a:rPr lang="ru-RU" sz="2400" dirty="0">
                <a:latin typeface="Arial Narrow" pitchFamily="34" charset="0"/>
              </a:rPr>
              <a:t>студентка 32 группы</a:t>
            </a:r>
          </a:p>
          <a:p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err="1">
                <a:latin typeface="Arial Narrow" pitchFamily="34" charset="0"/>
              </a:rPr>
              <a:t>Бабарикова</a:t>
            </a:r>
            <a:r>
              <a:rPr lang="ru-RU" sz="2400" dirty="0">
                <a:latin typeface="Arial Narrow" pitchFamily="34" charset="0"/>
              </a:rPr>
              <a:t>  Виктория Юрьевна</a:t>
            </a:r>
          </a:p>
          <a:p>
            <a:r>
              <a:rPr lang="ru-RU" sz="2400" dirty="0">
                <a:latin typeface="Arial Narrow" pitchFamily="34" charset="0"/>
              </a:rPr>
              <a:t>Специальность 050146</a:t>
            </a:r>
          </a:p>
          <a:p>
            <a:r>
              <a:rPr lang="ru-RU" sz="2400" dirty="0">
                <a:latin typeface="Arial Narrow" pitchFamily="34" charset="0"/>
              </a:rPr>
              <a:t>Преподавание в начальных классах </a:t>
            </a:r>
            <a:endParaRPr lang="ru-RU" sz="2400" dirty="0" smtClean="0">
              <a:latin typeface="Arial Narrow" pitchFamily="34" charset="0"/>
            </a:endParaRPr>
          </a:p>
          <a:p>
            <a:r>
              <a:rPr lang="ru-RU" sz="2400" dirty="0" smtClean="0">
                <a:latin typeface="Arial Narrow" pitchFamily="34" charset="0"/>
              </a:rPr>
              <a:t>Научный  </a:t>
            </a:r>
            <a:r>
              <a:rPr lang="ru-RU" sz="2400" dirty="0">
                <a:latin typeface="Arial Narrow" pitchFamily="34" charset="0"/>
              </a:rPr>
              <a:t>руководитель:</a:t>
            </a:r>
          </a:p>
          <a:p>
            <a:r>
              <a:rPr lang="ru-RU" sz="2400" dirty="0">
                <a:latin typeface="Arial Narrow" pitchFamily="34" charset="0"/>
              </a:rPr>
              <a:t>Парфенова Елена Владимировна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-57581"/>
            <a:ext cx="8748464" cy="1354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лава 2. </a:t>
            </a:r>
            <a:r>
              <a:rPr kumimoji="0" lang="ru-RU" sz="2000" b="1" i="1" u="none" strike="noStrike" cap="none" normalizeH="0" baseline="0" dirty="0" smtClean="0" bmk="_Toc42092515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Педагогическая деятельность учителя начальных классов по пропаганде здорового образа жизни</a:t>
            </a:r>
            <a:r>
              <a:rPr kumimoji="0" lang="ru-RU" sz="2000" b="1" i="0" u="none" strike="noStrike" cap="none" normalizeH="0" baseline="0" dirty="0" smtClean="0" bmk="_Toc42092515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052736"/>
            <a:ext cx="82089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2.1. Роль семьи в формировании здорового образа жизни младших школьников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060848"/>
            <a:ext cx="83529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Забота о настоящем и будущем самых дорогих для нас существ - наших детей всегда была и будет главной заботой, самым большим и ответственным семейным делом.</a:t>
            </a:r>
          </a:p>
          <a:p>
            <a:pPr>
              <a:lnSpc>
                <a:spcPct val="150000"/>
              </a:lnSpc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4" y="3616523"/>
            <a:ext cx="824440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lang="ru-RU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Ф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ормы работы с родителями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07029" y="4246930"/>
            <a:ext cx="3166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-собрания с родителями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79512" y="4797152"/>
            <a:ext cx="38164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совместные физкультурные досуги, праздники, дни здоровья, туристические походы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6016" y="422108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-дни открытых дверей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024" y="5373216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-открытые занятия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79512" y="6165304"/>
            <a:ext cx="3024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-показ кинофильмов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4869160"/>
            <a:ext cx="34035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-Анкетирование родителей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5805264"/>
            <a:ext cx="4698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- оформление наглядного материала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51520" y="34752"/>
            <a:ext cx="8640960" cy="122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1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.2. Педагогическая деятельность учителя начальных классов по пропаганде здорового образа жизни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772816"/>
            <a:ext cx="84969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Главная задача учителя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сформировать у ребёнка культуру здорового образа жизни, отношение к своему здоровью как к ценности, научить навыкам управления своим здоровьем, необходимости ведения здорового образа жизни, навыкам оказания первой медицинской помощи и безопасного поведения в различных жизненных ситуациях, культуре межличностных отношений, т. е. заложить в каждом ребёнке необходимость профилактических мер.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Глава 3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Мониторинг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здоровья школьников в системе работы классного руководителя.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23528" y="2151291"/>
            <a:ext cx="86409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Гипотеза исследования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 предполагаем, что укрепление физического здоровья младших школьников возможно при систематической планомерной работе классного руководителя по пропаганде здорового образа жизни и при включении обучающихся в физкультурно-оздоровительную работу.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Анкета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«Моё здоровье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Часто ли ты пропускаешь занятия по болезни?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Делаешь ли ты утром зарядку?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Регулярно ли ты посещаешь уроки физкультуры?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Занимаешься ли ты на уроке физкультуры?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Занимаешься ли ты спортом длительно?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Делаешь ли ты физкультминутки на уроках?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4888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1)Часто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ли ты пропускаешь занятия по болезни?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55576" y="1412776"/>
          <a:ext cx="792088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475656" y="260648"/>
            <a:ext cx="49510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2)Делаешь ли ты утром зарядку?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39552" y="1268760"/>
          <a:ext cx="727280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037742" y="474440"/>
            <a:ext cx="7571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3)Регулярно ли ты посещаешь уроки физкультуры?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71600" y="1772816"/>
          <a:ext cx="676875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70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Занимаешься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ли ты на уроке физкультуры?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83568" y="1412776"/>
          <a:ext cx="763284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021430" y="445895"/>
            <a:ext cx="64381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5)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Занимаешься ли ты спортом длительно?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83568" y="1412776"/>
          <a:ext cx="784887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36602" y="661919"/>
            <a:ext cx="6916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Делаешь ли ты физкультминутки на уроках?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27584" y="1556792"/>
          <a:ext cx="7056784" cy="3168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Показатели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: по данным Бюро медицинской статистики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РФ: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12776"/>
            <a:ext cx="871296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дети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до 14 лет страдают заболеваниями носоглотки (30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%);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них выявлены понижение остроты зрения и слуха (3,8%),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нарушение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осанки(сколиоз) (2,4 %) и др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- Острые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респираторные, вирусные инфекции провоцируют формирование хронических патологий и приводят к быстрому утомлению школьника в процессе учебной работы, нарушают комфортность, порождают дисгармонию в отношениях человека  с самим собой и окружающим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миром.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892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Вывод: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Физическая подготовка младших школьников заметно ухудшилась. Из беседы с учителем стало понятно, что количество физкультминуток, подвижных перемен, внеклассных занятий по физкультуре и спорту значительно снизилось в связи с увеличением учебной нагрузки учащихся. Совместно с учителем была продумана система мер, направленных на осознание детьми ценностей собственного здоровья. Нами были спланированы  и проведены в режиме учебного дня подвижные перемены, на всех уроках проводились физкультминутки, а где необходимо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физкультпаузы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8892480" cy="7160880"/>
        </p:xfrm>
        <a:graphic>
          <a:graphicData uri="http://schemas.openxmlformats.org/drawingml/2006/table">
            <a:tbl>
              <a:tblPr/>
              <a:tblGrid>
                <a:gridCol w="2267744"/>
                <a:gridCol w="1944216"/>
                <a:gridCol w="648072"/>
                <a:gridCol w="1116632"/>
                <a:gridCol w="2915816"/>
              </a:tblGrid>
              <a:tr h="11967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Вопрос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Ответ	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Балл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Кол-во человек, сумма баллов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Интерпретация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3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 Знание правил пользования средствами гигиены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Мыло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Зубная щетка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Мочалка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Зубная паста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Шампунь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Тапочки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Полотенце для тела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человек 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6-8 баллов – достаточная осведомленность;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 балла – недостаточная осведомленность;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0-2 балла – незнание правил пользования средствами гигиены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1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 Осведомленность </a:t>
                      </a: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</a:t>
                      </a:r>
                      <a:r>
                        <a:rPr lang="ru-RU" sz="18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правилах </a:t>
                      </a: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организации режима питания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Первое расписание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Второе расписание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 чел.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 балла – ребенок осведомлен о правилах организации режима питания;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 баллов – не </a:t>
                      </a: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осведомлен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9144000" cy="6669360"/>
        </p:xfrm>
        <a:graphic>
          <a:graphicData uri="http://schemas.openxmlformats.org/drawingml/2006/table">
            <a:tbl>
              <a:tblPr/>
              <a:tblGrid>
                <a:gridCol w="2827405"/>
                <a:gridCol w="2833453"/>
                <a:gridCol w="1715560"/>
                <a:gridCol w="1767582"/>
              </a:tblGrid>
              <a:tr h="13338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 Осведомленность о правилах гигиены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вечерам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Утром и вечером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утрам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чел.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54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Осведомленность о правилах гигиены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Перед чтением книги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Перед посещением туалета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После посещения туалета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Когда заправил постель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Перед едой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Перед прогулкой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После игры в баскетбол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После игры с кошкой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чел</a:t>
                      </a: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88640"/>
          <a:ext cx="8964487" cy="6480720"/>
        </p:xfrm>
        <a:graphic>
          <a:graphicData uri="http://schemas.openxmlformats.org/drawingml/2006/table">
            <a:tbl>
              <a:tblPr/>
              <a:tblGrid>
                <a:gridCol w="2123728"/>
                <a:gridCol w="1956906"/>
                <a:gridCol w="1236663"/>
                <a:gridCol w="1274162"/>
                <a:gridCol w="2373028"/>
              </a:tblGrid>
              <a:tr h="23145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Осведомленность о правилах гигиены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Каждый день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Два-три раза в неделю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Один раз в неделю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чел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61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 Осведомленность о правилах оказания первой помощи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Положить палец в рот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Подставить палец под кран с холодной водой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Помазать ранку йодом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Помазать вокруг ранки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чел.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чел.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чел.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4-6 баллов – ребенок осведомлен о правилах оказания первой помощи;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 баллов – не осведомлен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603620"/>
        </p:xfrm>
        <a:graphic>
          <a:graphicData uri="http://schemas.openxmlformats.org/drawingml/2006/table">
            <a:tbl>
              <a:tblPr/>
              <a:tblGrid>
                <a:gridCol w="2078950"/>
                <a:gridCol w="2709074"/>
                <a:gridCol w="635749"/>
                <a:gridCol w="1020435"/>
                <a:gridCol w="2699792"/>
              </a:tblGrid>
              <a:tr h="33569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 Личностная ценность здоровья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Иметь много денег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Много знать и уметь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Быть здоровым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Быть самостоятельным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Иметь интересных друзей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Быть красивым и привлекательным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Иметь любимую работу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Жить в счастливой семье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1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1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2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3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11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20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3 чел.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17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2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latin typeface="Arial" pitchFamily="34" charset="0"/>
                        <a:ea typeface="Calibri"/>
                        <a:cs typeface="Aharoni" pitchFamily="2" charset="-79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5 </a:t>
                      </a: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14 </a:t>
                      </a: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чел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6-7 баллов – высокая личностная значимость здоровья;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4-5 баллов – недостаточная;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1-3 балла – низкая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2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Оценка роли поведенческого фактора в охране и укреплении здоровья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Регулярные занятия спортом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Хороший отдых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Знания о здоровье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Хорошая экология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Хороший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врач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Средства для питания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Выполнение правил ЗОЖ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0" dirty="0" smtClean="0">
                        <a:latin typeface="Arial" pitchFamily="34" charset="0"/>
                        <a:ea typeface="Calibri"/>
                        <a:cs typeface="Aharoni" pitchFamily="2" charset="-79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smtClean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2</a:t>
                      </a:r>
                      <a:endParaRPr lang="ru-RU" sz="1600" b="0" dirty="0">
                        <a:latin typeface="Arial" pitchFamily="34" charset="0"/>
                        <a:ea typeface="Calibri"/>
                        <a:cs typeface="Aharoni" pitchFamily="2" charset="-79"/>
                      </a:endParaRP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19 чел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12 чел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6 чел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7 чел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6 чел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0" dirty="0" smtClean="0">
                        <a:latin typeface="Arial" pitchFamily="34" charset="0"/>
                        <a:ea typeface="Calibri"/>
                        <a:cs typeface="Aharoni" pitchFamily="2" charset="-79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smtClean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6 </a:t>
                      </a: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чел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smtClean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16 </a:t>
                      </a: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чел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6 баллов – понимание роли поведенческой активности в сохранении и укреплении здоровья;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4 балла – недостаточное понимание;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Calibri"/>
                          <a:cs typeface="Aharoni" pitchFamily="2" charset="-79"/>
                        </a:rPr>
                        <a:t>0-2 балла – отсутствие понимания</a:t>
                      </a:r>
                    </a:p>
                  </a:txBody>
                  <a:tcPr marL="30030" marR="30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3999" cy="6891652"/>
        </p:xfrm>
        <a:graphic>
          <a:graphicData uri="http://schemas.openxmlformats.org/drawingml/2006/table">
            <a:tbl>
              <a:tblPr/>
              <a:tblGrid>
                <a:gridCol w="2267744"/>
                <a:gridCol w="2160240"/>
                <a:gridCol w="1118376"/>
                <a:gridCol w="1113872"/>
                <a:gridCol w="2483767"/>
              </a:tblGrid>
              <a:tr h="3645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 Соответствие распорядка дня учащегося требованиям здорового образа жизни</a:t>
                      </a: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Утренняя зарядка, пробежка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Завтрак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Обед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Ужин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Прогулка на свежем воздухе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Сон не менее 8 часов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Занятия спортом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Душ, ванна</a:t>
                      </a: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 каждый ответ «1» - 2 балла;</a:t>
                      </a:r>
                    </a:p>
                    <a:p>
                      <a:pPr indent="-6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«2» - 1 балл;</a:t>
                      </a:r>
                    </a:p>
                    <a:p>
                      <a:pPr indent="-6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«3» - 0 баллов</a:t>
                      </a: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 чел.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 чел</a:t>
                      </a: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14-16 баллов – полное соответствие распорядка дня учащегося требованиям ЗОЖ;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9-13 баллов – неполное соответствие;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0-8 баллов – несоответствие</a:t>
                      </a: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2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10.Оценка </a:t>
                      </a:r>
                      <a:r>
                        <a:rPr lang="ru-RU" sz="1600" b="1" u="sng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учащимися личностной значимости мероприятий, проводимых в школе для формирования </a:t>
                      </a:r>
                      <a:r>
                        <a:rPr lang="ru-RU" sz="1600" b="1" u="sng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здорового</a:t>
                      </a:r>
                      <a:r>
                        <a:rPr lang="ru-RU" sz="1600" b="1" u="sng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b="1" u="sng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образа </a:t>
                      </a:r>
                      <a:r>
                        <a:rPr lang="ru-RU" sz="1600" b="1" u="sng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жизни</a:t>
                      </a: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Уроки, обучающие здоровью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Классные часы о здоровье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Показ фильмов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Спортивные соревнования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Викторины, конкурсы, </a:t>
                      </a: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игры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 каждый ответ «1» - 2 балла;</a:t>
                      </a:r>
                    </a:p>
                    <a:p>
                      <a:pPr indent="-6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«2» - 1 балл;</a:t>
                      </a:r>
                    </a:p>
                    <a:p>
                      <a:pPr indent="-6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«3» - 0 баллов</a:t>
                      </a: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чел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чел</a:t>
                      </a: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10-12 баллов – высокая значимость мероприятий, проводимых в школе;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6-9 баллов – недостаточная значимость;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0-5 баллов - низкая значимость</a:t>
                      </a: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51520" y="404664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7) Личностная ценность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здоровья 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67544" y="908720"/>
          <a:ext cx="806489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3263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8 вопрос в  оценке роли поведенческого фактора в охране и укреплении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здоровья 19 человек из 20 выбрали регулярные занятия спортом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выполнение правил  ЗОЖ.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124744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263933"/>
            <a:ext cx="83167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 вопрос: 17 из 20 выбрали активные формы движения.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51520" y="1052736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2343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373616" cy="2736304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Цель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проанализировать деятельность классного руководителя по укреплению здоровья младших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школьников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Объект </a:t>
            </a:r>
            <a:r>
              <a:rPr lang="ru-RU" sz="2700" b="1" dirty="0">
                <a:latin typeface="Arial" pitchFamily="34" charset="0"/>
                <a:cs typeface="Arial" pitchFamily="34" charset="0"/>
              </a:rPr>
              <a:t>исследования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здоровый образ жизни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latin typeface="Arial" pitchFamily="34" charset="0"/>
                <a:cs typeface="Arial" pitchFamily="34" charset="0"/>
              </a:rPr>
              <a:t>Предмет исследования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педагогическая деятельность классного руководителя по формированию здорового образа жизни младших школьников.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1" y="4118303"/>
            <a:ext cx="8892479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Гипотеза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мы предполагаем, что укрепление физического здоровья младших школьников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 при систематической планомерной работе классного руководителя по пропаганде здорового образа жизни 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включении обучающихся в физкультурно-оздоровительную работу.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88640"/>
            <a:ext cx="8965724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вопрос:16 человек из 20, характеризуя значимость мероприятий, проводимых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школе, выбрали спортивные соревнования, викторины, конкурсы, игры,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праздники.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628800"/>
          <a:ext cx="88924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628800"/>
            <a:ext cx="846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43608" y="-784831"/>
            <a:ext cx="6325896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 исследования: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Дать определение понятиям «здоровье» и «здоровый образ жизни», определить значимость физического воспитания в развитии личности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Показать роль семьи в формировании здорового образа жизни младших школьников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Определить формы и методы работы классного руководителя по физическому здоровью младших школьников, по пропаганде здорового образа жизни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Выяснить отношение школьников к здоровому образу жизни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809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Методы исследования: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Теоретические (теоретический анализ, теоретический синтез, работа с литературой, цитирование, составление библиографии, конспектирование)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Эмпирические (констатирующий эксперимент, формирующий эксперимент, контрольный)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Математические (регистрация, ранжирование)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База исследования – город Каргополь, МОУ СОШ №2 «С углубленным изучением математики», 3А класс, количество 20 человек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9251"/>
            <a:ext cx="91440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Содержание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Введение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Глава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 Научно-теоретические основы формирования здорового образа жизни, сохранения и укрепления здоровья детей младшего школьного возраста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1.Проблемы формирования здорового образа жизни, сохранение, укрепление и улучшение здоровья младших школьников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1.2.Значение физического воспитания в развитии личности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Глава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Педагогическая деятельность  учителя начальных классов по пропаганде здорового образа жизни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2.1 Роль семьи в формировании здорового образа жизни младших школьников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2.2 Педагогическая деятельность  учителя начальных классов по пропаганде здорового образа жизни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2.3 Методы организации здорового образа жизни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Глава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III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Мониторинг здоровья школьников в системе работы классного руководителя.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Заключение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Список литературы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01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Приложения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644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400175" algn="l"/>
              </a:tabLst>
            </a:pPr>
            <a:r>
              <a:rPr lang="ru-RU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Глава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ru-RU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  Научно-теоретические основы формирования здорового образа жизни, сохранения и укрепления здоровья детей младшего школьного возраста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1400175" algn="l"/>
              </a:tabLst>
            </a:pP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1.Проблемы формирования здорового образа жизни, сохранение, укрепление и улучшение здоровья младших школьников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 descr="http://www.news.news.imha.ru/uploads/posts/2012-12/1355121861_portret-ivana-ivanovicha-beckogo-1705-17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2664296" cy="33396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580526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Иван Иванович Бецкой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2" name="Picture 4" descr="http://uzrf.ru/userfiles/image/segodny/Fedor_Eris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348880"/>
            <a:ext cx="2520280" cy="335701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47864" y="5657671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Фёдор Фёдорович Эрисман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5842337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Мета Васильевна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Антропова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4" name="Picture 6" descr="http://dom-2.kz/uploads/posts/2015-03/1425538001_75bpakrg2y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348880"/>
            <a:ext cx="2739243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95536" y="681663"/>
            <a:ext cx="831641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определению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Всемирной организации здравоохранения: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Здоровье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состояние полного физического, психического и социального благополучия, а не просто отсутствие болезней и физических дефектов”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3140968"/>
            <a:ext cx="8424936" cy="1974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словаре С.И. Ожегова,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здоровье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трактуется как правильная, нормальная деятельность организма, его полное физическое и психическое благополучие.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36454" y="5185737"/>
            <a:ext cx="86710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Здоровье учащихся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одна из основных проблем современной жизни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332656"/>
            <a:ext cx="9458743" cy="67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400" b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.2. Значение физического воспитания в развитии личности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052736"/>
            <a:ext cx="8604448" cy="556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Хорошее здоровье способствует успешности занятий любым видом деятельности, в том числе умственной.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Красота здорового тела – источник вдохновения художников, композиторов, скульпторов, писателей.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 выносливости и ловкости нет должной работоспособности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совершения нравственных поступков нужны физическое здоровье, закалка, выносливость.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Таким образом, можно сделать вывод, укрепление здоровья – важнейшая цель государства.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1589</Words>
  <Application>Microsoft Office PowerPoint</Application>
  <PresentationFormat>Экран (4:3)</PresentationFormat>
  <Paragraphs>330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 Цель - проанализировать деятельность классного руководителя по укреплению здоровья младших школьников  Объект исследования – здоровый образ жизни.  Предмет исследования – педагогическая деятельность классного руководителя по формированию здорового образа жизни младших школьников.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55</cp:revision>
  <dcterms:created xsi:type="dcterms:W3CDTF">2015-06-14T11:14:49Z</dcterms:created>
  <dcterms:modified xsi:type="dcterms:W3CDTF">2015-06-15T18:01:02Z</dcterms:modified>
</cp:coreProperties>
</file>