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9" r:id="rId2"/>
    <p:sldId id="260" r:id="rId3"/>
    <p:sldId id="261" r:id="rId4"/>
    <p:sldId id="271" r:id="rId5"/>
    <p:sldId id="262" r:id="rId6"/>
    <p:sldId id="263" r:id="rId7"/>
    <p:sldId id="272" r:id="rId8"/>
    <p:sldId id="264" r:id="rId9"/>
    <p:sldId id="273" r:id="rId10"/>
    <p:sldId id="266" r:id="rId11"/>
    <p:sldId id="267" r:id="rId12"/>
    <p:sldId id="268" r:id="rId13"/>
    <p:sldId id="269" r:id="rId14"/>
    <p:sldId id="270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855680655066655"/>
          <c:y val="0.38275862068965638"/>
          <c:w val="0.31013306038894639"/>
          <c:h val="0.5224137931034482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FF0000"/>
            </a:solidFill>
          </c:spPr>
          <c:dPt>
            <c:idx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0-861F-4D09-A98B-69BAFDA297F2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1-861F-4D09-A98B-69BAFDA297F2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2-861F-4D09-A98B-69BAFDA297F2}"/>
              </c:ext>
            </c:extLst>
          </c:dPt>
          <c:dLbls>
            <c:dLbl>
              <c:idx val="0"/>
              <c:layout>
                <c:manualLayout>
                  <c:x val="6.805555555555555E-2"/>
                  <c:y val="0.13150595410561089"/>
                </c:manualLayout>
              </c:layout>
              <c:spPr/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61F-4D09-A98B-69BAFDA297F2}"/>
                </c:ext>
              </c:extLst>
            </c:dLbl>
            <c:dLbl>
              <c:idx val="1"/>
              <c:layout>
                <c:manualLayout>
                  <c:x val="4.3055555555555375E-2"/>
                  <c:y val="0.18021186303361492"/>
                </c:manualLayout>
              </c:layout>
              <c:spPr/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61F-4D09-A98B-69BAFDA297F2}"/>
                </c:ext>
              </c:extLst>
            </c:dLbl>
            <c:dLbl>
              <c:idx val="2"/>
              <c:layout>
                <c:manualLayout>
                  <c:x val="-5.0000000000000037E-2"/>
                  <c:y val="-4.870590892800411E-3"/>
                </c:manualLayout>
              </c:layout>
              <c:spPr/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61F-4D09-A98B-69BAFDA297F2}"/>
                </c:ext>
              </c:extLst>
            </c:dLbl>
            <c:dLbl>
              <c:idx val="3"/>
              <c:layout>
                <c:manualLayout>
                  <c:x val="-6.9444444444444978E-3"/>
                  <c:y val="-5.8447090713604863E-2"/>
                </c:manualLayout>
              </c:layout>
              <c:spPr/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61F-4D09-A98B-69BAFDA297F2}"/>
                </c:ext>
              </c:extLst>
            </c:dLbl>
            <c:spPr>
              <a:noFill/>
              <a:ln w="2520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dLblPos val="outEnd"/>
            <c:showLegendKey val="1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Да умею и смогу рассказать о рецептах прямо сейчас</c:v>
                </c:pt>
                <c:pt idx="1">
                  <c:v>Умею недостаточно</c:v>
                </c:pt>
                <c:pt idx="2">
                  <c:v>Не умею, но хотел бы</c:v>
                </c:pt>
                <c:pt idx="3">
                  <c:v>Нет, не умею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7.5</c:v>
                </c:pt>
                <c:pt idx="1">
                  <c:v>27.5</c:v>
                </c:pt>
                <c:pt idx="2">
                  <c:v>40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61F-4D09-A98B-69BAFDA297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65">
          <a:noFill/>
        </a:ln>
      </c:spPr>
    </c:plotArea>
    <c:plotVisOnly val="1"/>
    <c:dispBlanksAs val="zero"/>
    <c:showDLblsOverMax val="0"/>
  </c:chart>
  <c:txPr>
    <a:bodyPr/>
    <a:lstStyle/>
    <a:p>
      <a:pPr>
        <a:defRPr sz="1783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0.23323</cdr:x>
      <cdr:y>0</cdr:y>
    </cdr:from>
    <cdr:to>
      <cdr:x>0.71967</cdr:x>
      <cdr:y>0.25338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1385465" y="0"/>
          <a:ext cx="2889701" cy="8924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Franklin Gothic Book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Franklin Gothic Book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Franklin Gothic Book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Franklin Gothic Book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Franklin Gothic Book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Franklin Gothic Book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Franklin Gothic Book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Franklin Gothic Book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Franklin Gothic Book"/>
            </a:defRPr>
          </a:lvl9pPr>
        </a:lstStyle>
        <a:p xmlns:a="http://schemas.openxmlformats.org/drawingml/2006/main">
          <a:pPr algn="ctr">
            <a:lnSpc>
              <a:spcPts val="3300"/>
            </a:lnSpc>
          </a:pPr>
          <a:r>
            <a:rPr lang="ru-RU" sz="1800" b="1" dirty="0" smtClean="0">
              <a:ln w="1905"/>
              <a:gradFill>
                <a:gsLst>
                  <a:gs pos="0">
                    <a:srgbClr val="C17529">
                      <a:shade val="20000"/>
                      <a:satMod val="200000"/>
                    </a:srgbClr>
                  </a:gs>
                  <a:gs pos="78000">
                    <a:srgbClr val="C17529">
                      <a:tint val="90000"/>
                      <a:shade val="89000"/>
                      <a:satMod val="220000"/>
                    </a:srgbClr>
                  </a:gs>
                  <a:gs pos="100000">
                    <a:srgbClr val="C17529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rPr>
            <a:t>А умеете ли вы делать </a:t>
          </a:r>
        </a:p>
        <a:p xmlns:a="http://schemas.openxmlformats.org/drawingml/2006/main">
          <a:pPr algn="ctr">
            <a:lnSpc>
              <a:spcPts val="3400"/>
            </a:lnSpc>
          </a:pPr>
          <a:r>
            <a:rPr lang="ru-RU" sz="1800" b="1" cap="none" spc="0" dirty="0" smtClean="0">
              <a:ln w="1905"/>
              <a:gradFill>
                <a:gsLst>
                  <a:gs pos="0">
                    <a:srgbClr val="C17529">
                      <a:shade val="20000"/>
                      <a:satMod val="200000"/>
                    </a:srgbClr>
                  </a:gs>
                  <a:gs pos="78000">
                    <a:srgbClr val="C17529">
                      <a:tint val="90000"/>
                      <a:shade val="89000"/>
                      <a:satMod val="220000"/>
                    </a:srgbClr>
                  </a:gs>
                  <a:gs pos="100000">
                    <a:srgbClr val="C17529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rPr>
            <a:t>конфеты своими руками?</a:t>
          </a:r>
          <a:endParaRPr lang="ru-RU" sz="1800" b="1" cap="none" spc="0" dirty="0">
            <a:ln w="1905"/>
            <a:gradFill>
              <a:gsLst>
                <a:gs pos="0">
                  <a:srgbClr val="C17529">
                    <a:shade val="20000"/>
                    <a:satMod val="200000"/>
                  </a:srgbClr>
                </a:gs>
                <a:gs pos="78000">
                  <a:srgbClr val="C17529">
                    <a:tint val="90000"/>
                    <a:shade val="89000"/>
                    <a:satMod val="220000"/>
                  </a:srgbClr>
                </a:gs>
                <a:gs pos="100000">
                  <a:srgbClr val="C17529">
                    <a:tint val="12000"/>
                    <a:satMod val="255000"/>
                  </a:srgb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980728"/>
            <a:ext cx="7772400" cy="25922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«Полезные сладости: миф или реальность?»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ПРОЕКТНО-ИССЛЕДОВАТЕЛЬСКАЯ РАБОТА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3685032"/>
            <a:ext cx="3994784" cy="176019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ВЫПОЛНИЛА: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СТОРОЖУК  ЛЮДМИЛА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УЧЕНИЦА 1«А» КЛАССА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РУКОВОДИТЕЛЬ: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АБРАКОНОВА  МАРГАРИТА ВЯЧЕСЛАВОВНА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Полезное пирожное «Картошка»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530352"/>
            <a:ext cx="4176464" cy="4986880"/>
          </a:xfrm>
        </p:spPr>
        <p:txBody>
          <a:bodyPr>
            <a:normAutofit fontScale="85000" lnSpcReduction="20000"/>
          </a:bodyPr>
          <a:lstStyle/>
          <a:p>
            <a:r>
              <a:rPr lang="ru-RU" sz="1800" b="1" i="1" dirty="0" smtClean="0"/>
              <a:t>Ингредиенты:</a:t>
            </a:r>
          </a:p>
          <a:p>
            <a:pPr lvl="0"/>
            <a:r>
              <a:rPr lang="ru-RU" sz="1800" dirty="0" smtClean="0"/>
              <a:t>Хлебцы – 20 г</a:t>
            </a:r>
          </a:p>
          <a:p>
            <a:pPr lvl="0"/>
            <a:r>
              <a:rPr lang="ru-RU" sz="1800" dirty="0" smtClean="0"/>
              <a:t>Творог – 180 г 5%</a:t>
            </a:r>
          </a:p>
          <a:p>
            <a:pPr lvl="0"/>
            <a:r>
              <a:rPr lang="ru-RU" sz="1800" dirty="0" smtClean="0"/>
              <a:t>Банан – 1 шт.</a:t>
            </a:r>
          </a:p>
          <a:p>
            <a:pPr lvl="0"/>
            <a:r>
              <a:rPr lang="ru-RU" sz="1800" dirty="0" smtClean="0"/>
              <a:t>Какао-порошок – 2 ст.л. дополнительно 1,5 ст. посыпать</a:t>
            </a:r>
          </a:p>
          <a:p>
            <a:pPr lvl="0"/>
            <a:r>
              <a:rPr lang="ru-RU" sz="1800" dirty="0" smtClean="0"/>
              <a:t>Орехи – 3 шт.</a:t>
            </a:r>
          </a:p>
          <a:p>
            <a:pPr lvl="0"/>
            <a:r>
              <a:rPr lang="ru-RU" sz="1800" dirty="0" smtClean="0"/>
              <a:t>Мед – 1 ч.л.</a:t>
            </a:r>
          </a:p>
          <a:p>
            <a:pPr>
              <a:buNone/>
            </a:pPr>
            <a:r>
              <a:rPr lang="ru-RU" sz="1800" dirty="0" smtClean="0"/>
              <a:t>Перебить воздушные хлебцы в </a:t>
            </a:r>
            <a:r>
              <a:rPr lang="ru-RU" sz="1800" dirty="0" err="1" smtClean="0"/>
              <a:t>блендере</a:t>
            </a:r>
            <a:r>
              <a:rPr lang="ru-RU" sz="1800" dirty="0" smtClean="0"/>
              <a:t> до образования мелкой крошки.</a:t>
            </a:r>
          </a:p>
          <a:p>
            <a:pPr>
              <a:buNone/>
            </a:pPr>
            <a:r>
              <a:rPr lang="ru-RU" sz="1800" dirty="0" smtClean="0"/>
              <a:t>Добавить банан к творогу, с помощью вилки размять массу до однородности.</a:t>
            </a:r>
          </a:p>
          <a:p>
            <a:pPr>
              <a:buNone/>
            </a:pPr>
            <a:r>
              <a:rPr lang="ru-RU" sz="1800" dirty="0" smtClean="0"/>
              <a:t>Высыпать измельчённые хлебцы в тарелку с </a:t>
            </a:r>
            <a:r>
              <a:rPr lang="ru-RU" sz="1800" dirty="0" err="1" smtClean="0"/>
              <a:t>творожно</a:t>
            </a:r>
            <a:r>
              <a:rPr lang="ru-RU" sz="1800" dirty="0" smtClean="0"/>
              <a:t>- банановой массой.</a:t>
            </a:r>
          </a:p>
          <a:p>
            <a:pPr>
              <a:buNone/>
            </a:pPr>
            <a:r>
              <a:rPr lang="ru-RU" sz="1600" dirty="0" smtClean="0"/>
              <a:t>Просеять какао в тарелку к творожной массе. Если нужно, добавить немного мёда. </a:t>
            </a:r>
          </a:p>
          <a:p>
            <a:pPr>
              <a:buNone/>
            </a:pPr>
            <a:r>
              <a:rPr lang="ru-RU" sz="1600" dirty="0" smtClean="0"/>
              <a:t>Измельчить орехи, посыпать сверху готовые пирожные. </a:t>
            </a:r>
            <a:endParaRPr lang="ru-RU" sz="1800" dirty="0" smtClean="0"/>
          </a:p>
          <a:p>
            <a:pPr lvl="0">
              <a:buNone/>
            </a:pPr>
            <a:endParaRPr lang="ru-RU" sz="1800" dirty="0" smtClean="0"/>
          </a:p>
          <a:p>
            <a:endParaRPr lang="ru-RU" dirty="0"/>
          </a:p>
        </p:txBody>
      </p:sp>
      <p:pic>
        <p:nvPicPr>
          <p:cNvPr id="7" name="Содержимое 6" descr="IMG_20230116_18123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3" y="530224"/>
            <a:ext cx="3600399" cy="48005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Конфеты из овсянки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Измельчите курагу (100 — 120 г) и орехи (50 — 60 г). Добавьте овсянку (200 — 250 г), мед по вкусу и 2 ст. л. масла оливы. Тщательно перемешайте все ингредиенты.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Сформируйте небольшие конфетки. Отправьте в заранее разогретую до 180 — 200 градусов духовку. Через четверть часа сладости можно доставать.</a:t>
            </a:r>
          </a:p>
          <a:p>
            <a:endParaRPr lang="ru-RU" dirty="0"/>
          </a:p>
        </p:txBody>
      </p:sp>
      <p:pic>
        <p:nvPicPr>
          <p:cNvPr id="5" name="Содержимое 4" descr="IMG_20230117_16281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75435" y="530225"/>
            <a:ext cx="3292079" cy="43894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Сладости из творога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1196752"/>
            <a:ext cx="3993104" cy="417646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Творог (90 г), какао, цедру апельсина (по чайной ложке) и кедровые орешки необходимо измельчить. Можно добавить мед по вкусу. Из этой массы слепите шарики и обваляйте их в стружке кокоса.</a:t>
            </a:r>
          </a:p>
          <a:p>
            <a:r>
              <a:rPr lang="ru-RU" dirty="0" smtClean="0"/>
              <a:t>Конфеты поставьте в морозилку — через 10 — 30 минут десерт можно подавать на стол.</a:t>
            </a:r>
          </a:p>
          <a:p>
            <a:endParaRPr lang="ru-RU" dirty="0"/>
          </a:p>
        </p:txBody>
      </p:sp>
      <p:pic>
        <p:nvPicPr>
          <p:cNvPr id="7" name="Содержимое 6" descr="IMG_20230131_18013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14350" y="1250354"/>
            <a:ext cx="3932238" cy="2949179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          </a:t>
            </a:r>
            <a:r>
              <a:rPr lang="ru-RU" dirty="0" err="1" smtClean="0"/>
              <a:t>Рафаэлки</a:t>
            </a:r>
            <a:r>
              <a:rPr lang="ru-RU" dirty="0" smtClean="0"/>
              <a:t> с киви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530352"/>
            <a:ext cx="4194752" cy="438912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Миндаль (50 г) замочите в кипятке на 15 — 20 минут, после будет легче убрать скорлупу. Киви очистите и нарежьте маленькими кусочками, смешайте с миндалем и медом по вкусу и кокосовой стружкой (150 г). 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err="1" smtClean="0"/>
              <a:t>блендере</a:t>
            </a:r>
            <a:r>
              <a:rPr lang="ru-RU" dirty="0" smtClean="0"/>
              <a:t> измельчите все компоненты. Сформируйте небольшие конфетки любой формы и поставьте в холодильник на 40 — 45 минут.</a:t>
            </a:r>
          </a:p>
          <a:p>
            <a:endParaRPr lang="ru-RU" dirty="0"/>
          </a:p>
        </p:txBody>
      </p:sp>
      <p:pic>
        <p:nvPicPr>
          <p:cNvPr id="7" name="Содержимое 6" descr="IMG_20230131_18260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75435" y="530225"/>
            <a:ext cx="3292079" cy="438943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Фруктово-желейные конфетки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IMG_20230131_20301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4429" y="608309"/>
            <a:ext cx="3233515" cy="431135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77085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В 1 стакане фруктового сока без сахара замочите 10 г желатина. Когда он немного набухнет, поставьте на небольшой огонь и нагревайте, не доводя до кипения — не должно быть комочков.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Измельчите любой </a:t>
            </a:r>
            <a:r>
              <a:rPr lang="ru-RU" dirty="0" err="1" smtClean="0"/>
              <a:t>сухофрукт</a:t>
            </a:r>
            <a:r>
              <a:rPr lang="ru-RU" dirty="0" smtClean="0"/>
              <a:t>, например, чернослив или курагу (100 г), и орехи (50 г), добавьте к ним 200 г овсянки, мед по вкусу и 20 г масла оливы. Добавьте массу в желе, разлейте в небольшие емкости — можно использовать формы для льда. Держите в холодильнике — желе должно полностью застыть.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4561704" cy="4914872"/>
          </a:xfrm>
        </p:spPr>
        <p:txBody>
          <a:bodyPr>
            <a:normAutofit fontScale="85000" lnSpcReduction="10000"/>
          </a:bodyPr>
          <a:lstStyle/>
          <a:p>
            <a:r>
              <a:rPr lang="ru-RU" sz="2000" dirty="0" smtClean="0"/>
              <a:t>Работая над проектом, я выяснила, что сладости имеют как вредные свойства, так и полезные. Но сладости могут быть и полезными для здоровья и не лишать человека ощущения праздника.</a:t>
            </a:r>
          </a:p>
          <a:p>
            <a:pPr>
              <a:buNone/>
            </a:pPr>
            <a:endParaRPr lang="ru-RU" sz="2000" dirty="0" smtClean="0"/>
          </a:p>
          <a:p>
            <a:r>
              <a:rPr lang="ru-RU" sz="2000" dirty="0" smtClean="0"/>
              <a:t>В процессе работы я научилась готовить полезные сладости. Я продолжу собирать коллекцию полезных рецептов. Некоторые из них вошли в буклет с рецептами.</a:t>
            </a:r>
          </a:p>
          <a:p>
            <a:pPr>
              <a:buNone/>
            </a:pPr>
            <a:endParaRPr lang="ru-RU" sz="2000" dirty="0" smtClean="0"/>
          </a:p>
          <a:p>
            <a:r>
              <a:rPr lang="ru-RU" sz="2000" dirty="0" smtClean="0"/>
              <a:t>Результаты моего исследования могут быть использованы на уроках окружающего мира в нашем классе </a:t>
            </a:r>
            <a:endParaRPr lang="ru-RU" sz="2000" dirty="0"/>
          </a:p>
        </p:txBody>
      </p:sp>
      <p:pic>
        <p:nvPicPr>
          <p:cNvPr id="5" name="Содержимое 4" descr="IMG_20230116_18223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36096" y="1844824"/>
            <a:ext cx="2952949" cy="393726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552" y="836712"/>
            <a:ext cx="4921744" cy="541892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Гипотеза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/>
              <a:t>Я предположила, что сладости могут быть полезными. И их можно приготовить в домашних условиях.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Цель исследования</a:t>
            </a:r>
            <a:r>
              <a:rPr lang="ru-RU" b="1" dirty="0" smtClean="0"/>
              <a:t>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Выяснение пользы и вреда сладостей.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Задачи исследования</a:t>
            </a:r>
            <a:r>
              <a:rPr lang="ru-RU" b="1" dirty="0" smtClean="0"/>
              <a:t>:</a:t>
            </a:r>
          </a:p>
          <a:p>
            <a:pPr>
              <a:buNone/>
            </a:pPr>
            <a:endParaRPr lang="ru-RU" dirty="0" smtClean="0"/>
          </a:p>
          <a:p>
            <a:pPr lvl="0">
              <a:buNone/>
            </a:pPr>
            <a:r>
              <a:rPr lang="ru-RU" dirty="0" smtClean="0"/>
              <a:t>Выяснить, какие заболевания преследуют человека при злоупотреблении сладостями.</a:t>
            </a:r>
          </a:p>
          <a:p>
            <a:pPr lvl="0">
              <a:buNone/>
            </a:pPr>
            <a:r>
              <a:rPr lang="ru-RU" dirty="0" smtClean="0"/>
              <a:t>Узнать, существуют ли полезные сладости.</a:t>
            </a:r>
          </a:p>
          <a:p>
            <a:pPr lvl="0">
              <a:buNone/>
            </a:pPr>
            <a:r>
              <a:rPr lang="ru-RU" dirty="0" smtClean="0"/>
              <a:t>Провести анкетирование в классе и выяснить, как умеют ли одноклассники сами готовить конфеты.</a:t>
            </a:r>
          </a:p>
          <a:p>
            <a:pPr lvl="0">
              <a:buNone/>
            </a:pPr>
            <a:r>
              <a:rPr lang="ru-RU" dirty="0" smtClean="0"/>
              <a:t>Научиться готовить  полезные конфеты в домашних условиях.</a:t>
            </a:r>
          </a:p>
          <a:p>
            <a:pPr lvl="0">
              <a:buNone/>
            </a:pPr>
            <a:r>
              <a:rPr lang="ru-RU" dirty="0" smtClean="0"/>
              <a:t>Составить буклет с рецептами полезных сладостей.</a:t>
            </a:r>
          </a:p>
          <a:p>
            <a:endParaRPr lang="ru-RU" dirty="0"/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980728"/>
            <a:ext cx="3167253" cy="19739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501008"/>
            <a:ext cx="2448272" cy="2297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51920" y="530352"/>
            <a:ext cx="4835360" cy="527491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Материалы и методы исследования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Объект исследования</a:t>
            </a:r>
            <a:r>
              <a:rPr lang="ru-RU" b="1" dirty="0" smtClean="0"/>
              <a:t>: </a:t>
            </a:r>
            <a:r>
              <a:rPr lang="ru-RU" dirty="0" smtClean="0"/>
              <a:t>сладости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Предмет исследования</a:t>
            </a:r>
            <a:r>
              <a:rPr lang="ru-RU" b="1" dirty="0" smtClean="0"/>
              <a:t>: </a:t>
            </a:r>
            <a:r>
              <a:rPr lang="ru-RU" dirty="0" smtClean="0"/>
              <a:t>полезные и вредные свойства сладостей.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Методы исследования</a:t>
            </a:r>
            <a:r>
              <a:rPr lang="ru-RU" b="1" dirty="0" smtClean="0"/>
              <a:t>:</a:t>
            </a:r>
            <a:r>
              <a:rPr lang="ru-RU" dirty="0" smtClean="0"/>
              <a:t> </a:t>
            </a:r>
          </a:p>
          <a:p>
            <a:pPr lvl="0"/>
            <a:r>
              <a:rPr lang="ru-RU" dirty="0" smtClean="0"/>
              <a:t>анализ, </a:t>
            </a:r>
          </a:p>
          <a:p>
            <a:pPr lvl="0"/>
            <a:r>
              <a:rPr lang="ru-RU" dirty="0" smtClean="0"/>
              <a:t>сравнение, </a:t>
            </a:r>
          </a:p>
          <a:p>
            <a:pPr lvl="0"/>
            <a:r>
              <a:rPr lang="ru-RU" dirty="0" smtClean="0"/>
              <a:t>обобщение, </a:t>
            </a:r>
          </a:p>
          <a:p>
            <a:pPr lvl="0"/>
            <a:r>
              <a:rPr lang="ru-RU" dirty="0" smtClean="0"/>
              <a:t>исследование, </a:t>
            </a:r>
          </a:p>
          <a:p>
            <a:pPr lvl="0"/>
            <a:r>
              <a:rPr lang="ru-RU" dirty="0" smtClean="0"/>
              <a:t>анкетирование, </a:t>
            </a:r>
          </a:p>
          <a:p>
            <a:pPr lvl="0"/>
            <a:r>
              <a:rPr lang="ru-RU" dirty="0" smtClean="0"/>
              <a:t>поиск информации в интернете, </a:t>
            </a:r>
          </a:p>
          <a:p>
            <a:pPr lvl="0"/>
            <a:r>
              <a:rPr lang="ru-RU" dirty="0" smtClean="0"/>
              <a:t>практическая работа по изготовлению полезных сладостей, </a:t>
            </a:r>
          </a:p>
          <a:p>
            <a:pPr lvl="0"/>
            <a:r>
              <a:rPr lang="ru-RU" dirty="0" smtClean="0"/>
              <a:t>фотографирование результатов.</a:t>
            </a:r>
          </a:p>
          <a:p>
            <a:endParaRPr lang="ru-RU" dirty="0"/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861048"/>
            <a:ext cx="3049588" cy="20330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35" y="727090"/>
            <a:ext cx="3165661" cy="2125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51920" y="530352"/>
            <a:ext cx="4835360" cy="527491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Виды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сладостей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</a:t>
            </a:r>
            <a:r>
              <a:rPr lang="ru-RU" sz="2000" dirty="0" smtClean="0"/>
              <a:t>Леденцы</a:t>
            </a:r>
            <a:r>
              <a:rPr lang="ru-RU" sz="2000" dirty="0"/>
              <a:t>,  батончики,  фруктовые,  пастила,  карамель,  трюфели,  ирис, шоколадные и другие</a:t>
            </a:r>
            <a:r>
              <a:rPr lang="ru-RU" sz="2000" dirty="0" smtClean="0"/>
              <a:t> </a:t>
            </a:r>
          </a:p>
        </p:txBody>
      </p:sp>
      <p:pic>
        <p:nvPicPr>
          <p:cNvPr id="3074" name="Picture 2" descr="https://avatars.mds.yandex.net/i?id=7faf229c5c6d9c35b94f38fc5cab97913cf130f8-8102231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23" y="1196752"/>
            <a:ext cx="3264297" cy="216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Скачать картинку Еда, Конфеты, Сладости, Леденец в телефон бесплатно. 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989" y="3717033"/>
            <a:ext cx="313234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avatars.mds.yandex.net/i?id=22a656089141314675a54eb5455914e594b03b59-7862872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03" y="3733126"/>
            <a:ext cx="3311773" cy="221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37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985590"/>
            <a:ext cx="7787208" cy="675658"/>
          </a:xfrm>
        </p:spPr>
        <p:txBody>
          <a:bodyPr/>
          <a:lstStyle/>
          <a:p>
            <a:r>
              <a:rPr lang="ru-RU" dirty="0" smtClean="0"/>
              <a:t>Вред сладкого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Для детей большое потребление сладостей может грозить снижением аппетита и активности пищеварительной системы, угрозой кариеса, изжогой, тошнотой, болью в желудке.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Сластены рискуют иметь избыточный вес и ожирение.</a:t>
            </a:r>
          </a:p>
          <a:p>
            <a:endParaRPr lang="ru-RU" dirty="0"/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20688"/>
            <a:ext cx="3375005" cy="4564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Польза сладкого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39952" y="530352"/>
            <a:ext cx="4547328" cy="491487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Но сладкое имеет и полезные свойства. Это углеводы, а значит, и источник энергии, так необходимой для людей, когда они много двигаются. </a:t>
            </a:r>
          </a:p>
          <a:p>
            <a:r>
              <a:rPr lang="ru-RU" dirty="0" smtClean="0"/>
              <a:t>Сахар помогает выработке «гормона счастья». </a:t>
            </a:r>
          </a:p>
          <a:p>
            <a:r>
              <a:rPr lang="ru-RU" dirty="0" smtClean="0"/>
              <a:t>Шоколад благотворно действует на сердечнососудистую систему.</a:t>
            </a:r>
          </a:p>
          <a:p>
            <a:endParaRPr lang="ru-RU" dirty="0"/>
          </a:p>
        </p:txBody>
      </p:sp>
      <p:pic>
        <p:nvPicPr>
          <p:cNvPr id="5" name="Объект 10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1416368"/>
            <a:ext cx="3932238" cy="2617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985590"/>
            <a:ext cx="8291264" cy="891682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effectLst/>
              </a:rPr>
              <a:t>Заболевания, которые провоцируют сладости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39952" y="530352"/>
            <a:ext cx="4547328" cy="4914872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/>
              <a:t>При неуемной страсти к сладкому развивается кариес</a:t>
            </a:r>
            <a:r>
              <a:rPr lang="ru-RU" dirty="0" smtClean="0"/>
              <a:t>.</a:t>
            </a:r>
          </a:p>
          <a:p>
            <a:pPr lvl="0"/>
            <a:r>
              <a:rPr lang="ru-RU" dirty="0" smtClean="0"/>
              <a:t> </a:t>
            </a:r>
            <a:endParaRPr lang="ru-RU" dirty="0"/>
          </a:p>
          <a:p>
            <a:pPr lvl="0"/>
            <a:r>
              <a:rPr lang="ru-RU" dirty="0"/>
              <a:t>Ожирение. </a:t>
            </a:r>
            <a:endParaRPr lang="ru-RU" dirty="0" smtClean="0"/>
          </a:p>
          <a:p>
            <a:pPr lvl="0"/>
            <a:endParaRPr lang="ru-RU" dirty="0"/>
          </a:p>
          <a:p>
            <a:pPr lvl="0"/>
            <a:r>
              <a:rPr lang="ru-RU" dirty="0"/>
              <a:t>Сахарный диабет</a:t>
            </a:r>
            <a:r>
              <a:rPr lang="ru-RU" dirty="0" smtClean="0"/>
              <a:t>.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Большое количество глюкозы ведет к ослаблению всей сердечно-сосудистой системы, в особенности стенок </a:t>
            </a:r>
            <a:r>
              <a:rPr lang="ru-RU" dirty="0" smtClean="0"/>
              <a:t>сосудов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Болезни почек, печени, рак поджелудочной железы, гипертония, заболевания сердечно-сосудистой системы, </a:t>
            </a:r>
            <a:r>
              <a:rPr lang="ru-RU" dirty="0" smtClean="0"/>
              <a:t>подагра. </a:t>
            </a:r>
            <a:endParaRPr lang="ru-RU" dirty="0"/>
          </a:p>
          <a:p>
            <a:endParaRPr lang="ru-RU" sz="2000" dirty="0"/>
          </a:p>
        </p:txBody>
      </p:sp>
      <p:pic>
        <p:nvPicPr>
          <p:cNvPr id="1028" name="Picture 4" descr="Картинки конфеты (100 фото) .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414198"/>
            <a:ext cx="3932238" cy="262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59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683568" y="548680"/>
          <a:ext cx="770485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985590"/>
            <a:ext cx="8291264" cy="89168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Практическая часть исследования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79912" y="530352"/>
            <a:ext cx="4907368" cy="491487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Мы выяснили, что в состав конфет могут входить следующие продукты питания, большинство из которых не вызывает тревогу, однако конфеты содержат красители и консерванты, а также модифицированный крахмал, которые вредны для здоровья. 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Я нашла в интернете рецепты полезных сладостей, состоящих из натуральных ингредиентов, совсем без сахара.  Приготовила их и угостила бабушку, которой можно есть полезные сладости.</a:t>
            </a:r>
          </a:p>
          <a:p>
            <a:endParaRPr lang="ru-RU" sz="2000" dirty="0"/>
          </a:p>
        </p:txBody>
      </p:sp>
      <p:pic>
        <p:nvPicPr>
          <p:cNvPr id="2050" name="Picture 2" descr="https://avatars.mds.yandex.net/i?id=87bd5438c69fa9ebeb3dc39e5440f835f39d9db6-8549619-images-thumbs&amp;n=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348230"/>
            <a:ext cx="3409578" cy="275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09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43</TotalTime>
  <Words>587</Words>
  <Application>Microsoft Office PowerPoint</Application>
  <PresentationFormat>Экран (4:3)</PresentationFormat>
  <Paragraphs>102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Franklin Gothic Book</vt:lpstr>
      <vt:lpstr>Times New Roman</vt:lpstr>
      <vt:lpstr>Verdana</vt:lpstr>
      <vt:lpstr>Wingdings 2</vt:lpstr>
      <vt:lpstr>Аспект</vt:lpstr>
      <vt:lpstr>«Полезные сладости: миф или реальность?»  ПРОЕКТНО-ИССЛЕДОВАТЕЛЬСКАЯ РАБОТА </vt:lpstr>
      <vt:lpstr>Презентация PowerPoint</vt:lpstr>
      <vt:lpstr>Презентация PowerPoint</vt:lpstr>
      <vt:lpstr>Презентация PowerPoint</vt:lpstr>
      <vt:lpstr>Вред сладкого</vt:lpstr>
      <vt:lpstr>Польза сладкого</vt:lpstr>
      <vt:lpstr>Заболевания, которые провоцируют сладости</vt:lpstr>
      <vt:lpstr>Презентация PowerPoint</vt:lpstr>
      <vt:lpstr>Практическая часть исследования</vt:lpstr>
      <vt:lpstr>Полезное пирожное «Картошка»</vt:lpstr>
      <vt:lpstr>Конфеты из овсянки </vt:lpstr>
      <vt:lpstr>            Сладости из творога </vt:lpstr>
      <vt:lpstr>                        Рафаэлки с киви </vt:lpstr>
      <vt:lpstr>Фруктово-желейные конфетки </vt:lpstr>
      <vt:lpstr>Выводы: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«Полезные сладости: миф или реальность?»  ПРОЕКТНО-ИССЛЕДОВАТЕЛЬСКАЯ РАБОТА </dc:title>
  <dc:creator>user</dc:creator>
  <cp:lastModifiedBy>Учитель</cp:lastModifiedBy>
  <cp:revision>7</cp:revision>
  <dcterms:created xsi:type="dcterms:W3CDTF">2023-03-17T18:35:08Z</dcterms:created>
  <dcterms:modified xsi:type="dcterms:W3CDTF">2023-04-26T13:27:45Z</dcterms:modified>
</cp:coreProperties>
</file>