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80" r:id="rId2"/>
  </p:sldMasterIdLst>
  <p:notesMasterIdLst>
    <p:notesMasterId r:id="rId66"/>
  </p:notesMasterIdLst>
  <p:sldIdLst>
    <p:sldId id="257" r:id="rId3"/>
    <p:sldId id="258" r:id="rId4"/>
    <p:sldId id="259" r:id="rId5"/>
    <p:sldId id="260" r:id="rId6"/>
    <p:sldId id="294" r:id="rId7"/>
    <p:sldId id="295" r:id="rId8"/>
    <p:sldId id="296" r:id="rId9"/>
    <p:sldId id="270" r:id="rId10"/>
    <p:sldId id="271" r:id="rId11"/>
    <p:sldId id="299" r:id="rId12"/>
    <p:sldId id="302" r:id="rId13"/>
    <p:sldId id="301" r:id="rId14"/>
    <p:sldId id="300" r:id="rId15"/>
    <p:sldId id="304" r:id="rId16"/>
    <p:sldId id="303" r:id="rId17"/>
    <p:sldId id="282" r:id="rId18"/>
    <p:sldId id="313" r:id="rId19"/>
    <p:sldId id="308" r:id="rId20"/>
    <p:sldId id="309" r:id="rId21"/>
    <p:sldId id="310" r:id="rId22"/>
    <p:sldId id="312" r:id="rId23"/>
    <p:sldId id="311" r:id="rId24"/>
    <p:sldId id="307" r:id="rId25"/>
    <p:sldId id="314" r:id="rId26"/>
    <p:sldId id="315" r:id="rId27"/>
    <p:sldId id="316" r:id="rId28"/>
    <p:sldId id="318" r:id="rId29"/>
    <p:sldId id="319" r:id="rId30"/>
    <p:sldId id="317" r:id="rId31"/>
    <p:sldId id="306" r:id="rId32"/>
    <p:sldId id="341" r:id="rId33"/>
    <p:sldId id="320" r:id="rId34"/>
    <p:sldId id="340" r:id="rId35"/>
    <p:sldId id="339" r:id="rId36"/>
    <p:sldId id="338" r:id="rId37"/>
    <p:sldId id="337" r:id="rId38"/>
    <p:sldId id="322" r:id="rId39"/>
    <p:sldId id="321" r:id="rId40"/>
    <p:sldId id="342" r:id="rId41"/>
    <p:sldId id="345" r:id="rId42"/>
    <p:sldId id="344" r:id="rId43"/>
    <p:sldId id="343" r:id="rId44"/>
    <p:sldId id="305" r:id="rId45"/>
    <p:sldId id="327" r:id="rId46"/>
    <p:sldId id="351" r:id="rId47"/>
    <p:sldId id="350" r:id="rId48"/>
    <p:sldId id="348" r:id="rId49"/>
    <p:sldId id="347" r:id="rId50"/>
    <p:sldId id="346" r:id="rId51"/>
    <p:sldId id="323" r:id="rId52"/>
    <p:sldId id="326" r:id="rId53"/>
    <p:sldId id="336" r:id="rId54"/>
    <p:sldId id="335" r:id="rId55"/>
    <p:sldId id="334" r:id="rId56"/>
    <p:sldId id="333" r:id="rId57"/>
    <p:sldId id="332" r:id="rId58"/>
    <p:sldId id="331" r:id="rId59"/>
    <p:sldId id="324" r:id="rId60"/>
    <p:sldId id="325" r:id="rId61"/>
    <p:sldId id="329" r:id="rId62"/>
    <p:sldId id="330" r:id="rId63"/>
    <p:sldId id="328" r:id="rId64"/>
    <p:sldId id="293" r:id="rId6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9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C3BF44-E930-4BBC-A4AC-DD675E4C682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03A3DF-0423-4867-8FFA-02387C104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27BF-4FCD-4274-A652-9631223E7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E3AC-6398-4B6F-96F3-04BAC4F38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242D6-0B8F-402B-BD38-E771A60E3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B070FE-3B45-4BAE-A48D-ED69FC2B3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FBABB5-115C-4250-9467-34F68538E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D910D9A0-AE43-4A74-9F12-49E6F22275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169BE4-8A71-4401-A57B-0D0419E5B2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322CF2-C5AB-4F33-9225-30D257695A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5D32A0-277F-416D-B77A-DEA1407D1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6E1C85-5BE8-4174-A928-1BFF6AE3F1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1ABC52-67DD-487D-AECE-41CFE6A441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CC2BB-4EAC-444C-BB24-042CD62C9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F3B60B-96AD-4576-AC68-17F6B368E3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405BF5-7C0F-41B8-AB63-D0194CC212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9BA76A-12BC-46CA-8E3B-E0D2D5D73B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480F5-7492-4F16-A6B3-829EADD3D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3E56-4020-4C90-8DDA-E32844E5B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C370-1C86-4716-A003-B85460044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BB05-6F43-45DA-96A9-6EE8C34F8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F708D-545F-401E-AAD4-C99984284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D2A6-7F7E-499F-9250-188E41AAE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C6397-E151-4293-92AC-928356172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F8A8C2-E202-494C-BA57-C16C6C58A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2/16/2015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9F8A8C2-E202-494C-BA57-C16C6C58AF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32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20.xml"/><Relationship Id="rId2" Type="http://schemas.openxmlformats.org/officeDocument/2006/relationships/slide" Target="slide2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7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5" Type="http://schemas.openxmlformats.org/officeDocument/2006/relationships/slide" Target="slide33.xml"/><Relationship Id="rId10" Type="http://schemas.openxmlformats.org/officeDocument/2006/relationships/slide" Target="slide19.xml"/><Relationship Id="rId4" Type="http://schemas.openxmlformats.org/officeDocument/2006/relationships/slide" Target="slide28.xml"/><Relationship Id="rId9" Type="http://schemas.openxmlformats.org/officeDocument/2006/relationships/slide" Target="slide30.xml"/><Relationship Id="rId1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3.xml"/><Relationship Id="rId3" Type="http://schemas.openxmlformats.org/officeDocument/2006/relationships/image" Target="../media/image4.wmf"/><Relationship Id="rId7" Type="http://schemas.openxmlformats.org/officeDocument/2006/relationships/slide" Target="slide37.xml"/><Relationship Id="rId12" Type="http://schemas.openxmlformats.org/officeDocument/2006/relationships/slide" Target="slide5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slide" Target="slide8.xml"/><Relationship Id="rId11" Type="http://schemas.openxmlformats.org/officeDocument/2006/relationships/slide" Target="slide58.xml"/><Relationship Id="rId5" Type="http://schemas.openxmlformats.org/officeDocument/2006/relationships/slide" Target="slide23.xml"/><Relationship Id="rId15" Type="http://schemas.openxmlformats.org/officeDocument/2006/relationships/image" Target="../media/image5.png"/><Relationship Id="rId10" Type="http://schemas.openxmlformats.org/officeDocument/2006/relationships/slide" Target="slide16.xml"/><Relationship Id="rId4" Type="http://schemas.openxmlformats.org/officeDocument/2006/relationships/oleObject" Target="../embeddings/_____Microsoft_Office_Excel_97-20031.xls"/><Relationship Id="rId9" Type="http://schemas.openxmlformats.org/officeDocument/2006/relationships/slide" Target="slide30.xml"/><Relationship Id="rId14" Type="http://schemas.openxmlformats.org/officeDocument/2006/relationships/slide" Target="slide6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2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4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0" Type="http://schemas.openxmlformats.org/officeDocument/2006/relationships/slide" Target="slide26.xml"/><Relationship Id="rId4" Type="http://schemas.openxmlformats.org/officeDocument/2006/relationships/slide" Target="slide28.xml"/><Relationship Id="rId9" Type="http://schemas.openxmlformats.org/officeDocument/2006/relationships/slide" Target="slide30.xml"/><Relationship Id="rId1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6.png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6.xml"/><Relationship Id="rId5" Type="http://schemas.openxmlformats.org/officeDocument/2006/relationships/image" Target="../media/image7.png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6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3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31.xml"/><Relationship Id="rId11" Type="http://schemas.openxmlformats.org/officeDocument/2006/relationships/slide" Target="slide34.xml"/><Relationship Id="rId5" Type="http://schemas.openxmlformats.org/officeDocument/2006/relationships/image" Target="../media/image7.png"/><Relationship Id="rId10" Type="http://schemas.openxmlformats.org/officeDocument/2006/relationships/slide" Target="slide33.xml"/><Relationship Id="rId4" Type="http://schemas.openxmlformats.org/officeDocument/2006/relationships/slide" Target="slide28.xml"/><Relationship Id="rId9" Type="http://schemas.openxmlformats.org/officeDocument/2006/relationships/slide" Target="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slide" Target="slide30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slide" Target="slide30.xml"/><Relationship Id="rId5" Type="http://schemas.openxmlformats.org/officeDocument/2006/relationships/oleObject" Target="../embeddings/_____Microsoft_Office_Excel_97-20033.xls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slide" Target="slide30.xml"/><Relationship Id="rId5" Type="http://schemas.openxmlformats.org/officeDocument/2006/relationships/oleObject" Target="../embeddings/_____Microsoft_Office_Excel_97-20034.xls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slide" Target="slide30.xml"/><Relationship Id="rId5" Type="http://schemas.openxmlformats.org/officeDocument/2006/relationships/oleObject" Target="../embeddings/_____Microsoft_Office_Excel_97-20035.xls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slide" Target="slide30.xml"/><Relationship Id="rId5" Type="http://schemas.openxmlformats.org/officeDocument/2006/relationships/oleObject" Target="../embeddings/_____Microsoft_Office_Excel_97-20036.xls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slide" Target="slide30.xml"/><Relationship Id="rId5" Type="http://schemas.openxmlformats.org/officeDocument/2006/relationships/oleObject" Target="../embeddings/_____Microsoft_Office_Excel_97-20037.xls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32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4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38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0" Type="http://schemas.openxmlformats.org/officeDocument/2006/relationships/slide" Target="slide40.xml"/><Relationship Id="rId4" Type="http://schemas.openxmlformats.org/officeDocument/2006/relationships/slide" Target="slide28.xml"/><Relationship Id="rId9" Type="http://schemas.openxmlformats.org/officeDocument/2006/relationships/slide" Target="slide30.xml"/><Relationship Id="rId14" Type="http://schemas.openxmlformats.org/officeDocument/2006/relationships/slide" Target="slide4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3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32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49.xml"/><Relationship Id="rId2" Type="http://schemas.openxmlformats.org/officeDocument/2006/relationships/slide" Target="slide2.xml"/><Relationship Id="rId16" Type="http://schemas.openxmlformats.org/officeDocument/2006/relationships/slide" Target="slide48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4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5" Type="http://schemas.openxmlformats.org/officeDocument/2006/relationships/slide" Target="slide33.xml"/><Relationship Id="rId10" Type="http://schemas.openxmlformats.org/officeDocument/2006/relationships/slide" Target="slide46.xml"/><Relationship Id="rId4" Type="http://schemas.openxmlformats.org/officeDocument/2006/relationships/slide" Target="slide28.xml"/><Relationship Id="rId9" Type="http://schemas.openxmlformats.org/officeDocument/2006/relationships/slide" Target="slide30.xml"/><Relationship Id="rId14" Type="http://schemas.openxmlformats.org/officeDocument/2006/relationships/slide" Target="slide4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slide" Target="slide32.xml"/><Relationship Id="rId18" Type="http://schemas.openxmlformats.org/officeDocument/2006/relationships/slide" Target="slide57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54.xml"/><Relationship Id="rId17" Type="http://schemas.openxmlformats.org/officeDocument/2006/relationships/slide" Target="slide34.xml"/><Relationship Id="rId2" Type="http://schemas.openxmlformats.org/officeDocument/2006/relationships/slide" Target="slide2.xml"/><Relationship Id="rId16" Type="http://schemas.openxmlformats.org/officeDocument/2006/relationships/slide" Target="slide56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51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5" Type="http://schemas.openxmlformats.org/officeDocument/2006/relationships/slide" Target="slide33.xml"/><Relationship Id="rId10" Type="http://schemas.openxmlformats.org/officeDocument/2006/relationships/slide" Target="slide53.xml"/><Relationship Id="rId4" Type="http://schemas.openxmlformats.org/officeDocument/2006/relationships/slide" Target="slide28.xml"/><Relationship Id="rId9" Type="http://schemas.openxmlformats.org/officeDocument/2006/relationships/slide" Target="slide30.xml"/><Relationship Id="rId14" Type="http://schemas.openxmlformats.org/officeDocument/2006/relationships/slide" Target="slide5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png"/><Relationship Id="rId5" Type="http://schemas.openxmlformats.org/officeDocument/2006/relationships/slide" Target="slide50.xml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slide" Target="slide50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slide" Target="slide50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slide" Target="slide50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5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slide" Target="slide50.x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slide" Target="slide50.x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image" Target="../media/image6.png"/><Relationship Id="rId7" Type="http://schemas.openxmlformats.org/officeDocument/2006/relationships/slide" Target="slide29.xml"/><Relationship Id="rId12" Type="http://schemas.openxmlformats.org/officeDocument/2006/relationships/slide" Target="slide6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59.xml"/><Relationship Id="rId11" Type="http://schemas.openxmlformats.org/officeDocument/2006/relationships/slide" Target="slide31.xml"/><Relationship Id="rId5" Type="http://schemas.openxmlformats.org/officeDocument/2006/relationships/image" Target="../media/image7.png"/><Relationship Id="rId10" Type="http://schemas.openxmlformats.org/officeDocument/2006/relationships/slide" Target="slide61.xml"/><Relationship Id="rId4" Type="http://schemas.openxmlformats.org/officeDocument/2006/relationships/slide" Target="slide28.xml"/><Relationship Id="rId9" Type="http://schemas.openxmlformats.org/officeDocument/2006/relationships/slide" Target="slide3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emf"/><Relationship Id="rId5" Type="http://schemas.openxmlformats.org/officeDocument/2006/relationships/image" Target="../media/image9.png"/><Relationship Id="rId4" Type="http://schemas.openxmlformats.org/officeDocument/2006/relationships/slide" Target="slide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emf"/><Relationship Id="rId5" Type="http://schemas.openxmlformats.org/officeDocument/2006/relationships/image" Target="../media/image9.png"/><Relationship Id="rId4" Type="http://schemas.openxmlformats.org/officeDocument/2006/relationships/slide" Target="slide5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emf"/><Relationship Id="rId5" Type="http://schemas.openxmlformats.org/officeDocument/2006/relationships/image" Target="../media/image9.png"/><Relationship Id="rId4" Type="http://schemas.openxmlformats.org/officeDocument/2006/relationships/slide" Target="slide5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emf"/><Relationship Id="rId5" Type="http://schemas.openxmlformats.org/officeDocument/2006/relationships/image" Target="../media/image9.png"/><Relationship Id="rId4" Type="http://schemas.openxmlformats.org/officeDocument/2006/relationships/slide" Target="slide5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13.xml"/><Relationship Id="rId3" Type="http://schemas.openxmlformats.org/officeDocument/2006/relationships/image" Target="../media/image6.png"/><Relationship Id="rId7" Type="http://schemas.openxmlformats.org/officeDocument/2006/relationships/slide" Target="slide10.xml"/><Relationship Id="rId12" Type="http://schemas.openxmlformats.org/officeDocument/2006/relationships/slide" Target="slide20.xml"/><Relationship Id="rId17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7.xml"/><Relationship Id="rId11" Type="http://schemas.openxmlformats.org/officeDocument/2006/relationships/slide" Target="slide12.xml"/><Relationship Id="rId5" Type="http://schemas.openxmlformats.org/officeDocument/2006/relationships/image" Target="../media/image7.png"/><Relationship Id="rId15" Type="http://schemas.openxmlformats.org/officeDocument/2006/relationships/slide" Target="slide14.xml"/><Relationship Id="rId10" Type="http://schemas.openxmlformats.org/officeDocument/2006/relationships/slide" Target="slide19.xml"/><Relationship Id="rId4" Type="http://schemas.openxmlformats.org/officeDocument/2006/relationships/slide" Target="slide9.xml"/><Relationship Id="rId9" Type="http://schemas.openxmlformats.org/officeDocument/2006/relationships/slide" Target="slide11.xml"/><Relationship Id="rId14" Type="http://schemas.openxmlformats.org/officeDocument/2006/relationships/slide" Target="slide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331913" y="1196975"/>
            <a:ext cx="7488237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89CA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Внеклассное мероприятие по математике </a:t>
            </a:r>
          </a:p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89CA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7 класс</a:t>
            </a:r>
          </a:p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89CA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«Крестики-нолики»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pic>
        <p:nvPicPr>
          <p:cNvPr id="37892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Прямоугольник 26"/>
          <p:cNvSpPr>
            <a:spLocks noChangeArrowheads="1"/>
          </p:cNvSpPr>
          <p:nvPr/>
        </p:nvSpPr>
        <p:spPr bwMode="auto">
          <a:xfrm>
            <a:off x="1223963" y="981075"/>
            <a:ext cx="7920037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В  записи:   8  8   8   8   8   8  8  8    поставьте  между  некоторыми  числами  знаки  сложения так,  чтобы  в  сумме  получилось 1000.   </a:t>
            </a:r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2195513" y="5589588"/>
            <a:ext cx="5884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 + 8 + 8 + 8 + 8 8 8.</a:t>
            </a: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2195513" y="4797425"/>
            <a:ext cx="2408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pic>
        <p:nvPicPr>
          <p:cNvPr id="38916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Прямоугольник 26"/>
          <p:cNvSpPr>
            <a:spLocks noChangeArrowheads="1"/>
          </p:cNvSpPr>
          <p:nvPr/>
        </p:nvSpPr>
        <p:spPr bwMode="auto">
          <a:xfrm>
            <a:off x="1223963" y="765175"/>
            <a:ext cx="792003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  <a:r>
              <a:rPr lang="ru-RU" sz="4800">
                <a:latin typeface="Times New Roman" pitchFamily="18" charset="0"/>
                <a:cs typeface="Times New Roman" pitchFamily="18" charset="0"/>
              </a:rPr>
              <a:t>Пользуясь четырьмя двойками  и  знаками  действия,  запишите  число  111.   </a:t>
            </a: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4500563" y="4941888"/>
            <a:ext cx="1422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8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222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27654" name="Прямоугольник 5"/>
          <p:cNvSpPr>
            <a:spLocks noChangeArrowheads="1"/>
          </p:cNvSpPr>
          <p:nvPr/>
        </p:nvSpPr>
        <p:spPr bwMode="auto">
          <a:xfrm>
            <a:off x="2124075" y="4941888"/>
            <a:ext cx="2408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pic>
        <p:nvPicPr>
          <p:cNvPr id="3994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Прямоугольник 26"/>
          <p:cNvSpPr>
            <a:spLocks noChangeArrowheads="1"/>
          </p:cNvSpPr>
          <p:nvPr/>
        </p:nvSpPr>
        <p:spPr bwMode="auto">
          <a:xfrm>
            <a:off x="1187450" y="404813"/>
            <a:ext cx="7704138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Какие  знаки  арифметических  действий  нужно  поставить  между  восьмью  двойками, чтобы  получилось  8.</a:t>
            </a:r>
            <a:endParaRPr lang="ru-RU"/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051050" y="5589588"/>
            <a:ext cx="49514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2+2+2+2+2+2-2-2.</a:t>
            </a:r>
          </a:p>
        </p:txBody>
      </p:sp>
      <p:sp>
        <p:nvSpPr>
          <p:cNvPr id="28678" name="Прямоугольник 5"/>
          <p:cNvSpPr>
            <a:spLocks noChangeArrowheads="1"/>
          </p:cNvSpPr>
          <p:nvPr/>
        </p:nvSpPr>
        <p:spPr bwMode="auto">
          <a:xfrm>
            <a:off x="1979613" y="4941888"/>
            <a:ext cx="2376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pic>
        <p:nvPicPr>
          <p:cNvPr id="40964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1116013" y="981075"/>
            <a:ext cx="78486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Как  нужно  расставить  знаки  сложения  в  записи: </a:t>
            </a:r>
          </a:p>
          <a:p>
            <a:pPr marL="914400" indent="-914400" algn="ctr"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1  2  3  4  5  6  7,  </a:t>
            </a:r>
          </a:p>
          <a:p>
            <a:pPr marL="914400" indent="-914400" algn="ctr"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чтобы  в  сумме  получилось 100.        </a:t>
            </a:r>
          </a:p>
        </p:txBody>
      </p:sp>
      <p:sp>
        <p:nvSpPr>
          <p:cNvPr id="29701" name="Прямоугольник 4"/>
          <p:cNvSpPr>
            <a:spLocks noChangeArrowheads="1"/>
          </p:cNvSpPr>
          <p:nvPr/>
        </p:nvSpPr>
        <p:spPr bwMode="auto">
          <a:xfrm>
            <a:off x="2268538" y="5661025"/>
            <a:ext cx="5422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+ 2 + 3 4 + 5 6 + 7.</a:t>
            </a:r>
          </a:p>
        </p:txBody>
      </p:sp>
      <p:sp>
        <p:nvSpPr>
          <p:cNvPr id="29702" name="Прямоугольник 5"/>
          <p:cNvSpPr>
            <a:spLocks noChangeArrowheads="1"/>
          </p:cNvSpPr>
          <p:nvPr/>
        </p:nvSpPr>
        <p:spPr bwMode="auto">
          <a:xfrm>
            <a:off x="2268538" y="5013325"/>
            <a:ext cx="2408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pic>
        <p:nvPicPr>
          <p:cNvPr id="4198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Прямоугольник 26"/>
          <p:cNvSpPr>
            <a:spLocks noChangeArrowheads="1"/>
          </p:cNvSpPr>
          <p:nvPr/>
        </p:nvSpPr>
        <p:spPr bwMode="auto">
          <a:xfrm>
            <a:off x="1331913" y="908050"/>
            <a:ext cx="76327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Как   нужно  расставить   знаки  сложения   в  записи: 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 9  8  7  6  5  4  3  2  1, 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чтобы  в  сумме  получилось  99. </a:t>
            </a:r>
          </a:p>
        </p:txBody>
      </p:sp>
      <p:sp>
        <p:nvSpPr>
          <p:cNvPr id="30725" name="Прямоугольник 4"/>
          <p:cNvSpPr>
            <a:spLocks noChangeArrowheads="1"/>
          </p:cNvSpPr>
          <p:nvPr/>
        </p:nvSpPr>
        <p:spPr bwMode="auto">
          <a:xfrm>
            <a:off x="2268538" y="5589588"/>
            <a:ext cx="5695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9+8+7+65+4+3+2+1.</a:t>
            </a:r>
          </a:p>
        </p:txBody>
      </p:sp>
      <p:sp>
        <p:nvSpPr>
          <p:cNvPr id="30726" name="Прямоугольник 5"/>
          <p:cNvSpPr>
            <a:spLocks noChangeArrowheads="1"/>
          </p:cNvSpPr>
          <p:nvPr/>
        </p:nvSpPr>
        <p:spPr bwMode="auto">
          <a:xfrm>
            <a:off x="2124075" y="4868863"/>
            <a:ext cx="24717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7</a:t>
            </a:r>
          </a:p>
        </p:txBody>
      </p:sp>
      <p:pic>
        <p:nvPicPr>
          <p:cNvPr id="43012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Прямоугольник 26"/>
          <p:cNvSpPr>
            <a:spLocks noChangeArrowheads="1"/>
          </p:cNvSpPr>
          <p:nvPr/>
        </p:nvSpPr>
        <p:spPr bwMode="auto">
          <a:xfrm>
            <a:off x="1116013" y="1341438"/>
            <a:ext cx="7848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С  помощью  четырех  четверок  запишите  7.    </a:t>
            </a:r>
          </a:p>
        </p:txBody>
      </p:sp>
      <p:sp>
        <p:nvSpPr>
          <p:cNvPr id="31749" name="Прямоугольник 4"/>
          <p:cNvSpPr>
            <a:spLocks noChangeArrowheads="1"/>
          </p:cNvSpPr>
          <p:nvPr/>
        </p:nvSpPr>
        <p:spPr bwMode="auto">
          <a:xfrm>
            <a:off x="2484438" y="5661025"/>
            <a:ext cx="33702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+ 4 </a:t>
            </a:r>
            <a:r>
              <a:rPr lang="ru-RU" sz="4800" baseline="30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aseline="30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.</a:t>
            </a:r>
          </a:p>
        </p:txBody>
      </p:sp>
      <p:sp>
        <p:nvSpPr>
          <p:cNvPr id="31750" name="Прямоугольник 5"/>
          <p:cNvSpPr>
            <a:spLocks noChangeArrowheads="1"/>
          </p:cNvSpPr>
          <p:nvPr/>
        </p:nvSpPr>
        <p:spPr bwMode="auto">
          <a:xfrm>
            <a:off x="2124075" y="4941888"/>
            <a:ext cx="2408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1763713" y="115888"/>
            <a:ext cx="6913562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Логические задачи.</a:t>
            </a:r>
          </a:p>
        </p:txBody>
      </p:sp>
      <p:pic>
        <p:nvPicPr>
          <p:cNvPr id="44035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44052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53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4037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44050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51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4038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44048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9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4039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44046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7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4040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44044" name="Picture 17" descr="58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5" name="Text Box 18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44041" name="Group 19"/>
          <p:cNvGrpSpPr>
            <a:grpSpLocks/>
          </p:cNvGrpSpPr>
          <p:nvPr/>
        </p:nvGrpSpPr>
        <p:grpSpPr bwMode="auto">
          <a:xfrm>
            <a:off x="7667625" y="3860800"/>
            <a:ext cx="936625" cy="804863"/>
            <a:chOff x="1791" y="1949"/>
            <a:chExt cx="590" cy="507"/>
          </a:xfrm>
        </p:grpSpPr>
        <p:pic>
          <p:nvPicPr>
            <p:cNvPr id="44042" name="Picture 20" descr="58">
              <a:hlinkClick r:id="rId1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3" name="Text Box 21">
              <a:hlinkClick r:id="rId1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4506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17"/>
          <p:cNvSpPr>
            <a:spLocks noChangeArrowheads="1"/>
          </p:cNvSpPr>
          <p:nvPr/>
        </p:nvSpPr>
        <p:spPr bwMode="auto">
          <a:xfrm>
            <a:off x="357158" y="1714488"/>
            <a:ext cx="785018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 dirty="0"/>
              <a:t>В каком случаи, смотря на цифру 2,мы говорим десять?</a:t>
            </a:r>
          </a:p>
          <a:p>
            <a:endParaRPr lang="ru-RU" sz="4400" dirty="0"/>
          </a:p>
          <a:p>
            <a:pPr eaLnBrk="0" hangingPunct="0">
              <a:tabLst>
                <a:tab pos="3886200" algn="l"/>
              </a:tabLst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7" name="Прямоугольник 12"/>
          <p:cNvSpPr>
            <a:spLocks noChangeArrowheads="1"/>
          </p:cNvSpPr>
          <p:nvPr/>
        </p:nvSpPr>
        <p:spPr bwMode="auto">
          <a:xfrm>
            <a:off x="2339975" y="5516563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8" name="Прямоугольник 13"/>
          <p:cNvSpPr>
            <a:spLocks noChangeArrowheads="1"/>
          </p:cNvSpPr>
          <p:nvPr/>
        </p:nvSpPr>
        <p:spPr bwMode="auto">
          <a:xfrm>
            <a:off x="500034" y="4714884"/>
            <a:ext cx="83276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i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Ответ:Когда</a:t>
            </a:r>
            <a:r>
              <a:rPr lang="ru-RU" sz="44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смотрим на часы </a:t>
            </a:r>
            <a:endParaRPr lang="ru-RU" sz="44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1116013" y="692150"/>
            <a:ext cx="802798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3886200" algn="l"/>
              </a:tabLst>
            </a:pPr>
            <a:r>
              <a:rPr lang="ru-RU" sz="4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 столбу  высотой  10 </a:t>
            </a:r>
            <a:r>
              <a:rPr lang="ru-RU" sz="4400" i="1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</a:t>
            </a:r>
            <a:r>
              <a:rPr lang="ru-RU" sz="4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взбирается  улитка. Днем  она  поднимается  на  5 </a:t>
            </a:r>
            <a:r>
              <a:rPr lang="ru-RU" sz="4400" i="1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м,</a:t>
            </a:r>
            <a:r>
              <a:rPr lang="ru-RU" sz="4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а ночью  опускается  на  4 </a:t>
            </a:r>
            <a:r>
              <a:rPr lang="ru-RU" sz="4400" i="1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sz="4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Через сколько  дней  улитка  доберется  до  верха?</a:t>
            </a:r>
            <a:endParaRPr lang="ru-RU" sz="4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821" name="Прямоугольник 24"/>
          <p:cNvSpPr>
            <a:spLocks noChangeArrowheads="1"/>
          </p:cNvSpPr>
          <p:nvPr/>
        </p:nvSpPr>
        <p:spPr bwMode="auto">
          <a:xfrm>
            <a:off x="2555875" y="5589588"/>
            <a:ext cx="2046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дней.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822" name="Прямоугольник 25"/>
          <p:cNvSpPr>
            <a:spLocks noChangeArrowheads="1"/>
          </p:cNvSpPr>
          <p:nvPr/>
        </p:nvSpPr>
        <p:spPr bwMode="auto">
          <a:xfrm>
            <a:off x="2195513" y="4868863"/>
            <a:ext cx="24082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6087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357158" y="1785926"/>
            <a:ext cx="79200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/>
              <a:t>Три курицы за три дня несут три яйца. Сколько яиц снесут 12 таких же курей за 12 дней?</a:t>
            </a:r>
          </a:p>
          <a:p>
            <a:pPr eaLnBrk="0" hangingPunct="0">
              <a:tabLst>
                <a:tab pos="3886200" algn="l"/>
              </a:tabLst>
            </a:pPr>
            <a:endParaRPr lang="ru-RU" sz="4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45" name="Прямоугольник 12"/>
          <p:cNvSpPr>
            <a:spLocks noChangeArrowheads="1"/>
          </p:cNvSpPr>
          <p:nvPr/>
        </p:nvSpPr>
        <p:spPr bwMode="auto">
          <a:xfrm>
            <a:off x="4071934" y="5072074"/>
            <a:ext cx="362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12х4=48 яиц.</a:t>
            </a:r>
          </a:p>
        </p:txBody>
      </p:sp>
      <p:sp>
        <p:nvSpPr>
          <p:cNvPr id="35846" name="Прямоугольник 13"/>
          <p:cNvSpPr>
            <a:spLocks noChangeArrowheads="1"/>
          </p:cNvSpPr>
          <p:nvPr/>
        </p:nvSpPr>
        <p:spPr bwMode="auto">
          <a:xfrm>
            <a:off x="1979613" y="5013325"/>
            <a:ext cx="530703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7111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2"/>
          <p:cNvSpPr>
            <a:spLocks noChangeArrowheads="1" noChangeShapeType="1" noTextEdit="1"/>
          </p:cNvSpPr>
          <p:nvPr/>
        </p:nvSpPr>
        <p:spPr bwMode="auto">
          <a:xfrm>
            <a:off x="1835150" y="188913"/>
            <a:ext cx="6192838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89CA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Игровое поле</a:t>
            </a:r>
          </a:p>
        </p:txBody>
      </p:sp>
      <p:pic>
        <p:nvPicPr>
          <p:cNvPr id="1028" name="Picture 7" descr="Рисунок1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386080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1500166" y="1639573"/>
          <a:ext cx="6359547" cy="4310378"/>
        </p:xfrm>
        <a:graphic>
          <a:graphicData uri="http://schemas.openxmlformats.org/presentationml/2006/ole">
            <p:oleObj spid="_x0000_s1026" name="Worksheet" r:id="rId4" imgW="2847857" imgH="1486006" progId="Excel.Sheet.8">
              <p:embed/>
            </p:oleObj>
          </a:graphicData>
        </a:graphic>
      </p:graphicFrame>
      <p:sp>
        <p:nvSpPr>
          <p:cNvPr id="1030" name="TextBox 20">
            <a:hlinkClick r:id="rId5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1714480" y="2285992"/>
            <a:ext cx="1617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/>
              <a:t>геомания</a:t>
            </a:r>
            <a:endParaRPr lang="ru-RU" sz="2400" b="1" dirty="0"/>
          </a:p>
        </p:txBody>
      </p:sp>
      <p:sp>
        <p:nvSpPr>
          <p:cNvPr id="1031" name="TextBox 22">
            <a:hlinkClick r:id="rId6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3779838" y="2205038"/>
            <a:ext cx="2232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математические орешки</a:t>
            </a:r>
          </a:p>
        </p:txBody>
      </p:sp>
      <p:sp>
        <p:nvSpPr>
          <p:cNvPr id="1032" name="TextBox 23">
            <a:hlinkClick r:id="rId7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1871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числовые головоломки</a:t>
            </a:r>
          </a:p>
        </p:txBody>
      </p:sp>
      <p:sp>
        <p:nvSpPr>
          <p:cNvPr id="1033" name="TextBox 24">
            <a:hlinkClick r:id="rId8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4067175" y="3429000"/>
            <a:ext cx="1728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устный счёт</a:t>
            </a:r>
          </a:p>
        </p:txBody>
      </p:sp>
      <p:sp>
        <p:nvSpPr>
          <p:cNvPr id="1034" name="TextBox 25">
            <a:hlinkClick r:id="rId9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6156325" y="2205038"/>
            <a:ext cx="1655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магические квадраты</a:t>
            </a:r>
          </a:p>
        </p:txBody>
      </p:sp>
      <p:sp>
        <p:nvSpPr>
          <p:cNvPr id="1035" name="TextBox 26">
            <a:hlinkClick r:id="rId10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6011863" y="3429000"/>
            <a:ext cx="1944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логические задачи</a:t>
            </a:r>
          </a:p>
        </p:txBody>
      </p:sp>
      <p:sp>
        <p:nvSpPr>
          <p:cNvPr id="1036" name="TextBox 27">
            <a:hlinkClick r:id="rId11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2051050" y="4868863"/>
            <a:ext cx="1195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огонёк</a:t>
            </a:r>
          </a:p>
        </p:txBody>
      </p:sp>
      <p:sp>
        <p:nvSpPr>
          <p:cNvPr id="1037" name="TextBox 28">
            <a:hlinkClick r:id="rId12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3779838" y="4797425"/>
            <a:ext cx="2305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установите закономерность</a:t>
            </a:r>
          </a:p>
        </p:txBody>
      </p:sp>
      <p:sp>
        <p:nvSpPr>
          <p:cNvPr id="1038" name="TextBox 29">
            <a:hlinkClick r:id="rId13" action="ppaction://hlinksldjump" tooltip="Выбрать игру"/>
          </p:cNvPr>
          <p:cNvSpPr txBox="1">
            <a:spLocks noChangeArrowheads="1"/>
          </p:cNvSpPr>
          <p:nvPr/>
        </p:nvSpPr>
        <p:spPr bwMode="auto">
          <a:xfrm>
            <a:off x="6156325" y="4797425"/>
            <a:ext cx="1584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весёлые вопросы</a:t>
            </a:r>
          </a:p>
        </p:txBody>
      </p:sp>
      <p:pic>
        <p:nvPicPr>
          <p:cNvPr id="1039" name="Picture 9" descr="89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6188" y="57785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1116013" y="1333729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/>
              <a:t>Петя </a:t>
            </a:r>
            <a:r>
              <a:rPr lang="ru-RU" sz="2800" dirty="0"/>
              <a:t>и Миша играли на грязном и темном чердаке дома. Потом они спустились вниз. У Пети всё лицо было грязным, а лицо Миши чудом осталось чистым. Несмотря на это, только Миша отправился умываться. Почему?</a:t>
            </a:r>
          </a:p>
        </p:txBody>
      </p:sp>
      <p:sp>
        <p:nvSpPr>
          <p:cNvPr id="36870" name="Прямоугольник 12"/>
          <p:cNvSpPr>
            <a:spLocks noChangeArrowheads="1"/>
          </p:cNvSpPr>
          <p:nvPr/>
        </p:nvSpPr>
        <p:spPr bwMode="auto">
          <a:xfrm>
            <a:off x="2051050" y="5732463"/>
            <a:ext cx="7092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Миша увидел, что у Пети грязное лицо и подумал, что у него также лицо грязное, Петя, увидев чистое лицо Миши, подумал что с его лицом также все в порядке.</a:t>
            </a:r>
          </a:p>
        </p:txBody>
      </p:sp>
      <p:sp>
        <p:nvSpPr>
          <p:cNvPr id="36871" name="Прямоугольник 13"/>
          <p:cNvSpPr>
            <a:spLocks noChangeArrowheads="1"/>
          </p:cNvSpPr>
          <p:nvPr/>
        </p:nvSpPr>
        <p:spPr bwMode="auto">
          <a:xfrm>
            <a:off x="2051050" y="5013325"/>
            <a:ext cx="240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6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49156" name="Rectangle 1"/>
          <p:cNvSpPr>
            <a:spLocks noChangeArrowheads="1"/>
          </p:cNvSpPr>
          <p:nvPr/>
        </p:nvSpPr>
        <p:spPr bwMode="auto">
          <a:xfrm>
            <a:off x="1042988" y="765175"/>
            <a:ext cx="792162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886200" algn="l"/>
              </a:tabLst>
            </a:pPr>
            <a:r>
              <a:rPr lang="ru-RU" sz="440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 в  12 ч  дня  идет дождь, то  можно  ли  ожидать,  что  через  36  часов  будет  солнечная  погода?</a:t>
            </a:r>
            <a:endParaRPr lang="ru-RU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886200" algn="l"/>
              </a:tabLst>
            </a:pPr>
            <a:r>
              <a:rPr lang="ru-RU" sz="120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9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893" name="Прямоугольник 13"/>
          <p:cNvSpPr>
            <a:spLocks noChangeArrowheads="1"/>
          </p:cNvSpPr>
          <p:nvPr/>
        </p:nvSpPr>
        <p:spPr bwMode="auto">
          <a:xfrm>
            <a:off x="1908175" y="4797425"/>
            <a:ext cx="7056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 36 часов будет полночь. В  это  время  солнечной  погоды  не  бывает.</a:t>
            </a:r>
            <a:endParaRPr lang="ru-RU" sz="36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894" name="Прямоугольник 14"/>
          <p:cNvSpPr>
            <a:spLocks noChangeArrowheads="1"/>
          </p:cNvSpPr>
          <p:nvPr/>
        </p:nvSpPr>
        <p:spPr bwMode="auto">
          <a:xfrm>
            <a:off x="1835150" y="4149725"/>
            <a:ext cx="2254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9159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1116013" y="1268413"/>
            <a:ext cx="77771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886200" algn="l"/>
              </a:tabLst>
            </a:pPr>
            <a:r>
              <a:rPr lang="ru-RU" sz="400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Лев  может  съесть  овцу  за  2  часа, волк  -  за  3 часа, а  собака -  за  6  часов. За  какое  время  они  вместе  съели  бы  овцу.    </a:t>
            </a:r>
            <a:endParaRPr lang="ru-RU" sz="4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7" name="Прямоугольник 13"/>
          <p:cNvSpPr>
            <a:spLocks noChangeArrowheads="1"/>
          </p:cNvSpPr>
          <p:nvPr/>
        </p:nvSpPr>
        <p:spPr bwMode="auto">
          <a:xfrm>
            <a:off x="1763713" y="5084763"/>
            <a:ext cx="71294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1 час ( лев : за 2 часа может съесть 1 овцу,  за  6 ч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овцы</a:t>
            </a:r>
            <a:endParaRPr lang="ru-RU" sz="20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волк: за 3 ч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овцу,  за  6 ч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овцы</a:t>
            </a:r>
            <a:endParaRPr lang="ru-RU" sz="20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собака: за 6 ч-1 овцу </a:t>
            </a:r>
          </a:p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Значит,  вместе  за 6 ч могут съесть 3+2+1=6 овец, за 1 ч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овцу)</a:t>
            </a:r>
            <a:endParaRPr lang="ru-RU" sz="20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8" name="Прямоугольник 14"/>
          <p:cNvSpPr>
            <a:spLocks noChangeArrowheads="1"/>
          </p:cNvSpPr>
          <p:nvPr/>
        </p:nvSpPr>
        <p:spPr bwMode="auto">
          <a:xfrm>
            <a:off x="1908175" y="4149725"/>
            <a:ext cx="2406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0183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1547813" y="115888"/>
            <a:ext cx="6913562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Геомания</a:t>
            </a:r>
          </a:p>
        </p:txBody>
      </p:sp>
      <p:pic>
        <p:nvPicPr>
          <p:cNvPr id="51203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51220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21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1205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51218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9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1206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51216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7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1207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51214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5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51208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51212" name="Picture 17" descr="58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3" name="Text Box 18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51209" name="Group 19"/>
          <p:cNvGrpSpPr>
            <a:grpSpLocks/>
          </p:cNvGrpSpPr>
          <p:nvPr/>
        </p:nvGrpSpPr>
        <p:grpSpPr bwMode="auto">
          <a:xfrm>
            <a:off x="7667625" y="3860800"/>
            <a:ext cx="936625" cy="804863"/>
            <a:chOff x="1791" y="1949"/>
            <a:chExt cx="590" cy="507"/>
          </a:xfrm>
        </p:grpSpPr>
        <p:pic>
          <p:nvPicPr>
            <p:cNvPr id="51210" name="Picture 20" descr="58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1" name="Text Box 21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5222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Rectangle 1"/>
          <p:cNvSpPr>
            <a:spLocks noChangeArrowheads="1"/>
          </p:cNvSpPr>
          <p:nvPr/>
        </p:nvSpPr>
        <p:spPr bwMode="auto">
          <a:xfrm>
            <a:off x="1116013" y="620713"/>
            <a:ext cx="802798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3886200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одной  области  10  городов  и  каждые  два  города  соединены  дорогой. Сколько  всего  дорог  в  области.</a:t>
            </a:r>
          </a:p>
          <a:p>
            <a:pPr algn="just"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5" name="Прямоугольник 7"/>
          <p:cNvSpPr>
            <a:spLocks noChangeArrowheads="1"/>
          </p:cNvSpPr>
          <p:nvPr/>
        </p:nvSpPr>
        <p:spPr bwMode="auto">
          <a:xfrm>
            <a:off x="2051050" y="5661025"/>
            <a:ext cx="683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9+8+7+6+5+4+3+2+1 = 45 (дорог)</a:t>
            </a:r>
            <a:endParaRPr lang="ru-RU" sz="36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6" name="Прямоугольник 8"/>
          <p:cNvSpPr>
            <a:spLocks noChangeArrowheads="1"/>
          </p:cNvSpPr>
          <p:nvPr/>
        </p:nvSpPr>
        <p:spPr bwMode="auto">
          <a:xfrm>
            <a:off x="2051050" y="4797425"/>
            <a:ext cx="240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pic>
        <p:nvPicPr>
          <p:cNvPr id="53252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Прямоугольник 9"/>
          <p:cNvSpPr>
            <a:spLocks noChangeArrowheads="1"/>
          </p:cNvSpPr>
          <p:nvPr/>
        </p:nvSpPr>
        <p:spPr bwMode="auto">
          <a:xfrm>
            <a:off x="1042988" y="765175"/>
            <a:ext cx="79216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Как  ломаной  линией,  состоящей  из  4  отрезков,  не  отрывая  карандаша  от  бумаги  перечеркнуть  9  точек.</a:t>
            </a: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3924300" y="4338638"/>
            <a:ext cx="20875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         *          * </a:t>
            </a:r>
          </a:p>
          <a:p>
            <a:pPr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</a:p>
          <a:p>
            <a:pPr algn="ctr"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         *          *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3886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*          *          *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990" name="Прямоугольник 12"/>
          <p:cNvSpPr>
            <a:spLocks noChangeArrowheads="1"/>
          </p:cNvSpPr>
          <p:nvPr/>
        </p:nvSpPr>
        <p:spPr bwMode="auto">
          <a:xfrm>
            <a:off x="1908175" y="4292600"/>
            <a:ext cx="240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>
            <a:off x="4500563" y="4437063"/>
            <a:ext cx="1439862" cy="0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92" name="Line 10"/>
          <p:cNvSpPr>
            <a:spLocks noChangeShapeType="1"/>
          </p:cNvSpPr>
          <p:nvPr/>
        </p:nvSpPr>
        <p:spPr bwMode="auto">
          <a:xfrm>
            <a:off x="4500563" y="4437063"/>
            <a:ext cx="71437" cy="1584325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93" name="Line 11"/>
          <p:cNvSpPr>
            <a:spLocks noChangeShapeType="1"/>
          </p:cNvSpPr>
          <p:nvPr/>
        </p:nvSpPr>
        <p:spPr bwMode="auto">
          <a:xfrm flipV="1">
            <a:off x="4572000" y="4437063"/>
            <a:ext cx="1368425" cy="1584325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94" name="Line 12"/>
          <p:cNvSpPr>
            <a:spLocks noChangeShapeType="1"/>
          </p:cNvSpPr>
          <p:nvPr/>
        </p:nvSpPr>
        <p:spPr bwMode="auto">
          <a:xfrm>
            <a:off x="4500563" y="4437063"/>
            <a:ext cx="1150937" cy="1295400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651500" y="5732463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255 L -0.12986 -0.19421 L 0.02864 -0.19421 L -0.12136 0.03496 L -0.12743 -0.18449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8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pic>
        <p:nvPicPr>
          <p:cNvPr id="54276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Rectangle 1"/>
          <p:cNvSpPr>
            <a:spLocks noChangeArrowheads="1"/>
          </p:cNvSpPr>
          <p:nvPr/>
        </p:nvSpPr>
        <p:spPr bwMode="auto">
          <a:xfrm>
            <a:off x="1116013" y="692150"/>
            <a:ext cx="7848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3886200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нужно  разрезать  циферблат  часов на  6  частей так, чтобы  во  всех  частях  сумма  чисел  была  одинакова.</a:t>
            </a:r>
            <a:endParaRPr lang="ru-RU" sz="4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014" name="Прямоугольник 5"/>
          <p:cNvSpPr>
            <a:spLocks noChangeArrowheads="1"/>
          </p:cNvSpPr>
          <p:nvPr/>
        </p:nvSpPr>
        <p:spPr bwMode="auto">
          <a:xfrm>
            <a:off x="2124075" y="5589588"/>
            <a:ext cx="27193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13.</a:t>
            </a:r>
          </a:p>
        </p:txBody>
      </p:sp>
      <p:sp>
        <p:nvSpPr>
          <p:cNvPr id="43015" name="Прямоугольник 6"/>
          <p:cNvSpPr>
            <a:spLocks noChangeArrowheads="1"/>
          </p:cNvSpPr>
          <p:nvPr/>
        </p:nvSpPr>
        <p:spPr bwMode="auto">
          <a:xfrm>
            <a:off x="2195513" y="4868863"/>
            <a:ext cx="2254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pic>
        <p:nvPicPr>
          <p:cNvPr id="54280" name="Picture 10" descr="Картинка 1555 из 1549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3716338"/>
            <a:ext cx="288131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651500" y="3933825"/>
            <a:ext cx="2089150" cy="5746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5219700" y="4221163"/>
            <a:ext cx="2736850" cy="863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4932363" y="4652963"/>
            <a:ext cx="2879725" cy="93662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859338" y="5229225"/>
            <a:ext cx="2736850" cy="79216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148263" y="5732463"/>
            <a:ext cx="2087562" cy="5762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pic>
        <p:nvPicPr>
          <p:cNvPr id="5530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Прямоугольник 3"/>
          <p:cNvSpPr>
            <a:spLocks noChangeArrowheads="1"/>
          </p:cNvSpPr>
          <p:nvPr/>
        </p:nvSpPr>
        <p:spPr bwMode="auto">
          <a:xfrm>
            <a:off x="1116013" y="765175"/>
            <a:ext cx="77057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Девочка начертила  2  прямые линии. На  одной  из  них  она отметила  3  точки  на  другой - 5  точек. Всего было  отмечено  7  точек. Как  она  это  сделала?</a:t>
            </a:r>
          </a:p>
        </p:txBody>
      </p:sp>
      <p:sp>
        <p:nvSpPr>
          <p:cNvPr id="55302" name="Прямоугольник 4"/>
          <p:cNvSpPr>
            <a:spLocks noChangeArrowheads="1"/>
          </p:cNvSpPr>
          <p:nvPr/>
        </p:nvSpPr>
        <p:spPr bwMode="auto">
          <a:xfrm>
            <a:off x="1835150" y="4581525"/>
            <a:ext cx="205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44038" name="Line 1"/>
          <p:cNvSpPr>
            <a:spLocks noChangeShapeType="1"/>
          </p:cNvSpPr>
          <p:nvPr/>
        </p:nvSpPr>
        <p:spPr bwMode="auto">
          <a:xfrm>
            <a:off x="4775200" y="4764088"/>
            <a:ext cx="1028700" cy="914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9" name="Line 2"/>
          <p:cNvSpPr>
            <a:spLocks noChangeShapeType="1"/>
          </p:cNvSpPr>
          <p:nvPr/>
        </p:nvSpPr>
        <p:spPr bwMode="auto">
          <a:xfrm flipH="1">
            <a:off x="4356100" y="4868863"/>
            <a:ext cx="2171700" cy="685800"/>
          </a:xfrm>
          <a:prstGeom prst="line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40" name="Rectangle 4"/>
          <p:cNvSpPr>
            <a:spLocks noChangeArrowheads="1"/>
          </p:cNvSpPr>
          <p:nvPr/>
        </p:nvSpPr>
        <p:spPr bwMode="auto">
          <a:xfrm>
            <a:off x="4427538" y="4724400"/>
            <a:ext cx="2447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838450" algn="l"/>
              </a:tabLst>
            </a:pP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41" name="Rectangle 5"/>
          <p:cNvSpPr>
            <a:spLocks noChangeArrowheads="1"/>
          </p:cNvSpPr>
          <p:nvPr/>
        </p:nvSpPr>
        <p:spPr bwMode="auto">
          <a:xfrm rot="10800000" flipV="1">
            <a:off x="3492500" y="4741863"/>
            <a:ext cx="2879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352675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352675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352675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352675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lang="en-US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87900" y="4797425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4427538" y="5516563"/>
            <a:ext cx="73025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4768850" y="5399088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 flipV="1">
            <a:off x="5724525" y="5589588"/>
            <a:ext cx="460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92725" y="5229225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 flipV="1">
            <a:off x="5940425" y="5013325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 flipV="1">
            <a:off x="6372225" y="4868863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0" grpId="0"/>
      <p:bldP spid="44041" grpId="0"/>
      <p:bldP spid="11" grpId="0" animBg="1"/>
      <p:bldP spid="12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pic>
        <p:nvPicPr>
          <p:cNvPr id="56324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1116013" y="908050"/>
            <a:ext cx="80279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Изображенную  фигуру  разделить  на  6  частей  двумя  прямыми. </a:t>
            </a:r>
            <a:endParaRPr lang="ru-RU" sz="4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6326" name="Rectangle 8"/>
          <p:cNvSpPr>
            <a:spLocks noChangeArrowheads="1"/>
          </p:cNvSpPr>
          <p:nvPr/>
        </p:nvSpPr>
        <p:spPr bwMode="auto">
          <a:xfrm>
            <a:off x="57150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52675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062" name="Rectangle 15"/>
          <p:cNvSpPr>
            <a:spLocks noChangeArrowheads="1"/>
          </p:cNvSpPr>
          <p:nvPr/>
        </p:nvSpPr>
        <p:spPr bwMode="auto">
          <a:xfrm>
            <a:off x="2268538" y="4724400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352675" algn="l"/>
              </a:tabLst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eaLnBrk="0" hangingPunct="0">
              <a:tabLst>
                <a:tab pos="2352675" algn="l"/>
              </a:tabLst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4211638" y="4581525"/>
            <a:ext cx="3706812" cy="1460500"/>
            <a:chOff x="2422" y="11813"/>
            <a:chExt cx="2884" cy="1144"/>
          </a:xfrm>
        </p:grpSpPr>
        <p:sp>
          <p:nvSpPr>
            <p:cNvPr id="5633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422" y="11813"/>
              <a:ext cx="2884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Line 13"/>
            <p:cNvSpPr>
              <a:spLocks noChangeShapeType="1"/>
            </p:cNvSpPr>
            <p:nvPr/>
          </p:nvSpPr>
          <p:spPr bwMode="auto">
            <a:xfrm flipV="1">
              <a:off x="3180" y="11940"/>
              <a:ext cx="1640" cy="5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6" name="Line 12"/>
            <p:cNvSpPr>
              <a:spLocks noChangeShapeType="1"/>
            </p:cNvSpPr>
            <p:nvPr/>
          </p:nvSpPr>
          <p:spPr bwMode="auto">
            <a:xfrm>
              <a:off x="3180" y="12448"/>
              <a:ext cx="2021" cy="5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7" name="Line 11"/>
            <p:cNvSpPr>
              <a:spLocks noChangeShapeType="1"/>
            </p:cNvSpPr>
            <p:nvPr/>
          </p:nvSpPr>
          <p:spPr bwMode="auto">
            <a:xfrm flipH="1" flipV="1">
              <a:off x="4317" y="12448"/>
              <a:ext cx="884" cy="5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8" name="Line 10"/>
            <p:cNvSpPr>
              <a:spLocks noChangeShapeType="1"/>
            </p:cNvSpPr>
            <p:nvPr/>
          </p:nvSpPr>
          <p:spPr bwMode="auto">
            <a:xfrm flipV="1">
              <a:off x="4317" y="11940"/>
              <a:ext cx="505" cy="5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29" name="Rectangle 16"/>
          <p:cNvSpPr>
            <a:spLocks noChangeArrowheads="1"/>
          </p:cNvSpPr>
          <p:nvPr/>
        </p:nvSpPr>
        <p:spPr bwMode="auto">
          <a:xfrm>
            <a:off x="57150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52675" algn="l"/>
              </a:tabLst>
            </a:pPr>
            <a:endParaRPr lang="ru-RU"/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6750050" y="4292600"/>
            <a:ext cx="342900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 flipH="1">
            <a:off x="6588125" y="4454525"/>
            <a:ext cx="457200" cy="15478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6332" name="Group 9"/>
          <p:cNvGrpSpPr>
            <a:grpSpLocks noChangeAspect="1"/>
          </p:cNvGrpSpPr>
          <p:nvPr/>
        </p:nvGrpSpPr>
        <p:grpSpPr bwMode="auto">
          <a:xfrm>
            <a:off x="1835150" y="2708275"/>
            <a:ext cx="3706813" cy="1462088"/>
            <a:chOff x="2422" y="11813"/>
            <a:chExt cx="2884" cy="1144"/>
          </a:xfrm>
        </p:grpSpPr>
        <p:sp>
          <p:nvSpPr>
            <p:cNvPr id="5633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422" y="11813"/>
              <a:ext cx="2884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4" name="Line 13"/>
            <p:cNvSpPr>
              <a:spLocks noChangeShapeType="1"/>
            </p:cNvSpPr>
            <p:nvPr/>
          </p:nvSpPr>
          <p:spPr bwMode="auto">
            <a:xfrm flipV="1">
              <a:off x="3180" y="11940"/>
              <a:ext cx="1642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Line 12"/>
            <p:cNvSpPr>
              <a:spLocks noChangeShapeType="1"/>
            </p:cNvSpPr>
            <p:nvPr/>
          </p:nvSpPr>
          <p:spPr bwMode="auto">
            <a:xfrm>
              <a:off x="3180" y="12448"/>
              <a:ext cx="2021" cy="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Line 11"/>
            <p:cNvSpPr>
              <a:spLocks noChangeShapeType="1"/>
            </p:cNvSpPr>
            <p:nvPr/>
          </p:nvSpPr>
          <p:spPr bwMode="auto">
            <a:xfrm flipH="1" flipV="1">
              <a:off x="4317" y="12448"/>
              <a:ext cx="884" cy="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Line 10"/>
            <p:cNvSpPr>
              <a:spLocks noChangeShapeType="1"/>
            </p:cNvSpPr>
            <p:nvPr/>
          </p:nvSpPr>
          <p:spPr bwMode="auto">
            <a:xfrm flipV="1">
              <a:off x="4317" y="11940"/>
              <a:ext cx="505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2" grpId="0" animBg="1"/>
      <p:bldP spid="4507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pic>
        <p:nvPicPr>
          <p:cNvPr id="5734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Line 2"/>
          <p:cNvSpPr>
            <a:spLocks noChangeShapeType="1"/>
          </p:cNvSpPr>
          <p:nvPr/>
        </p:nvSpPr>
        <p:spPr bwMode="auto">
          <a:xfrm>
            <a:off x="5292725" y="4941888"/>
            <a:ext cx="1511300" cy="0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5292725" y="4941888"/>
            <a:ext cx="0" cy="1223962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6" name="Line 1"/>
          <p:cNvSpPr>
            <a:spLocks noChangeShapeType="1"/>
          </p:cNvSpPr>
          <p:nvPr/>
        </p:nvSpPr>
        <p:spPr bwMode="auto">
          <a:xfrm flipV="1">
            <a:off x="5292725" y="4941888"/>
            <a:ext cx="1511300" cy="1231900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352" name="Rectangle 4"/>
          <p:cNvSpPr>
            <a:spLocks noChangeArrowheads="1"/>
          </p:cNvSpPr>
          <p:nvPr/>
        </p:nvSpPr>
        <p:spPr bwMode="auto">
          <a:xfrm>
            <a:off x="1042988" y="836613"/>
            <a:ext cx="810101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4382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Постройте  замкнутую  ломаную  линию,  состоящую  из  трех  звеньев  и  проходящую  через 4  данные  точки.     </a:t>
            </a: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    *    </a:t>
            </a:r>
          </a:p>
          <a:p>
            <a:pPr eaLnBrk="0" hangingPunct="0">
              <a:tabLst>
                <a:tab pos="1438275" algn="l"/>
              </a:tabLs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*      * 	</a:t>
            </a:r>
            <a:endParaRPr lang="ru-RU" sz="3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9" name="Прямоугольник 9"/>
          <p:cNvSpPr>
            <a:spLocks noChangeArrowheads="1"/>
          </p:cNvSpPr>
          <p:nvPr/>
        </p:nvSpPr>
        <p:spPr bwMode="auto">
          <a:xfrm>
            <a:off x="5003800" y="4724400"/>
            <a:ext cx="21605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438275" algn="l"/>
              </a:tabLs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      *    </a:t>
            </a:r>
          </a:p>
          <a:p>
            <a:pPr eaLnBrk="0" hangingPunct="0">
              <a:tabLst>
                <a:tab pos="1438275" algn="l"/>
              </a:tabLst>
              <a:defRPr/>
            </a:pP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      * </a:t>
            </a:r>
            <a:endParaRPr lang="ru-RU" sz="32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19700" y="4941888"/>
            <a:ext cx="73025" cy="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324 L 0.16927 -0.00324 L 3.61111E-6 0.175 L 3.61111E-6 -0.00324 Z " pathEditMode="relative" rAng="5400000" ptsTypes="FFFF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403350" y="115888"/>
            <a:ext cx="6983413" cy="1370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14146C"/>
                  </a:solidFill>
                  <a:round/>
                  <a:headEnd/>
                  <a:tailEnd/>
                </a:ln>
                <a:solidFill>
                  <a:srgbClr val="3326D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Устный Счет</a:t>
            </a:r>
          </a:p>
        </p:txBody>
      </p:sp>
      <p:pic>
        <p:nvPicPr>
          <p:cNvPr id="28675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6610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411413" y="3933825"/>
            <a:ext cx="936625" cy="804863"/>
            <a:chOff x="1791" y="1949"/>
            <a:chExt cx="590" cy="507"/>
          </a:xfrm>
        </p:grpSpPr>
        <p:pic>
          <p:nvPicPr>
            <p:cNvPr id="28692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3" name="Text Box 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8677" name="Group 7"/>
          <p:cNvGrpSpPr>
            <a:grpSpLocks/>
          </p:cNvGrpSpPr>
          <p:nvPr/>
        </p:nvGrpSpPr>
        <p:grpSpPr bwMode="auto">
          <a:xfrm>
            <a:off x="3419475" y="3933825"/>
            <a:ext cx="936625" cy="804863"/>
            <a:chOff x="1791" y="1949"/>
            <a:chExt cx="590" cy="507"/>
          </a:xfrm>
        </p:grpSpPr>
        <p:pic>
          <p:nvPicPr>
            <p:cNvPr id="28690" name="Picture 8" descr="58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1" name="Text Box 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8678" name="Group 10"/>
          <p:cNvGrpSpPr>
            <a:grpSpLocks/>
          </p:cNvGrpSpPr>
          <p:nvPr/>
        </p:nvGrpSpPr>
        <p:grpSpPr bwMode="auto">
          <a:xfrm>
            <a:off x="4427538" y="3933825"/>
            <a:ext cx="936625" cy="804863"/>
            <a:chOff x="1791" y="1949"/>
            <a:chExt cx="590" cy="507"/>
          </a:xfrm>
        </p:grpSpPr>
        <p:pic>
          <p:nvPicPr>
            <p:cNvPr id="28688" name="Picture 11" descr="58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9" name="Text Box 12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8679" name="Group 13"/>
          <p:cNvGrpSpPr>
            <a:grpSpLocks/>
          </p:cNvGrpSpPr>
          <p:nvPr/>
        </p:nvGrpSpPr>
        <p:grpSpPr bwMode="auto">
          <a:xfrm>
            <a:off x="5435600" y="3933825"/>
            <a:ext cx="936625" cy="804863"/>
            <a:chOff x="1791" y="1949"/>
            <a:chExt cx="590" cy="507"/>
          </a:xfrm>
        </p:grpSpPr>
        <p:pic>
          <p:nvPicPr>
            <p:cNvPr id="28686" name="Picture 14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7" name="Text Box 15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1692275" y="115888"/>
            <a:ext cx="6913563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Магические квадраты</a:t>
            </a:r>
          </a:p>
        </p:txBody>
      </p:sp>
      <p:pic>
        <p:nvPicPr>
          <p:cNvPr id="58371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58388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9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8373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58386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7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374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58384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5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8375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58382" name="Picture 14" descr="58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3" name="Text Box 15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58376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58380" name="Picture 17" descr="58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81" name="Text Box 18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58377" name="Group 19"/>
          <p:cNvGrpSpPr>
            <a:grpSpLocks/>
          </p:cNvGrpSpPr>
          <p:nvPr/>
        </p:nvGrpSpPr>
        <p:grpSpPr bwMode="auto">
          <a:xfrm>
            <a:off x="7667625" y="3860800"/>
            <a:ext cx="936625" cy="804863"/>
            <a:chOff x="1791" y="1949"/>
            <a:chExt cx="590" cy="507"/>
          </a:xfrm>
        </p:grpSpPr>
        <p:pic>
          <p:nvPicPr>
            <p:cNvPr id="58378" name="Picture 20" descr="58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9" name="Text Box 21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2053" name="Picture 26" descr="8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763713" y="1484313"/>
          <a:ext cx="5545137" cy="3943350"/>
        </p:xfrm>
        <a:graphic>
          <a:graphicData uri="http://schemas.openxmlformats.org/presentationml/2006/ole">
            <p:oleObj spid="_x0000_s2050" name="Worksheet" r:id="rId7" imgW="1285824" imgH="990490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52120" y="170080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996952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29309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29309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763713" y="1296988"/>
            <a:ext cx="5670550" cy="5561012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6300192" y="5517232"/>
            <a:ext cx="235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6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763713" y="1557338"/>
          <a:ext cx="5521325" cy="3925887"/>
        </p:xfrm>
        <a:graphic>
          <a:graphicData uri="http://schemas.openxmlformats.org/presentationml/2006/ole">
            <p:oleObj spid="_x0000_s3074" name="Worksheet" r:id="rId5" imgW="1285933" imgH="990524" progId="Excel.Sheet.8">
              <p:embed/>
            </p:oleObj>
          </a:graphicData>
        </a:graphic>
      </p:graphicFrame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77281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3068960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429309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429309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pic>
        <p:nvPicPr>
          <p:cNvPr id="3082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олилиния 12"/>
          <p:cNvSpPr/>
          <p:nvPr/>
        </p:nvSpPr>
        <p:spPr>
          <a:xfrm rot="6198771">
            <a:off x="1350963" y="677862"/>
            <a:ext cx="5672138" cy="5561013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5"/>
          <p:cNvSpPr>
            <a:spLocks noChangeArrowheads="1"/>
          </p:cNvSpPr>
          <p:nvPr/>
        </p:nvSpPr>
        <p:spPr bwMode="auto">
          <a:xfrm>
            <a:off x="2124075" y="5589588"/>
            <a:ext cx="266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18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619250" y="1557338"/>
          <a:ext cx="5594350" cy="3978275"/>
        </p:xfrm>
        <a:graphic>
          <a:graphicData uri="http://schemas.openxmlformats.org/presentationml/2006/ole">
            <p:oleObj spid="_x0000_s4098" name="Worksheet" r:id="rId5" imgW="1285933" imgH="990524" progId="Excel.Sheet.8">
              <p:embed/>
            </p:oleObj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177281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177281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365104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4365104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pic>
        <p:nvPicPr>
          <p:cNvPr id="4106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 rot="18944872">
            <a:off x="1674813" y="1189038"/>
            <a:ext cx="5672137" cy="5562600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5940152" y="5661248"/>
            <a:ext cx="266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33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619250" y="1628775"/>
          <a:ext cx="5545138" cy="3943350"/>
        </p:xfrm>
        <a:graphic>
          <a:graphicData uri="http://schemas.openxmlformats.org/presentationml/2006/ole">
            <p:oleObj spid="_x0000_s5122" name="Worksheet" r:id="rId5" imgW="1285933" imgH="990524" progId="Excel.Sheet.8">
              <p:embed/>
            </p:oleObj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4437112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14096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1844824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314096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</a:t>
            </a:r>
          </a:p>
        </p:txBody>
      </p:sp>
      <p:pic>
        <p:nvPicPr>
          <p:cNvPr id="5130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>
            <a:off x="1476375" y="1296988"/>
            <a:ext cx="5670550" cy="5561012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6084168" y="5589240"/>
            <a:ext cx="266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75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403350" y="1557338"/>
          <a:ext cx="5545138" cy="3943350"/>
        </p:xfrm>
        <a:graphic>
          <a:graphicData uri="http://schemas.openxmlformats.org/presentationml/2006/ole">
            <p:oleObj spid="_x0000_s6146" name="Worksheet" r:id="rId5" imgW="1285933" imgH="990524" progId="Excel.Sheet.8">
              <p:embed/>
            </p:oleObj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4365104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1772816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365104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3068960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</a:p>
        </p:txBody>
      </p:sp>
      <p:pic>
        <p:nvPicPr>
          <p:cNvPr id="6154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 rot="2988543">
            <a:off x="1118394" y="1180307"/>
            <a:ext cx="5670550" cy="5561012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3419872" y="5661248"/>
            <a:ext cx="266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30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692275" y="1628775"/>
          <a:ext cx="5543550" cy="3943350"/>
        </p:xfrm>
        <a:graphic>
          <a:graphicData uri="http://schemas.openxmlformats.org/presentationml/2006/ole">
            <p:oleObj spid="_x0000_s7170" name="Worksheet" r:id="rId5" imgW="1285933" imgH="990524" progId="Excel.Sheet.8">
              <p:embed/>
            </p:oleObj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1476375" y="476250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14096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14096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1916832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3140968"/>
            <a:ext cx="13681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pic>
        <p:nvPicPr>
          <p:cNvPr id="7178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 rot="19047348">
            <a:off x="1673225" y="2454275"/>
            <a:ext cx="5670550" cy="5561013"/>
          </a:xfrm>
          <a:custGeom>
            <a:avLst/>
            <a:gdLst>
              <a:gd name="connsiteX0" fmla="*/ 5670785 w 5670785"/>
              <a:gd name="connsiteY0" fmla="*/ 3847629 h 5561659"/>
              <a:gd name="connsiteX1" fmla="*/ 195674 w 5670785"/>
              <a:gd name="connsiteY1" fmla="*/ 156163 h 5561659"/>
              <a:gd name="connsiteX2" fmla="*/ 4496740 w 5670785"/>
              <a:gd name="connsiteY2" fmla="*/ 4784607 h 5561659"/>
              <a:gd name="connsiteX3" fmla="*/ 4508029 w 5670785"/>
              <a:gd name="connsiteY3" fmla="*/ 4818474 h 556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0785" h="5561659">
                <a:moveTo>
                  <a:pt x="5670785" y="3847629"/>
                </a:moveTo>
                <a:cubicBezTo>
                  <a:pt x="3031066" y="1923814"/>
                  <a:pt x="391348" y="0"/>
                  <a:pt x="195674" y="156163"/>
                </a:cubicBezTo>
                <a:cubicBezTo>
                  <a:pt x="0" y="312326"/>
                  <a:pt x="3778014" y="4007555"/>
                  <a:pt x="4496740" y="4784607"/>
                </a:cubicBezTo>
                <a:cubicBezTo>
                  <a:pt x="5215466" y="5561659"/>
                  <a:pt x="4861747" y="5190066"/>
                  <a:pt x="4508029" y="481847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6300192" y="5589240"/>
            <a:ext cx="266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18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1403350" y="115888"/>
            <a:ext cx="7056438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Числовые головоломки</a:t>
            </a:r>
          </a:p>
        </p:txBody>
      </p:sp>
      <p:pic>
        <p:nvPicPr>
          <p:cNvPr id="59395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59409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10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9397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59407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8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9398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59405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6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9399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59403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4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59400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59401" name="Picture 17" descr="58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2" name="Text Box 18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6042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1"/>
          <p:cNvSpPr>
            <a:spLocks noChangeArrowheads="1"/>
          </p:cNvSpPr>
          <p:nvPr/>
        </p:nvSpPr>
        <p:spPr bwMode="auto">
          <a:xfrm>
            <a:off x="1042988" y="836613"/>
            <a:ext cx="7993062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цифры 1 2 3 4 5 6 7 8 9, не меняя порядка цифр, расставьте между ними (+) и (-), всего три знака, чтобы в результате получилось 100.</a:t>
            </a:r>
            <a:endParaRPr lang="ru-RU" sz="4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45" name="Прямоугольник 4"/>
          <p:cNvSpPr>
            <a:spLocks noChangeArrowheads="1"/>
          </p:cNvSpPr>
          <p:nvPr/>
        </p:nvSpPr>
        <p:spPr bwMode="auto">
          <a:xfrm>
            <a:off x="1835150" y="5589588"/>
            <a:ext cx="40973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123-45-67+89.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sp>
        <p:nvSpPr>
          <p:cNvPr id="61444" name="Rectangle 1"/>
          <p:cNvSpPr>
            <a:spLocks noChangeArrowheads="1"/>
          </p:cNvSpPr>
          <p:nvPr/>
        </p:nvSpPr>
        <p:spPr bwMode="auto">
          <a:xfrm>
            <a:off x="1116013" y="1341438"/>
            <a:ext cx="77438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Запишите, пользуясь тремя пятерками число:</a:t>
            </a:r>
          </a:p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2</a:t>
            </a:r>
          </a:p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5.</a:t>
            </a:r>
          </a:p>
        </p:txBody>
      </p:sp>
      <p:sp>
        <p:nvSpPr>
          <p:cNvPr id="62469" name="Прямоугольник 4"/>
          <p:cNvSpPr>
            <a:spLocks noChangeArrowheads="1"/>
          </p:cNvSpPr>
          <p:nvPr/>
        </p:nvSpPr>
        <p:spPr bwMode="auto">
          <a:xfrm>
            <a:off x="1758950" y="5589588"/>
            <a:ext cx="6746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(5+5):5=2,  б) 5·5:5=5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1447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44450"/>
            <a:ext cx="1944687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19"/>
          <p:cNvSpPr txBox="1">
            <a:spLocks noChangeArrowheads="1"/>
          </p:cNvSpPr>
          <p:nvPr/>
        </p:nvSpPr>
        <p:spPr bwMode="auto">
          <a:xfrm>
            <a:off x="7164388" y="260350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29700" name="Picture 20" descr="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1"/>
          <p:cNvSpPr>
            <a:spLocks noChangeArrowheads="1"/>
          </p:cNvSpPr>
          <p:nvPr/>
        </p:nvSpPr>
        <p:spPr bwMode="auto">
          <a:xfrm>
            <a:off x="1187450" y="1115171"/>
            <a:ext cx="6985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быстро вычислить: </a:t>
            </a:r>
            <a:r>
              <a:rPr lang="ru-RU" sz="4800" dirty="0"/>
              <a:t>1+2+3+4+…+10?</a:t>
            </a:r>
          </a:p>
          <a:p>
            <a:pPr indent="342900">
              <a:tabLst>
                <a:tab pos="3886200" algn="l"/>
              </a:tabLst>
            </a:pP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7" name="Прямоугольник 23"/>
          <p:cNvSpPr>
            <a:spLocks noChangeArrowheads="1"/>
          </p:cNvSpPr>
          <p:nvPr/>
        </p:nvSpPr>
        <p:spPr bwMode="auto">
          <a:xfrm>
            <a:off x="1979613" y="5732463"/>
            <a:ext cx="6337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11*5=55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5513" y="4868863"/>
            <a:ext cx="2408237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62468" name="Rectangle 1"/>
          <p:cNvSpPr>
            <a:spLocks noChangeArrowheads="1"/>
          </p:cNvSpPr>
          <p:nvPr/>
        </p:nvSpPr>
        <p:spPr bwMode="auto">
          <a:xfrm>
            <a:off x="1042988" y="930275"/>
            <a:ext cx="79121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цифра стоит в конце числа, выражающего произведение: </a:t>
            </a:r>
          </a:p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9·11·13·…·21</a:t>
            </a:r>
          </a:p>
        </p:txBody>
      </p:sp>
      <p:sp>
        <p:nvSpPr>
          <p:cNvPr id="63493" name="Прямоугольник 4"/>
          <p:cNvSpPr>
            <a:spLocks noChangeArrowheads="1"/>
          </p:cNvSpPr>
          <p:nvPr/>
        </p:nvSpPr>
        <p:spPr bwMode="auto">
          <a:xfrm>
            <a:off x="2484438" y="5732463"/>
            <a:ext cx="876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2471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63492" name="Rectangle 1"/>
          <p:cNvSpPr>
            <a:spLocks noChangeArrowheads="1"/>
          </p:cNvSpPr>
          <p:nvPr/>
        </p:nvSpPr>
        <p:spPr bwMode="auto">
          <a:xfrm>
            <a:off x="1116013" y="898525"/>
            <a:ext cx="80279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Подберите четыре натуральных числа таких, чтобы их сумма была равна их произведению.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4517" name="Прямоугольник 4"/>
          <p:cNvSpPr>
            <a:spLocks noChangeArrowheads="1"/>
          </p:cNvSpPr>
          <p:nvPr/>
        </p:nvSpPr>
        <p:spPr bwMode="auto">
          <a:xfrm>
            <a:off x="1979613" y="5661025"/>
            <a:ext cx="5038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1+1+2+4=1·1·2·4.</a:t>
            </a: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3495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64516" name="Rectangle 1"/>
          <p:cNvSpPr>
            <a:spLocks noChangeArrowheads="1"/>
          </p:cNvSpPr>
          <p:nvPr/>
        </p:nvSpPr>
        <p:spPr bwMode="auto">
          <a:xfrm>
            <a:off x="1116013" y="1268413"/>
            <a:ext cx="7848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Подберите пять натуральных чисел таких, чтобы их сумма была равна их произведению.</a:t>
            </a:r>
            <a:endParaRPr lang="ru-RU" sz="4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541" name="Прямоугольник 4"/>
          <p:cNvSpPr>
            <a:spLocks noChangeArrowheads="1"/>
          </p:cNvSpPr>
          <p:nvPr/>
        </p:nvSpPr>
        <p:spPr bwMode="auto">
          <a:xfrm>
            <a:off x="3851275" y="4797425"/>
            <a:ext cx="489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1+1+1+2+5=1·1·1·2·5,</a:t>
            </a:r>
          </a:p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1+1+1+3+3=1·1·1·3·3,</a:t>
            </a:r>
          </a:p>
          <a:p>
            <a:pPr indent="2286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1+1+2+2+2=1·1·2·2·2.</a:t>
            </a: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1979613" y="4652963"/>
            <a:ext cx="24653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4519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1187450" y="115888"/>
            <a:ext cx="6840538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Весёлые вопросы</a:t>
            </a:r>
          </a:p>
        </p:txBody>
      </p:sp>
      <p:pic>
        <p:nvPicPr>
          <p:cNvPr id="65539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65559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60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5541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65557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8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5542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65555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6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543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65553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4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65544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65551" name="Picture 17" descr="58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2" name="Text Box 18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65545" name="Group 19"/>
          <p:cNvGrpSpPr>
            <a:grpSpLocks/>
          </p:cNvGrpSpPr>
          <p:nvPr/>
        </p:nvGrpSpPr>
        <p:grpSpPr bwMode="auto">
          <a:xfrm>
            <a:off x="7667625" y="3860800"/>
            <a:ext cx="936625" cy="804863"/>
            <a:chOff x="1791" y="1949"/>
            <a:chExt cx="590" cy="507"/>
          </a:xfrm>
        </p:grpSpPr>
        <p:pic>
          <p:nvPicPr>
            <p:cNvPr id="65549" name="Picture 20" descr="58">
              <a:hlinkClick r:id="rId1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0" name="Text Box 21">
              <a:hlinkClick r:id="rId1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66564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Rectangle 1"/>
          <p:cNvSpPr>
            <a:spLocks noChangeArrowheads="1"/>
          </p:cNvSpPr>
          <p:nvPr/>
        </p:nvSpPr>
        <p:spPr bwMode="auto">
          <a:xfrm>
            <a:off x="1116013" y="858838"/>
            <a:ext cx="792003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Мотоциклист ехал в поселок. По дороге он встретил три легковые машины и грузовик. Сколько всего машин шло в этот поселок?</a:t>
            </a:r>
            <a:endParaRPr lang="ru-RU" sz="4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7589" name="Прямоугольник 4"/>
          <p:cNvSpPr>
            <a:spLocks noChangeArrowheads="1"/>
          </p:cNvSpPr>
          <p:nvPr/>
        </p:nvSpPr>
        <p:spPr bwMode="auto">
          <a:xfrm>
            <a:off x="2700338" y="5589588"/>
            <a:ext cx="760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67588" name="Rectangle 1"/>
          <p:cNvSpPr>
            <a:spLocks noChangeArrowheads="1"/>
          </p:cNvSpPr>
          <p:nvPr/>
        </p:nvSpPr>
        <p:spPr bwMode="auto">
          <a:xfrm>
            <a:off x="1187450" y="971550"/>
            <a:ext cx="77327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одной семье два отца и два сына. Сколько это человек?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8613" name="Прямоугольник 4"/>
          <p:cNvSpPr>
            <a:spLocks noChangeArrowheads="1"/>
          </p:cNvSpPr>
          <p:nvPr/>
        </p:nvSpPr>
        <p:spPr bwMode="auto">
          <a:xfrm>
            <a:off x="2555875" y="5589588"/>
            <a:ext cx="76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759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68612" name="Rectangle 1"/>
          <p:cNvSpPr>
            <a:spLocks noChangeArrowheads="1"/>
          </p:cNvSpPr>
          <p:nvPr/>
        </p:nvSpPr>
        <p:spPr bwMode="auto">
          <a:xfrm>
            <a:off x="1116013" y="536575"/>
            <a:ext cx="8027987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3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велосипедиста выехали одновременно навстречу друг другу. Первый из пункта А со скоростью 20 км/ч, второй из пункта В со скоростью 15 км/ч. Какой из велосипедистов будет ближе к А в момент встречи?</a:t>
            </a:r>
            <a:endParaRPr lang="ru-RU" sz="39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9637" name="Прямоугольник 4"/>
          <p:cNvSpPr>
            <a:spLocks noChangeArrowheads="1"/>
          </p:cNvSpPr>
          <p:nvPr/>
        </p:nvSpPr>
        <p:spPr bwMode="auto">
          <a:xfrm>
            <a:off x="2051050" y="5589588"/>
            <a:ext cx="31607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одинаково.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8614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3876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Univers" pitchFamily="34" charset="0"/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4</a:t>
            </a:r>
            <a:endParaRPr lang="ru-RU" sz="2400" b="1" dirty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0660" name="Rectangle 1"/>
          <p:cNvSpPr>
            <a:spLocks noChangeArrowheads="1"/>
          </p:cNvSpPr>
          <p:nvPr/>
        </p:nvSpPr>
        <p:spPr bwMode="auto">
          <a:xfrm>
            <a:off x="1116013" y="1268413"/>
            <a:ext cx="80279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курицы за три дня снесут три яйца. Сколько яиц снесут 6 куриц за 6 дней? А 4 курицы за 9 дней?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685" name="Прямоугольник 4"/>
          <p:cNvSpPr>
            <a:spLocks noChangeArrowheads="1"/>
          </p:cNvSpPr>
          <p:nvPr/>
        </p:nvSpPr>
        <p:spPr bwMode="auto">
          <a:xfrm>
            <a:off x="2411413" y="5661025"/>
            <a:ext cx="1069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0662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3876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Univers" pitchFamily="34" charset="0"/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1684" name="Rectangle 1"/>
          <p:cNvSpPr>
            <a:spLocks noChangeArrowheads="1"/>
          </p:cNvSpPr>
          <p:nvPr/>
        </p:nvSpPr>
        <p:spPr bwMode="auto">
          <a:xfrm>
            <a:off x="1258888" y="1268413"/>
            <a:ext cx="77771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 яйцо варят 4 минуты. Сколько минут варят 5 яиц?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2709" name="Прямоугольник 4"/>
          <p:cNvSpPr>
            <a:spLocks noChangeArrowheads="1"/>
          </p:cNvSpPr>
          <p:nvPr/>
        </p:nvSpPr>
        <p:spPr bwMode="auto">
          <a:xfrm>
            <a:off x="2124075" y="5589588"/>
            <a:ext cx="2955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минуты.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686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3876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Univers" pitchFamily="34" charset="0"/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  <a:latin typeface="Univers" pitchFamily="34" charset="0"/>
              </a:rPr>
              <a:t>6</a:t>
            </a:r>
            <a:endParaRPr lang="ru-RU" sz="2400" b="1" dirty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2708" name="Rectangle 1"/>
          <p:cNvSpPr>
            <a:spLocks noChangeArrowheads="1"/>
          </p:cNvSpPr>
          <p:nvPr/>
        </p:nvSpPr>
        <p:spPr bwMode="auto">
          <a:xfrm>
            <a:off x="1042988" y="1590675"/>
            <a:ext cx="7993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семье 5 сыновей и у каждого есть сестра. Сколько детей в этой семье?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3733" name="Прямоугольник 4"/>
          <p:cNvSpPr>
            <a:spLocks noChangeArrowheads="1"/>
          </p:cNvSpPr>
          <p:nvPr/>
        </p:nvSpPr>
        <p:spPr bwMode="auto">
          <a:xfrm>
            <a:off x="2484438" y="5661025"/>
            <a:ext cx="760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2710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44450"/>
            <a:ext cx="1944687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19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pic>
        <p:nvPicPr>
          <p:cNvPr id="30724" name="Picture 20" descr="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3850" y="1792477"/>
            <a:ext cx="92170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dirty="0"/>
              <a:t>Как быстро вычислить сумму чисел от 1 до 100</a:t>
            </a:r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2090738" y="4868863"/>
            <a:ext cx="2252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0" hangingPunct="0">
              <a:tabLst>
                <a:tab pos="3886200" algn="l"/>
              </a:tabLst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2" name="Прямоугольник 5"/>
          <p:cNvSpPr>
            <a:spLocks noChangeArrowheads="1"/>
          </p:cNvSpPr>
          <p:nvPr/>
        </p:nvSpPr>
        <p:spPr bwMode="auto">
          <a:xfrm>
            <a:off x="2195513" y="5589588"/>
            <a:ext cx="37353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101*50=5050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1547813" y="115888"/>
            <a:ext cx="6913562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Установите закономерность</a:t>
            </a:r>
          </a:p>
        </p:txBody>
      </p:sp>
      <p:pic>
        <p:nvPicPr>
          <p:cNvPr id="73731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73751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52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73733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73749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50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3734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73747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8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3735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73745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6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73736" name="Group 16"/>
          <p:cNvGrpSpPr>
            <a:grpSpLocks/>
          </p:cNvGrpSpPr>
          <p:nvPr/>
        </p:nvGrpSpPr>
        <p:grpSpPr bwMode="auto">
          <a:xfrm>
            <a:off x="6659563" y="3860800"/>
            <a:ext cx="936625" cy="804863"/>
            <a:chOff x="1791" y="1949"/>
            <a:chExt cx="590" cy="507"/>
          </a:xfrm>
        </p:grpSpPr>
        <p:pic>
          <p:nvPicPr>
            <p:cNvPr id="73743" name="Picture 17" descr="58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4" name="Text Box 18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3737" name="Group 19"/>
          <p:cNvGrpSpPr>
            <a:grpSpLocks/>
          </p:cNvGrpSpPr>
          <p:nvPr/>
        </p:nvGrpSpPr>
        <p:grpSpPr bwMode="auto">
          <a:xfrm>
            <a:off x="7667625" y="3860800"/>
            <a:ext cx="936625" cy="804863"/>
            <a:chOff x="1791" y="1949"/>
            <a:chExt cx="590" cy="507"/>
          </a:xfrm>
        </p:grpSpPr>
        <p:pic>
          <p:nvPicPr>
            <p:cNvPr id="73741" name="Picture 20" descr="58">
              <a:hlinkClick r:id="rId1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2" name="Text Box 21">
              <a:hlinkClick r:id="rId1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73738" name="Group 22"/>
          <p:cNvGrpSpPr>
            <a:grpSpLocks/>
          </p:cNvGrpSpPr>
          <p:nvPr/>
        </p:nvGrpSpPr>
        <p:grpSpPr bwMode="auto">
          <a:xfrm>
            <a:off x="2627313" y="5084763"/>
            <a:ext cx="936625" cy="804862"/>
            <a:chOff x="1791" y="1949"/>
            <a:chExt cx="590" cy="507"/>
          </a:xfrm>
        </p:grpSpPr>
        <p:pic>
          <p:nvPicPr>
            <p:cNvPr id="73739" name="Picture 23" descr="58">
              <a:hlinkClick r:id="rId1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740" name="Text Box 24">
              <a:hlinkClick r:id="rId1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8197" name="Picture 26" descr="8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1116013" y="1341438"/>
            <a:ext cx="7848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 4, 9, 16, 25, 36, 49, …</a:t>
            </a: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8194" name="Формула" r:id="rId7" imgW="164957" imgH="190335" progId="Equation.3">
              <p:embed/>
            </p:oleObj>
          </a:graphicData>
        </a:graphic>
      </p:graphicFrame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2627313" y="5445125"/>
            <a:ext cx="931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4800" baseline="30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187450" y="1268413"/>
            <a:ext cx="77771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 8, 27, 64, 125, …</a:t>
            </a:r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9218" name="Формула" r:id="rId5" imgW="164957" imgH="190335" progId="Equation.3">
              <p:embed/>
            </p:oleObj>
          </a:graphicData>
        </a:graphic>
      </p:graphicFrame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2700338" y="5589588"/>
            <a:ext cx="931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4800" baseline="30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23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1116013" y="1341438"/>
            <a:ext cx="7848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 3, 2, 4, 5, 7, 6, 8, …</a:t>
            </a: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10242" name="Формула" r:id="rId5" imgW="164957" imgH="190335" progId="Equation.3">
              <p:embed/>
            </p:oleObj>
          </a:graphicData>
        </a:graphic>
      </p:graphicFrame>
      <p:sp>
        <p:nvSpPr>
          <p:cNvPr id="10246" name="Прямоугольник 6"/>
          <p:cNvSpPr>
            <a:spLocks noChangeArrowheads="1"/>
          </p:cNvSpPr>
          <p:nvPr/>
        </p:nvSpPr>
        <p:spPr bwMode="auto">
          <a:xfrm>
            <a:off x="1974850" y="5445125"/>
            <a:ext cx="6078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нечетных, 2 четных.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47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187450" y="1341438"/>
            <a:ext cx="77771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 12, 22, 32, 42, …</a:t>
            </a: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11266" name="Формула" r:id="rId5" imgW="164957" imgH="190335" progId="Equation.3">
              <p:embed/>
            </p:oleObj>
          </a:graphicData>
        </a:graphic>
      </p:graphicFrame>
      <p:sp>
        <p:nvSpPr>
          <p:cNvPr id="11270" name="Прямоугольник 6"/>
          <p:cNvSpPr>
            <a:spLocks noChangeArrowheads="1"/>
          </p:cNvSpPr>
          <p:nvPr/>
        </p:nvSpPr>
        <p:spPr bwMode="auto">
          <a:xfrm>
            <a:off x="2484438" y="5661025"/>
            <a:ext cx="14160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+10.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71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1258888" y="1341438"/>
            <a:ext cx="77057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 6, 9, 12, 15, 18, …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475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2339975" y="5516563"/>
            <a:ext cx="30654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4300" algn="just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кратные 3.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12290" name="Формула" r:id="rId5" imgW="164957" imgH="190335" progId="Equation.3">
              <p:embed/>
            </p:oleObj>
          </a:graphicData>
        </a:graphic>
      </p:graphicFrame>
      <p:sp>
        <p:nvSpPr>
          <p:cNvPr id="12293" name="Rectangle 3"/>
          <p:cNvSpPr>
            <a:spLocks noChangeArrowheads="1"/>
          </p:cNvSpPr>
          <p:nvPr/>
        </p:nvSpPr>
        <p:spPr bwMode="auto">
          <a:xfrm rot="10800000" flipV="1">
            <a:off x="900113" y="1341438"/>
            <a:ext cx="83518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 2, 5, 4, 10, 6, 15, 8, 20, 10, 25, ... </a:t>
            </a: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>
            <a:off x="2627313" y="5516563"/>
            <a:ext cx="2189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+2, +5.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295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5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7</a:t>
            </a:r>
          </a:p>
        </p:txBody>
      </p:sp>
      <p:graphicFrame>
        <p:nvGraphicFramePr>
          <p:cNvPr id="13314" name="Object 1"/>
          <p:cNvGraphicFramePr>
            <a:graphicFrameLocks noChangeAspect="1"/>
          </p:cNvGraphicFramePr>
          <p:nvPr/>
        </p:nvGraphicFramePr>
        <p:xfrm>
          <a:off x="0" y="457200"/>
          <a:ext cx="161925" cy="190500"/>
        </p:xfrm>
        <a:graphic>
          <a:graphicData uri="http://schemas.openxmlformats.org/presentationml/2006/ole">
            <p:oleObj spid="_x0000_s13314" name="Формула" r:id="rId5" imgW="164957" imgH="190335" progId="Equation.3">
              <p:embed/>
            </p:oleObj>
          </a:graphicData>
        </a:graphic>
      </p:graphicFrame>
      <p:sp>
        <p:nvSpPr>
          <p:cNvPr id="13317" name="Rectangle 3"/>
          <p:cNvSpPr>
            <a:spLocks noChangeArrowheads="1"/>
          </p:cNvSpPr>
          <p:nvPr/>
        </p:nvSpPr>
        <p:spPr bwMode="auto">
          <a:xfrm rot="10800000" flipV="1">
            <a:off x="1116013" y="1412875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закономерность:</a:t>
            </a:r>
          </a:p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 4, 8, 16, 32, 64, 128, …</a:t>
            </a: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2555875" y="5516563"/>
            <a:ext cx="10826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  <a:defRPr/>
            </a:pP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baseline="30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319" name="Picture 26" descr="8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1547813" y="115888"/>
            <a:ext cx="66960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«Огонёк»</a:t>
            </a:r>
          </a:p>
        </p:txBody>
      </p:sp>
      <p:pic>
        <p:nvPicPr>
          <p:cNvPr id="75779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2627313" y="3860800"/>
            <a:ext cx="936625" cy="804863"/>
            <a:chOff x="1791" y="1949"/>
            <a:chExt cx="590" cy="507"/>
          </a:xfrm>
        </p:grpSpPr>
        <p:pic>
          <p:nvPicPr>
            <p:cNvPr id="75790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91" name="Text Box 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75781" name="Group 7"/>
          <p:cNvGrpSpPr>
            <a:grpSpLocks/>
          </p:cNvGrpSpPr>
          <p:nvPr/>
        </p:nvGrpSpPr>
        <p:grpSpPr bwMode="auto">
          <a:xfrm>
            <a:off x="3635375" y="3860800"/>
            <a:ext cx="936625" cy="804863"/>
            <a:chOff x="1791" y="1949"/>
            <a:chExt cx="590" cy="507"/>
          </a:xfrm>
        </p:grpSpPr>
        <p:pic>
          <p:nvPicPr>
            <p:cNvPr id="75788" name="Picture 8" descr="58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89" name="Text Box 9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5782" name="Group 10"/>
          <p:cNvGrpSpPr>
            <a:grpSpLocks/>
          </p:cNvGrpSpPr>
          <p:nvPr/>
        </p:nvGrpSpPr>
        <p:grpSpPr bwMode="auto">
          <a:xfrm>
            <a:off x="4643438" y="3860800"/>
            <a:ext cx="936625" cy="804863"/>
            <a:chOff x="1791" y="1949"/>
            <a:chExt cx="590" cy="507"/>
          </a:xfrm>
        </p:grpSpPr>
        <p:pic>
          <p:nvPicPr>
            <p:cNvPr id="75786" name="Picture 11" descr="58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87" name="Text Box 12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5783" name="Group 13"/>
          <p:cNvGrpSpPr>
            <a:grpSpLocks/>
          </p:cNvGrpSpPr>
          <p:nvPr/>
        </p:nvGrpSpPr>
        <p:grpSpPr bwMode="auto">
          <a:xfrm>
            <a:off x="5651500" y="3860800"/>
            <a:ext cx="936625" cy="804863"/>
            <a:chOff x="1791" y="1949"/>
            <a:chExt cx="590" cy="507"/>
          </a:xfrm>
        </p:grpSpPr>
        <p:pic>
          <p:nvPicPr>
            <p:cNvPr id="75784" name="Picture 14" descr="58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785" name="Text Box 15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76804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2852738"/>
            <a:ext cx="15843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1116013" y="1268413"/>
            <a:ext cx="80279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28600" algn="l"/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Переложите 2 палочки так, чтобы получилось 5 равных квадратов.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581525"/>
            <a:ext cx="15843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932363" y="5229225"/>
            <a:ext cx="360362" cy="287338"/>
            <a:chOff x="4665" y="4005"/>
            <a:chExt cx="585" cy="630"/>
          </a:xfrm>
        </p:grpSpPr>
        <p:cxnSp>
          <p:nvCxnSpPr>
            <p:cNvPr id="76814" name="AutoShape 24"/>
            <p:cNvCxnSpPr>
              <a:cxnSpLocks noChangeShapeType="1"/>
            </p:cNvCxnSpPr>
            <p:nvPr/>
          </p:nvCxnSpPr>
          <p:spPr bwMode="auto">
            <a:xfrm flipH="1">
              <a:off x="4665" y="4005"/>
              <a:ext cx="15" cy="630"/>
            </a:xfrm>
            <a:prstGeom prst="straightConnector1">
              <a:avLst/>
            </a:prstGeom>
            <a:noFill/>
            <a:ln w="98425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76815" name="AutoShape 25"/>
            <p:cNvCxnSpPr>
              <a:cxnSpLocks noChangeShapeType="1"/>
            </p:cNvCxnSpPr>
            <p:nvPr/>
          </p:nvCxnSpPr>
          <p:spPr bwMode="auto">
            <a:xfrm>
              <a:off x="4665" y="4635"/>
              <a:ext cx="585" cy="0"/>
            </a:xfrm>
            <a:prstGeom prst="straightConnector1">
              <a:avLst/>
            </a:prstGeom>
            <a:noFill/>
            <a:ln w="98425">
              <a:solidFill>
                <a:schemeClr val="bg1"/>
              </a:solidFill>
              <a:round/>
              <a:headEnd/>
              <a:tailEnd/>
            </a:ln>
          </p:spPr>
        </p:cxnSp>
      </p:grpSp>
      <p:cxnSp>
        <p:nvCxnSpPr>
          <p:cNvPr id="66" name="Прямая соединительная линия 65"/>
          <p:cNvCxnSpPr/>
          <p:nvPr/>
        </p:nvCxnSpPr>
        <p:spPr>
          <a:xfrm>
            <a:off x="5003800" y="5516563"/>
            <a:ext cx="2889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4932363" y="5229225"/>
            <a:ext cx="7937" cy="279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787900" y="5373688"/>
            <a:ext cx="279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03142 1.85185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0.05555 -0.0629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3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19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pic>
        <p:nvPicPr>
          <p:cNvPr id="31748" name="Picture 20" descr="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Прямоугольник 3"/>
          <p:cNvSpPr>
            <a:spLocks noChangeArrowheads="1"/>
          </p:cNvSpPr>
          <p:nvPr/>
        </p:nvSpPr>
        <p:spPr bwMode="auto">
          <a:xfrm>
            <a:off x="357158" y="1571612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dirty="0"/>
              <a:t>Какое целое число делится без остатка на любое натуральное число</a:t>
            </a:r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2339975" y="4868863"/>
            <a:ext cx="2254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6" name="Прямоугольник 5"/>
          <p:cNvSpPr>
            <a:spLocks noChangeArrowheads="1"/>
          </p:cNvSpPr>
          <p:nvPr/>
        </p:nvSpPr>
        <p:spPr bwMode="auto">
          <a:xfrm>
            <a:off x="4572000" y="5000636"/>
            <a:ext cx="2519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dirty="0" smtClean="0"/>
              <a:t>0</a:t>
            </a:r>
            <a:endParaRPr lang="ru-RU" sz="4800" dirty="0">
              <a:solidFill>
                <a:schemeClr val="accent3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pic>
        <p:nvPicPr>
          <p:cNvPr id="7782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Rectangle 3"/>
          <p:cNvSpPr>
            <a:spLocks noChangeArrowheads="1"/>
          </p:cNvSpPr>
          <p:nvPr/>
        </p:nvSpPr>
        <p:spPr bwMode="auto">
          <a:xfrm>
            <a:off x="1116013" y="898525"/>
            <a:ext cx="78486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228600" algn="l"/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Переложите две спички так, чтобы муха оказалась в бокале.</a:t>
            </a:r>
          </a:p>
        </p:txBody>
      </p:sp>
      <p:sp>
        <p:nvSpPr>
          <p:cNvPr id="7783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783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2492375"/>
            <a:ext cx="1296987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437063"/>
            <a:ext cx="1296987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076825" y="4797425"/>
            <a:ext cx="395288" cy="503238"/>
            <a:chOff x="4665" y="4005"/>
            <a:chExt cx="585" cy="630"/>
          </a:xfrm>
        </p:grpSpPr>
        <p:cxnSp>
          <p:nvCxnSpPr>
            <p:cNvPr id="77837" name="AutoShape 24"/>
            <p:cNvCxnSpPr>
              <a:cxnSpLocks noChangeShapeType="1"/>
            </p:cNvCxnSpPr>
            <p:nvPr/>
          </p:nvCxnSpPr>
          <p:spPr bwMode="auto">
            <a:xfrm flipH="1">
              <a:off x="4665" y="4005"/>
              <a:ext cx="15" cy="630"/>
            </a:xfrm>
            <a:prstGeom prst="straightConnector1">
              <a:avLst/>
            </a:prstGeom>
            <a:noFill/>
            <a:ln w="98425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77838" name="AutoShape 25"/>
            <p:cNvCxnSpPr>
              <a:cxnSpLocks noChangeShapeType="1"/>
            </p:cNvCxnSpPr>
            <p:nvPr/>
          </p:nvCxnSpPr>
          <p:spPr bwMode="auto">
            <a:xfrm>
              <a:off x="4665" y="4635"/>
              <a:ext cx="585" cy="0"/>
            </a:xfrm>
            <a:prstGeom prst="straightConnector1">
              <a:avLst/>
            </a:prstGeom>
            <a:noFill/>
            <a:ln w="98425">
              <a:solidFill>
                <a:schemeClr val="bg1"/>
              </a:solidFill>
              <a:round/>
              <a:headEnd/>
              <a:tailEnd/>
            </a:ln>
          </p:spPr>
        </p:cxnSp>
      </p:grpSp>
      <p:cxnSp>
        <p:nvCxnSpPr>
          <p:cNvPr id="16" name="Прямая соединительная линия 15"/>
          <p:cNvCxnSpPr/>
          <p:nvPr/>
        </p:nvCxnSpPr>
        <p:spPr>
          <a:xfrm>
            <a:off x="5076825" y="5373688"/>
            <a:ext cx="431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6825" y="4868863"/>
            <a:ext cx="0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02361 -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07882 0.073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1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pic>
        <p:nvPicPr>
          <p:cNvPr id="78852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708275"/>
            <a:ext cx="20621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1187450" y="1341438"/>
            <a:ext cx="77771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228600" algn="l"/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Снять две спички и получить четыре квадрата.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538" y="4652963"/>
            <a:ext cx="2062162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AutoShape 25"/>
          <p:cNvCxnSpPr>
            <a:cxnSpLocks noChangeShapeType="1"/>
          </p:cNvCxnSpPr>
          <p:nvPr/>
        </p:nvCxnSpPr>
        <p:spPr bwMode="auto">
          <a:xfrm>
            <a:off x="5435600" y="5013325"/>
            <a:ext cx="396875" cy="0"/>
          </a:xfrm>
          <a:prstGeom prst="straightConnector1">
            <a:avLst/>
          </a:prstGeom>
          <a:noFill/>
          <a:ln w="98425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5" name="AutoShape 25"/>
          <p:cNvCxnSpPr>
            <a:cxnSpLocks noChangeShapeType="1"/>
          </p:cNvCxnSpPr>
          <p:nvPr/>
        </p:nvCxnSpPr>
        <p:spPr bwMode="auto">
          <a:xfrm>
            <a:off x="5076825" y="5661025"/>
            <a:ext cx="395288" cy="0"/>
          </a:xfrm>
          <a:prstGeom prst="straightConnector1">
            <a:avLst/>
          </a:prstGeom>
          <a:noFill/>
          <a:ln w="98425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pic>
        <p:nvPicPr>
          <p:cNvPr id="79876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3"/>
          <p:cNvSpPr>
            <a:spLocks noChangeArrowheads="1"/>
          </p:cNvSpPr>
          <p:nvPr/>
        </p:nvSpPr>
        <p:spPr bwMode="auto">
          <a:xfrm>
            <a:off x="1150938" y="765175"/>
            <a:ext cx="799306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228600" algn="l"/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12 спичек сложили «равенство»:</a:t>
            </a:r>
          </a:p>
          <a:p>
            <a:pPr indent="228600" eaLnBrk="0" hangingPunct="0">
              <a:tabLst>
                <a:tab pos="228600" algn="l"/>
                <a:tab pos="1485900" algn="l"/>
                <a:tab pos="2143125" algn="l"/>
                <a:tab pos="4371975" algn="l"/>
              </a:tabLst>
            </a:pP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1187450" y="2060575"/>
            <a:ext cx="73818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>
              <a:tabLst>
                <a:tab pos="1485900" algn="l"/>
                <a:tab pos="2143125" algn="l"/>
                <a:tab pos="4371975" algn="l"/>
              </a:tabLst>
            </a:pP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переложить спичку так, чтобы получилось верное равенство.</a:t>
            </a:r>
          </a:p>
        </p:txBody>
      </p:sp>
      <p:pic>
        <p:nvPicPr>
          <p:cNvPr id="7987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1557338"/>
            <a:ext cx="37798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4797425"/>
            <a:ext cx="2465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sz="4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5445125"/>
            <a:ext cx="3779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AutoShape 25"/>
          <p:cNvCxnSpPr>
            <a:cxnSpLocks noChangeShapeType="1"/>
          </p:cNvCxnSpPr>
          <p:nvPr/>
        </p:nvCxnSpPr>
        <p:spPr bwMode="auto">
          <a:xfrm>
            <a:off x="7164388" y="5516563"/>
            <a:ext cx="0" cy="576262"/>
          </a:xfrm>
          <a:prstGeom prst="straightConnector1">
            <a:avLst/>
          </a:prstGeom>
          <a:noFill/>
          <a:ln w="98425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164388" y="5589588"/>
            <a:ext cx="0" cy="46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88 -0.00232 L -0.00781 0.00277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1166813" y="23637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80899" name="Picture 9" descr="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7785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WordArt 2"/>
          <p:cNvSpPr>
            <a:spLocks noChangeArrowheads="1" noChangeShapeType="1" noTextEdit="1"/>
          </p:cNvSpPr>
          <p:nvPr/>
        </p:nvSpPr>
        <p:spPr bwMode="auto">
          <a:xfrm>
            <a:off x="1547813" y="2492375"/>
            <a:ext cx="66960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Спасибо!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19"/>
          <p:cNvSpPr txBox="1">
            <a:spLocks noChangeArrowheads="1"/>
          </p:cNvSpPr>
          <p:nvPr/>
        </p:nvSpPr>
        <p:spPr bwMode="auto">
          <a:xfrm>
            <a:off x="7164388" y="217488"/>
            <a:ext cx="1514475" cy="46196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pic>
        <p:nvPicPr>
          <p:cNvPr id="32772" name="Picture 20" descr="8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3"/>
          <p:cNvSpPr>
            <a:spLocks noChangeArrowheads="1"/>
          </p:cNvSpPr>
          <p:nvPr/>
        </p:nvSpPr>
        <p:spPr bwMode="auto">
          <a:xfrm>
            <a:off x="642910" y="1000108"/>
            <a:ext cx="81010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/>
              <a:t>Сумма, каких двух натуральных чисел равна их произведению?</a:t>
            </a:r>
          </a:p>
          <a:p>
            <a:endParaRPr lang="ru-RU" sz="4800" dirty="0"/>
          </a:p>
        </p:txBody>
      </p:sp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1476375" y="4652963"/>
            <a:ext cx="231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lang="ru-RU" sz="48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0" name="Прямоугольник 5"/>
          <p:cNvSpPr>
            <a:spLocks noChangeArrowheads="1"/>
          </p:cNvSpPr>
          <p:nvPr/>
        </p:nvSpPr>
        <p:spPr bwMode="auto">
          <a:xfrm>
            <a:off x="3851275" y="4724400"/>
            <a:ext cx="2553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2*2=2+2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9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3006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2411413" y="3860800"/>
            <a:ext cx="936625" cy="804863"/>
            <a:chOff x="1791" y="1949"/>
            <a:chExt cx="590" cy="507"/>
          </a:xfrm>
        </p:grpSpPr>
        <p:pic>
          <p:nvPicPr>
            <p:cNvPr id="35863" name="Picture 5" descr="58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4" name="Text Box 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844" name="Group 7"/>
          <p:cNvGrpSpPr>
            <a:grpSpLocks/>
          </p:cNvGrpSpPr>
          <p:nvPr/>
        </p:nvGrpSpPr>
        <p:grpSpPr bwMode="auto">
          <a:xfrm>
            <a:off x="3419475" y="3860800"/>
            <a:ext cx="936625" cy="804863"/>
            <a:chOff x="1791" y="1949"/>
            <a:chExt cx="590" cy="507"/>
          </a:xfrm>
        </p:grpSpPr>
        <p:pic>
          <p:nvPicPr>
            <p:cNvPr id="35861" name="Picture 8" descr="58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2" name="Text Box 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5845" name="Group 10"/>
          <p:cNvGrpSpPr>
            <a:grpSpLocks/>
          </p:cNvGrpSpPr>
          <p:nvPr/>
        </p:nvGrpSpPr>
        <p:grpSpPr bwMode="auto">
          <a:xfrm>
            <a:off x="4427538" y="3860800"/>
            <a:ext cx="936625" cy="804863"/>
            <a:chOff x="1791" y="1949"/>
            <a:chExt cx="590" cy="507"/>
          </a:xfrm>
        </p:grpSpPr>
        <p:pic>
          <p:nvPicPr>
            <p:cNvPr id="35859" name="Picture 11" descr="58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60" name="Text Box 12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5846" name="Group 13"/>
          <p:cNvGrpSpPr>
            <a:grpSpLocks/>
          </p:cNvGrpSpPr>
          <p:nvPr/>
        </p:nvGrpSpPr>
        <p:grpSpPr bwMode="auto">
          <a:xfrm>
            <a:off x="5435600" y="3860800"/>
            <a:ext cx="936625" cy="804863"/>
            <a:chOff x="1791" y="1949"/>
            <a:chExt cx="590" cy="507"/>
          </a:xfrm>
        </p:grpSpPr>
        <p:pic>
          <p:nvPicPr>
            <p:cNvPr id="35857" name="Picture 14" descr="58">
              <a:hlinkClick r:id="rId10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8" name="Text Box 15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35847" name="Group 16"/>
          <p:cNvGrpSpPr>
            <a:grpSpLocks/>
          </p:cNvGrpSpPr>
          <p:nvPr/>
        </p:nvGrpSpPr>
        <p:grpSpPr bwMode="auto">
          <a:xfrm>
            <a:off x="6443663" y="3860800"/>
            <a:ext cx="936625" cy="804863"/>
            <a:chOff x="1791" y="1949"/>
            <a:chExt cx="590" cy="507"/>
          </a:xfrm>
        </p:grpSpPr>
        <p:pic>
          <p:nvPicPr>
            <p:cNvPr id="35855" name="Picture 17" descr="58">
              <a:hlinkClick r:id="rId1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6" name="Text Box 18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35848" name="Group 19"/>
          <p:cNvGrpSpPr>
            <a:grpSpLocks/>
          </p:cNvGrpSpPr>
          <p:nvPr/>
        </p:nvGrpSpPr>
        <p:grpSpPr bwMode="auto">
          <a:xfrm>
            <a:off x="7451725" y="3860800"/>
            <a:ext cx="936625" cy="804863"/>
            <a:chOff x="1791" y="1949"/>
            <a:chExt cx="590" cy="507"/>
          </a:xfrm>
        </p:grpSpPr>
        <p:pic>
          <p:nvPicPr>
            <p:cNvPr id="35853" name="Picture 20" descr="58">
              <a:hlinkClick r:id="rId1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4" name="Text Box 21">
              <a:hlinkClick r:id="rId1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35849" name="Group 22"/>
          <p:cNvGrpSpPr>
            <a:grpSpLocks/>
          </p:cNvGrpSpPr>
          <p:nvPr/>
        </p:nvGrpSpPr>
        <p:grpSpPr bwMode="auto">
          <a:xfrm>
            <a:off x="4932363" y="5013325"/>
            <a:ext cx="936625" cy="804863"/>
            <a:chOff x="1791" y="1949"/>
            <a:chExt cx="590" cy="507"/>
          </a:xfrm>
        </p:grpSpPr>
        <p:pic>
          <p:nvPicPr>
            <p:cNvPr id="35851" name="Picture 23" descr="58">
              <a:hlinkClick r:id="rId1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1" y="1949"/>
              <a:ext cx="590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Text Box 24">
              <a:hlinkClick r:id="rId1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7" y="1979"/>
              <a:ext cx="294" cy="44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35850" name="WordArt 2"/>
          <p:cNvSpPr>
            <a:spLocks noChangeArrowheads="1" noChangeShapeType="1" noTextEdit="1"/>
          </p:cNvSpPr>
          <p:nvPr/>
        </p:nvSpPr>
        <p:spPr bwMode="auto">
          <a:xfrm>
            <a:off x="1476375" y="188913"/>
            <a:ext cx="712787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14146C"/>
                  </a:solidFill>
                  <a:round/>
                  <a:headEnd/>
                  <a:tailEnd/>
                </a:ln>
                <a:solidFill>
                  <a:srgbClr val="3326D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Математические орешки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5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19446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2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  <p:pic>
        <p:nvPicPr>
          <p:cNvPr id="36868" name="Picture 26" descr="8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4451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Прямоугольник 26"/>
          <p:cNvSpPr>
            <a:spLocks noChangeArrowheads="1"/>
          </p:cNvSpPr>
          <p:nvPr/>
        </p:nvSpPr>
        <p:spPr bwMode="auto">
          <a:xfrm>
            <a:off x="971550" y="1052513"/>
            <a:ext cx="817245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Какие  знаки  арифметических  действий  нужно  поставить   вместо  знаков  «?»  в  записи:5 ? 5 ? 5   ,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5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чтобы  получилось: а)  8, б)  20 ?</a:t>
            </a:r>
            <a:r>
              <a:rPr lang="ru-RU"/>
              <a:t>   </a:t>
            </a:r>
          </a:p>
        </p:txBody>
      </p:sp>
      <p:sp>
        <p:nvSpPr>
          <p:cNvPr id="25605" name="Прямоугольник 27"/>
          <p:cNvSpPr>
            <a:spLocks noChangeArrowheads="1"/>
          </p:cNvSpPr>
          <p:nvPr/>
        </p:nvSpPr>
        <p:spPr bwMode="auto">
          <a:xfrm>
            <a:off x="1979613" y="5229225"/>
            <a:ext cx="6913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40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0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5+5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;      б)  </a:t>
            </a:r>
            <a:r>
              <a:rPr lang="ru-RU" sz="40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5*5-5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.           </a:t>
            </a:r>
          </a:p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5                           5</a:t>
            </a:r>
          </a:p>
        </p:txBody>
      </p:sp>
      <p:sp>
        <p:nvSpPr>
          <p:cNvPr id="25606" name="Прямоугольник 28"/>
          <p:cNvSpPr>
            <a:spLocks noChangeArrowheads="1"/>
          </p:cNvSpPr>
          <p:nvPr/>
        </p:nvSpPr>
        <p:spPr bwMode="auto">
          <a:xfrm>
            <a:off x="1979613" y="4581525"/>
            <a:ext cx="2222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l-Conclusion6">
  <a:themeElements>
    <a:clrScheme name="pl-Conclusion6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pl-Conclusion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Conclusion6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10195094</Template>
  <TotalTime>578</TotalTime>
  <Words>1469</Words>
  <Application>Microsoft Office PowerPoint</Application>
  <PresentationFormat>Экран (4:3)</PresentationFormat>
  <Paragraphs>330</Paragraphs>
  <Slides>63</Slides>
  <Notes>0</Notes>
  <HiddenSlides>60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63</vt:i4>
      </vt:variant>
    </vt:vector>
  </HeadingPairs>
  <TitlesOfParts>
    <vt:vector size="76" baseType="lpstr">
      <vt:lpstr>Arial</vt:lpstr>
      <vt:lpstr>Calibri</vt:lpstr>
      <vt:lpstr>Corbel</vt:lpstr>
      <vt:lpstr>Wingdings 2</vt:lpstr>
      <vt:lpstr>Verdana</vt:lpstr>
      <vt:lpstr>Gill Sans MT</vt:lpstr>
      <vt:lpstr>Cambria</vt:lpstr>
      <vt:lpstr>Univers</vt:lpstr>
      <vt:lpstr>Times New Roman</vt:lpstr>
      <vt:lpstr>pl-Conclusion6</vt:lpstr>
      <vt:lpstr>Изящная</vt:lpstr>
      <vt:lpstr>Лист Microsoft Office Excel 97-2003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108</cp:revision>
  <dcterms:created xsi:type="dcterms:W3CDTF">2012-01-23T19:19:38Z</dcterms:created>
  <dcterms:modified xsi:type="dcterms:W3CDTF">2015-02-16T13:49:18Z</dcterms:modified>
</cp:coreProperties>
</file>