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0" r:id="rId5"/>
    <p:sldId id="271" r:id="rId6"/>
    <p:sldId id="272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6" r:id="rId17"/>
    <p:sldId id="267" r:id="rId18"/>
    <p:sldId id="268" r:id="rId19"/>
    <p:sldId id="269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98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21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59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2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6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34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2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23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5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1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5166-6221-4639-8215-B4D9CEEC74B5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40A8-C3DE-422D-ABE4-BF39E61CF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7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 </a:t>
            </a:r>
            <a:r>
              <a:rPr lang="ru-RU" sz="4000" b="1" dirty="0"/>
              <a:t>«Если вы хотите научиться плавать, то смело входите в воду,</a:t>
            </a:r>
            <a:br>
              <a:rPr lang="ru-RU" sz="4000" b="1" dirty="0"/>
            </a:br>
            <a:r>
              <a:rPr lang="ru-RU" sz="4000" b="1" dirty="0"/>
              <a:t> а если хотите научиться решать задачи, то решайте их»</a:t>
            </a:r>
            <a:br>
              <a:rPr lang="ru-RU" sz="4000" b="1" dirty="0"/>
            </a:br>
            <a:r>
              <a:rPr lang="ru-RU" sz="4000" b="1" dirty="0" err="1"/>
              <a:t>Д.Пойа</a:t>
            </a:r>
            <a:r>
              <a:rPr lang="ru-RU" sz="4000" b="1" dirty="0"/>
              <a:t> 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509120"/>
            <a:ext cx="5976664" cy="223224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Математик, закончил Высшую техническую школу в Цюрихе, написал несколько книг, о том как решают задачи.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Users\Наталья\Desktop\32N_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29000"/>
            <a:ext cx="280831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35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7013" y="142875"/>
          <a:ext cx="6745287" cy="485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3" imgW="1180800" imgH="850680" progId="Equation.3">
                  <p:embed/>
                </p:oleObj>
              </mc:Choice>
              <mc:Fallback>
                <p:oleObj name="Формула" r:id="rId3" imgW="11808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142875"/>
                        <a:ext cx="6745287" cy="485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09575" y="4962525"/>
          <a:ext cx="16795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5" imgW="317160" imgH="177480" progId="Equation.3">
                  <p:embed/>
                </p:oleObj>
              </mc:Choice>
              <mc:Fallback>
                <p:oleObj name="Формула" r:id="rId5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4962525"/>
                        <a:ext cx="16795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0" y="4889500"/>
            <a:ext cx="457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870075" y="3063876"/>
            <a:ext cx="5367337" cy="365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845843" y="3009107"/>
            <a:ext cx="514826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3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90500" y="179388"/>
          <a:ext cx="4502150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3" imgW="1231560" imgH="596880" progId="Equation.3">
                  <p:embed/>
                </p:oleObj>
              </mc:Choice>
              <mc:Fallback>
                <p:oleObj name="Формула" r:id="rId3" imgW="1231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179388"/>
                        <a:ext cx="4502150" cy="217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36550" y="2625725"/>
          <a:ext cx="4518025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5" imgW="1257120" imgH="609480" progId="Equation.3">
                  <p:embed/>
                </p:oleObj>
              </mc:Choice>
              <mc:Fallback>
                <p:oleObj name="Формула" r:id="rId5" imgW="12571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2625725"/>
                        <a:ext cx="4518025" cy="219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82600" y="5108575"/>
          <a:ext cx="30527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7" imgW="1371600" imgH="393480" progId="Equation.3">
                  <p:embed/>
                </p:oleObj>
              </mc:Choice>
              <mc:Fallback>
                <p:oleObj name="Формула" r:id="rId7" imgW="1371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5108575"/>
                        <a:ext cx="305276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1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482600" y="2041525"/>
            <a:ext cx="81422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altLang="ru-RU" sz="3200" i="1" baseline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</a:t>
            </a:r>
            <a:r>
              <a:rPr lang="ru-RU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конца секундной стрелки часов, если он  находится на расстоянии  </a:t>
            </a:r>
            <a:r>
              <a:rPr lang="en-US" altLang="ru-RU" sz="3200" i="1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altLang="ru-RU" sz="3200" i="1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см </a:t>
            </a:r>
            <a:r>
              <a:rPr lang="ru-RU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центра вращения.</a:t>
            </a:r>
            <a:endParaRPr lang="en-US" altLang="ru-RU" sz="3200" i="1" baseline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Длина  окружности радиуса </a:t>
            </a:r>
            <a:r>
              <a:rPr lang="en-US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по формуле: </a:t>
            </a:r>
            <a:r>
              <a:rPr lang="en-US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200" i="1" baseline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3200" i="1" baseline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i="1" baseline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ℓ= </a:t>
            </a:r>
            <a:r>
              <a:rPr lang="en-US" altLang="ru-RU" sz="3200" i="1" baseline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3200" i="1" baseline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R=23,14R=</a:t>
            </a:r>
            <a:r>
              <a:rPr lang="ru-RU" altLang="ru-RU" sz="3200" i="1" baseline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6,28</a:t>
            </a:r>
            <a:r>
              <a:rPr lang="en-US" altLang="ru-RU" sz="3200" i="1" baseline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ru-RU" altLang="ru-RU" sz="3200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482600" y="946150"/>
            <a:ext cx="5054600" cy="58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Упражнение 18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стр. 73</a:t>
            </a:r>
          </a:p>
        </p:txBody>
      </p:sp>
    </p:spTree>
    <p:extLst>
      <p:ext uri="{BB962C8B-B14F-4D97-AF65-F5344CB8AC3E}">
        <p14:creationId xmlns:p14="http://schemas.microsoft.com/office/powerpoint/2010/main" val="17345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3988" y="508000"/>
          <a:ext cx="6454775" cy="362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3" imgW="1130040" imgH="634680" progId="Equation.3">
                  <p:embed/>
                </p:oleObj>
              </mc:Choice>
              <mc:Fallback>
                <p:oleObj name="Формула" r:id="rId3" imgW="11300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508000"/>
                        <a:ext cx="6454775" cy="362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09575" y="4962525"/>
          <a:ext cx="16795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5" imgW="317160" imgH="177480" progId="Equation.3">
                  <p:embed/>
                </p:oleObj>
              </mc:Choice>
              <mc:Fallback>
                <p:oleObj name="Формула" r:id="rId5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4962525"/>
                        <a:ext cx="16795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-547688" y="4962525"/>
            <a:ext cx="457200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1322388" y="3136900"/>
            <a:ext cx="5367337" cy="365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298156" y="3082132"/>
            <a:ext cx="514826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62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-14288" y="1457325"/>
          <a:ext cx="9096376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3" imgW="1701720" imgH="812520" progId="Equation.3">
                  <p:embed/>
                </p:oleObj>
              </mc:Choice>
              <mc:Fallback>
                <p:oleObj name="Формула" r:id="rId3" imgW="17017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88" y="1457325"/>
                        <a:ext cx="9096376" cy="434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334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0" y="434975"/>
          <a:ext cx="8999538" cy="595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3" imgW="2514600" imgH="1663560" progId="Equation.3">
                  <p:embed/>
                </p:oleObj>
              </mc:Choice>
              <mc:Fallback>
                <p:oleObj name="Формула" r:id="rId3" imgW="2514600" imgH="1663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4975"/>
                        <a:ext cx="8999538" cy="595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478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136339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/>
              <a:t>Радиус дви­же­ния тела по окруж­но­сти умень­ши­ли в 2 раза, его ли­ней­ную ско­рость тоже умень­ши­ли в 2 раза. Как из­ме­ни­лось цен­тро­стре­ми­тель­ное уско­ре­ние тела?</a:t>
            </a:r>
          </a:p>
          <a:p>
            <a:r>
              <a:rPr lang="ru-RU" sz="2800" b="1" dirty="0"/>
              <a:t> </a:t>
            </a:r>
          </a:p>
          <a:p>
            <a:r>
              <a:rPr lang="ru-RU" sz="2800" b="1" dirty="0"/>
              <a:t>1) увеличилось в 2 раза</a:t>
            </a:r>
          </a:p>
          <a:p>
            <a:r>
              <a:rPr lang="ru-RU" sz="2800" b="1" dirty="0"/>
              <a:t>2) увеличилось в 4 раза</a:t>
            </a:r>
          </a:p>
          <a:p>
            <a:r>
              <a:rPr lang="ru-RU" sz="2800" b="1" dirty="0"/>
              <a:t>3) уменьшилось в 2 раза</a:t>
            </a:r>
          </a:p>
          <a:p>
            <a:r>
              <a:rPr lang="ru-RU" sz="2800" b="1" dirty="0"/>
              <a:t>4) не изменилось</a:t>
            </a:r>
          </a:p>
        </p:txBody>
      </p:sp>
    </p:spTree>
    <p:extLst>
      <p:ext uri="{BB962C8B-B14F-4D97-AF65-F5344CB8AC3E}">
        <p14:creationId xmlns:p14="http://schemas.microsoft.com/office/powerpoint/2010/main" val="296600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Решение.</a:t>
            </a:r>
          </a:p>
          <a:p>
            <a:r>
              <a:rPr lang="ru-RU" b="1" dirty="0"/>
              <a:t>Центростремительное уско­ре­ние вы­чис­ля­ет­ся по формуле   где </a:t>
            </a:r>
            <a:r>
              <a:rPr lang="ru-RU" b="1" i="1" dirty="0"/>
              <a:t>V</a:t>
            </a:r>
            <a:r>
              <a:rPr lang="ru-RU" b="1" dirty="0"/>
              <a:t> — линейная ско­рость тела, </a:t>
            </a:r>
            <a:r>
              <a:rPr lang="ru-RU" b="1" i="1" dirty="0"/>
              <a:t>R</a:t>
            </a:r>
            <a:r>
              <a:rPr lang="ru-RU" b="1" dirty="0"/>
              <a:t> — радиус окружности. По­сколь­ку ра­ди­ус дви­же­ния тела по окруж­но­сти умень­ши­ли в 2 раза, его ли­ней­ную ско­рость тоже умень­ши­ли в 2 раза, уско­ре­ние умень­ши­лось в 2 раза.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Правильный ответ указан под номером 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36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  </a:t>
            </a:r>
            <a:endParaRPr lang="ru-RU" dirty="0"/>
          </a:p>
          <a:p>
            <a:r>
              <a:rPr lang="ru-RU" b="1" dirty="0"/>
              <a:t>Тело движется по окружности с постоянной по модулю скоростью. Вектор ускорения в точке </a:t>
            </a:r>
            <a:r>
              <a:rPr lang="ru-RU" b="1" i="1" dirty="0"/>
              <a:t>А</a:t>
            </a:r>
            <a:r>
              <a:rPr lang="ru-RU" b="1" dirty="0"/>
              <a:t> </a:t>
            </a:r>
            <a:r>
              <a:rPr lang="ru-RU" b="1" dirty="0" err="1"/>
              <a:t>сонаправлен</a:t>
            </a:r>
            <a:r>
              <a:rPr lang="ru-RU" b="1" dirty="0"/>
              <a:t> вектору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</a:t>
            </a:r>
            <a:r>
              <a:rPr lang="ru-RU" dirty="0" smtClean="0"/>
              <a:t>1</a:t>
            </a:r>
            <a:endParaRPr lang="ru-RU" dirty="0"/>
          </a:p>
          <a:p>
            <a:r>
              <a:rPr lang="ru-RU" dirty="0"/>
              <a:t>2) 2</a:t>
            </a:r>
          </a:p>
          <a:p>
            <a:r>
              <a:rPr lang="ru-RU" dirty="0"/>
              <a:t>3) 3</a:t>
            </a:r>
          </a:p>
          <a:p>
            <a:r>
              <a:rPr lang="ru-RU" dirty="0"/>
              <a:t>4) 4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29000"/>
            <a:ext cx="475252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26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Решение.</a:t>
            </a:r>
            <a:endParaRPr lang="ru-RU" dirty="0"/>
          </a:p>
          <a:p>
            <a:r>
              <a:rPr lang="ru-RU" b="1" dirty="0"/>
              <a:t>Вектор ускорения должен быть направлен так, чтобы в каждый момент времени изменять скорость таким образом, чтобы тело двигалось по окружности. </a:t>
            </a:r>
          </a:p>
          <a:p>
            <a:r>
              <a:rPr lang="ru-RU" b="1" dirty="0"/>
              <a:t>Вектор ускорения </a:t>
            </a:r>
            <a:r>
              <a:rPr lang="ru-RU" b="1" dirty="0" err="1"/>
              <a:t>сонаправлен</a:t>
            </a:r>
            <a:r>
              <a:rPr lang="ru-RU" b="1" dirty="0"/>
              <a:t> вектору 4.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5008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Решение задач «Движение тела по окружности»</a:t>
            </a:r>
            <a:r>
              <a:rPr lang="ru-RU" b="1" i="1" dirty="0"/>
              <a:t> </a:t>
            </a:r>
            <a:endParaRPr lang="ru-RU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69539"/>
            <a:ext cx="2880320" cy="3126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56792"/>
            <a:ext cx="236363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73017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00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Задача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0004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Шкив диаметром 20 см делает 300 оборотов за 3 мин. Определить период вращения, угловую и линейную скорости, центростремительное ускорение и угол поворота точки на ободе шкива.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150017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Решение: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453372" y="2071678"/>
          <a:ext cx="5690628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Формула" r:id="rId3" imgW="3035160" imgH="419040" progId="Equation.3">
                  <p:embed/>
                </p:oleObj>
              </mc:Choice>
              <mc:Fallback>
                <p:oleObj name="Формула" r:id="rId3" imgW="3035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3372" y="2071678"/>
                        <a:ext cx="5690628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786182" y="3071810"/>
          <a:ext cx="5062105" cy="95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Формула" r:id="rId5" imgW="2095200" imgH="393480" progId="Equation.3">
                  <p:embed/>
                </p:oleObj>
              </mc:Choice>
              <mc:Fallback>
                <p:oleObj name="Формула" r:id="rId5" imgW="2095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3071810"/>
                        <a:ext cx="5062105" cy="95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929058" y="4071942"/>
          <a:ext cx="503396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Формула" r:id="rId7" imgW="1739880" imgH="444240" progId="Equation.3">
                  <p:embed/>
                </p:oleObj>
              </mc:Choice>
              <mc:Fallback>
                <p:oleObj name="Формула" r:id="rId7" imgW="1739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4071942"/>
                        <a:ext cx="5033963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714480" y="5357826"/>
          <a:ext cx="68373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Формула" r:id="rId9" imgW="1841400" imgH="203040" progId="Equation.3">
                  <p:embed/>
                </p:oleObj>
              </mc:Choice>
              <mc:Fallback>
                <p:oleObj name="Формула" r:id="rId9" imgW="1841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357826"/>
                        <a:ext cx="68373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282" y="150017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Дано:</a:t>
            </a:r>
            <a:endParaRPr lang="ru-RU" b="1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14282" y="1857364"/>
          <a:ext cx="1330176" cy="135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Формула" r:id="rId11" imgW="622080" imgH="634680" progId="Equation.3">
                  <p:embed/>
                </p:oleObj>
              </mc:Choice>
              <mc:Fallback>
                <p:oleObj name="Формула" r:id="rId11" imgW="6220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857364"/>
                        <a:ext cx="1330176" cy="1357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0" y="3357562"/>
            <a:ext cx="15716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857224" y="2643182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001026" y="2713826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857356" y="1500174"/>
          <a:ext cx="67355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Формула" r:id="rId13" imgW="279360" imgH="177480" progId="Equation.3">
                  <p:embed/>
                </p:oleObj>
              </mc:Choice>
              <mc:Fallback>
                <p:oleObj name="Формула" r:id="rId13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1500174"/>
                        <a:ext cx="673558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785918" y="1928802"/>
          <a:ext cx="723311" cy="857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Формула" r:id="rId15" imgW="342720" imgH="406080" progId="Equation.3">
                  <p:embed/>
                </p:oleObj>
              </mc:Choice>
              <mc:Fallback>
                <p:oleObj name="Формула" r:id="rId15" imgW="3427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928802"/>
                        <a:ext cx="723311" cy="857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14282" y="3571876"/>
          <a:ext cx="1312673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Формула" r:id="rId17" imgW="622080" imgH="203040" progId="Equation.3">
                  <p:embed/>
                </p:oleObj>
              </mc:Choice>
              <mc:Fallback>
                <p:oleObj name="Формула" r:id="rId17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571876"/>
                        <a:ext cx="1312673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01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алья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475252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u="sng" dirty="0"/>
              <a:t>Вопросы для того кто стреляет:</a:t>
            </a:r>
            <a:endParaRPr lang="ru-RU" sz="1600" b="1" dirty="0"/>
          </a:p>
          <a:p>
            <a:pPr lvl="0"/>
            <a:r>
              <a:rPr lang="ru-RU" sz="1600" b="1" dirty="0"/>
              <a:t>Период - … (определение, формула, единицы измерения)</a:t>
            </a:r>
          </a:p>
          <a:p>
            <a:pPr lvl="0"/>
            <a:r>
              <a:rPr lang="ru-RU" sz="1600" b="1" dirty="0"/>
              <a:t>Угловая скорость -… (определение, формула, единицы измерения)</a:t>
            </a:r>
          </a:p>
          <a:p>
            <a:pPr lvl="0"/>
            <a:r>
              <a:rPr lang="ru-RU" sz="1600" b="1" dirty="0"/>
              <a:t>Криволинейное движение - …(определение)</a:t>
            </a:r>
          </a:p>
          <a:p>
            <a:pPr lvl="0"/>
            <a:r>
              <a:rPr lang="ru-RU" sz="1600" b="1" dirty="0"/>
              <a:t>Центростремительное ускорение…(определение, формула, единицы измерения)</a:t>
            </a:r>
          </a:p>
          <a:p>
            <a:pPr lvl="0"/>
            <a:r>
              <a:rPr lang="ru-RU" sz="1600" b="1" dirty="0"/>
              <a:t>Частота -… (определение, формула, единицы измерения)</a:t>
            </a:r>
          </a:p>
          <a:p>
            <a:pPr lvl="0"/>
            <a:r>
              <a:rPr lang="ru-RU" sz="1600" b="1" dirty="0"/>
              <a:t>Линейная скорость -…(определение, формула, единицы измерения)</a:t>
            </a:r>
          </a:p>
          <a:p>
            <a:pPr lvl="0"/>
            <a:r>
              <a:rPr lang="ru-RU" sz="1600" b="1" dirty="0"/>
              <a:t>Приведите три примера криволинейного движения</a:t>
            </a:r>
          </a:p>
          <a:p>
            <a:endParaRPr lang="ru-RU" dirty="0"/>
          </a:p>
        </p:txBody>
      </p:sp>
      <p:pic>
        <p:nvPicPr>
          <p:cNvPr id="1027" name="Picture 3" descr="C:\Users\Наталья\Desktop\Mauser_C96_M1916_Red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77072"/>
            <a:ext cx="3298056" cy="259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78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i="1" dirty="0"/>
              <a:t>Период обращения – это время, за которое совершается один </a:t>
            </a:r>
            <a:r>
              <a:rPr lang="ru-RU" sz="5400" b="1" i="1" dirty="0" smtClean="0"/>
              <a:t>оборот</a:t>
            </a:r>
            <a:r>
              <a:rPr lang="en-US" sz="5400" b="1" i="1" dirty="0" smtClean="0"/>
              <a:t>   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362213"/>
              </p:ext>
            </p:extLst>
          </p:nvPr>
        </p:nvGraphicFramePr>
        <p:xfrm>
          <a:off x="611560" y="4149080"/>
          <a:ext cx="2766953" cy="2450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Формула" r:id="rId3" imgW="444307" imgH="393529" progId="Equation.3">
                  <p:embed/>
                </p:oleObj>
              </mc:Choice>
              <mc:Fallback>
                <p:oleObj name="Формула" r:id="rId3" imgW="444307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149080"/>
                        <a:ext cx="2766953" cy="2450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67804"/>
              </p:ext>
            </p:extLst>
          </p:nvPr>
        </p:nvGraphicFramePr>
        <p:xfrm>
          <a:off x="755576" y="764704"/>
          <a:ext cx="2454920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Формула" r:id="rId5" imgW="406048" imgH="393359" progId="Equation.3">
                  <p:embed/>
                </p:oleObj>
              </mc:Choice>
              <mc:Fallback>
                <p:oleObj name="Формула" r:id="rId5" imgW="406048" imgH="393359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764704"/>
                        <a:ext cx="2454920" cy="2376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84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3051"/>
            <a:ext cx="8219256" cy="3732014"/>
          </a:xfrm>
        </p:spPr>
        <p:txBody>
          <a:bodyPr>
            <a:normAutofit/>
          </a:bodyPr>
          <a:lstStyle/>
          <a:p>
            <a:r>
              <a:rPr lang="ru-RU" sz="5400" b="1" i="1" dirty="0"/>
              <a:t>Угловая скорость – угол поворота радиуса в единицу времени.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615422"/>
              </p:ext>
            </p:extLst>
          </p:nvPr>
        </p:nvGraphicFramePr>
        <p:xfrm>
          <a:off x="191905" y="3871036"/>
          <a:ext cx="8952095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Формула" r:id="rId3" imgW="1193800" imgH="393700" progId="Equation.3">
                  <p:embed/>
                </p:oleObj>
              </mc:Choice>
              <mc:Fallback>
                <p:oleObj name="Формула" r:id="rId3" imgW="1193800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05" y="3871036"/>
                        <a:ext cx="8952095" cy="2952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796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91264" cy="3732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Центростремительное ускорение - ускорение направленное </a:t>
            </a:r>
            <a:r>
              <a:rPr lang="ru-RU" sz="4800" b="1" dirty="0"/>
              <a:t>к центру </a:t>
            </a:r>
            <a:r>
              <a:rPr lang="ru-RU" sz="4800" b="1" dirty="0" smtClean="0"/>
              <a:t>окружности.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83529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912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i="1" dirty="0"/>
              <a:t>Частота вращения – это величина численно равная числу оборотов за единицу времени.</a:t>
            </a:r>
            <a:r>
              <a:rPr lang="en-US" sz="4800" b="1" i="1" dirty="0"/>
              <a:t> </a:t>
            </a:r>
            <a:endParaRPr lang="ru-RU" sz="4800" b="1" i="1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690300"/>
              </p:ext>
            </p:extLst>
          </p:nvPr>
        </p:nvGraphicFramePr>
        <p:xfrm>
          <a:off x="755576" y="692696"/>
          <a:ext cx="2607079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Формула" r:id="rId3" imgW="418918" imgH="393529" progId="Equation.3">
                  <p:embed/>
                </p:oleObj>
              </mc:Choice>
              <mc:Fallback>
                <p:oleObj name="Формула" r:id="rId3" imgW="418918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692696"/>
                        <a:ext cx="2607079" cy="2448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446193"/>
              </p:ext>
            </p:extLst>
          </p:nvPr>
        </p:nvGraphicFramePr>
        <p:xfrm>
          <a:off x="467544" y="3429000"/>
          <a:ext cx="2880320" cy="2791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Формула" r:id="rId5" imgW="406048" imgH="393359" progId="Equation.3">
                  <p:embed/>
                </p:oleObj>
              </mc:Choice>
              <mc:Fallback>
                <p:oleObj name="Формула" r:id="rId5" imgW="406048" imgH="393359" progId="Equation.3">
                  <p:embed/>
                  <p:pic>
                    <p:nvPicPr>
                      <p:cNvPr id="0" name="Объект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429000"/>
                        <a:ext cx="2880320" cy="2791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0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3051"/>
            <a:ext cx="7931224" cy="3732014"/>
          </a:xfrm>
        </p:spPr>
        <p:txBody>
          <a:bodyPr/>
          <a:lstStyle/>
          <a:p>
            <a:r>
              <a:rPr lang="ru-RU" sz="4400" b="1" dirty="0"/>
              <a:t>Величина скорости ( модуль ) равна длине </a:t>
            </a:r>
            <a:r>
              <a:rPr lang="ru-RU" sz="4400" b="1" dirty="0" smtClean="0"/>
              <a:t>траектории</a:t>
            </a:r>
          </a:p>
          <a:p>
            <a:r>
              <a:rPr lang="ru-RU" sz="4400" b="1" dirty="0" smtClean="0"/>
              <a:t> </a:t>
            </a:r>
            <a:r>
              <a:rPr lang="ru-RU" sz="4400" b="1" dirty="0"/>
              <a:t>( окружности ) делённой на период обращения: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235102"/>
              </p:ext>
            </p:extLst>
          </p:nvPr>
        </p:nvGraphicFramePr>
        <p:xfrm>
          <a:off x="323528" y="3356992"/>
          <a:ext cx="8496944" cy="2756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Формула" r:id="rId3" imgW="1066337" imgH="393529" progId="Equation.3">
                  <p:embed/>
                </p:oleObj>
              </mc:Choice>
              <mc:Fallback>
                <p:oleObj name="Формула" r:id="rId3" imgW="1066337" imgH="393529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56992"/>
                        <a:ext cx="8496944" cy="2756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7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69088"/>
              </p:ext>
            </p:extLst>
          </p:nvPr>
        </p:nvGraphicFramePr>
        <p:xfrm>
          <a:off x="0" y="0"/>
          <a:ext cx="9144000" cy="20415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04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804" marR="438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FAA8"/>
                    </a:solidFill>
                  </a:tcPr>
                </a:tc>
              </a:tr>
            </a:tbl>
          </a:graphicData>
        </a:graphic>
      </p:graphicFrame>
      <p:sp>
        <p:nvSpPr>
          <p:cNvPr id="37896" name="Прямоугольник 2"/>
          <p:cNvSpPr>
            <a:spLocks noChangeArrowheads="1"/>
          </p:cNvSpPr>
          <p:nvPr/>
        </p:nvSpPr>
        <p:spPr bwMode="auto">
          <a:xfrm>
            <a:off x="0" y="2552700"/>
            <a:ext cx="9144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18</a:t>
            </a:r>
            <a:r>
              <a:rPr lang="en-US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ru-RU" altLang="ru-RU" sz="3200" i="1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стр. 73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3200" i="1" baseline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стиральной машины в режиме сушки поверхность ее барабана, находящаяся на расстоянии </a:t>
            </a:r>
            <a:r>
              <a:rPr lang="ru-RU" altLang="ru-RU" sz="3200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см </a:t>
            </a:r>
            <a:r>
              <a:rPr lang="ru-RU" altLang="ru-RU" sz="3200" u="sng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оси вращения</a:t>
            </a:r>
            <a:r>
              <a:rPr lang="ru-RU" altLang="ru-RU" sz="32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движется вокруг этой оси со </a:t>
            </a:r>
            <a:r>
              <a:rPr lang="ru-RU" altLang="ru-RU" sz="3200" baseline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скоростью</a:t>
            </a:r>
            <a:r>
              <a:rPr lang="ru-RU" altLang="ru-RU" sz="32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м/с. </a:t>
            </a:r>
            <a:r>
              <a:rPr lang="ru-RU" altLang="ru-RU" sz="32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</a:t>
            </a:r>
            <a:r>
              <a:rPr lang="ru-RU" altLang="ru-RU" sz="3200" baseline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</a:t>
            </a:r>
            <a:r>
              <a:rPr lang="ru-RU" altLang="ru-RU" sz="3200" baseline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которым движутся точки поверхности барабана.</a:t>
            </a:r>
          </a:p>
        </p:txBody>
      </p:sp>
    </p:spTree>
    <p:extLst>
      <p:ext uri="{BB962C8B-B14F-4D97-AF65-F5344CB8AC3E}">
        <p14:creationId xmlns:p14="http://schemas.microsoft.com/office/powerpoint/2010/main" val="25900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352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 «Если вы хотите научиться плавать, то смело входите в воду,  а если хотите научиться решать задачи, то решайте их» Д.Пойа  </vt:lpstr>
      <vt:lpstr>Решение задач «Движение тела по окружности»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«Если вы хотите научиться плавать, то смело входите в воду,  а если хотите научиться решать задачи, то решайте их» Д.Пойа</dc:title>
  <dc:creator>Наталья</dc:creator>
  <cp:lastModifiedBy>Наталья</cp:lastModifiedBy>
  <cp:revision>8</cp:revision>
  <dcterms:created xsi:type="dcterms:W3CDTF">2017-11-21T13:50:10Z</dcterms:created>
  <dcterms:modified xsi:type="dcterms:W3CDTF">2017-11-26T12:27:58Z</dcterms:modified>
</cp:coreProperties>
</file>