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98124495410262"/>
          <c:y val="0"/>
          <c:w val="0.67470655333554108"/>
          <c:h val="0.956174388358567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C00000"/>
              </a:solidFill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3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4D11-64FA-4EC8-8AA3-1A4BB6EF147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F281-ECA5-4BAF-A08F-E572F140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71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4D11-64FA-4EC8-8AA3-1A4BB6EF147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F281-ECA5-4BAF-A08F-E572F140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16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4D11-64FA-4EC8-8AA3-1A4BB6EF147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F281-ECA5-4BAF-A08F-E572F140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2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4D11-64FA-4EC8-8AA3-1A4BB6EF147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F281-ECA5-4BAF-A08F-E572F140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10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4D11-64FA-4EC8-8AA3-1A4BB6EF147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F281-ECA5-4BAF-A08F-E572F140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14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4D11-64FA-4EC8-8AA3-1A4BB6EF147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F281-ECA5-4BAF-A08F-E572F140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86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4D11-64FA-4EC8-8AA3-1A4BB6EF147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F281-ECA5-4BAF-A08F-E572F140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24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4D11-64FA-4EC8-8AA3-1A4BB6EF147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F281-ECA5-4BAF-A08F-E572F140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12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4D11-64FA-4EC8-8AA3-1A4BB6EF147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F281-ECA5-4BAF-A08F-E572F140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0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4D11-64FA-4EC8-8AA3-1A4BB6EF147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F281-ECA5-4BAF-A08F-E572F140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7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4D11-64FA-4EC8-8AA3-1A4BB6EF147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F281-ECA5-4BAF-A08F-E572F140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97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C4D11-64FA-4EC8-8AA3-1A4BB6EF147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7F281-ECA5-4BAF-A08F-E572F140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90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f-oge.sdamgia.ru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мка 5"/>
          <p:cNvSpPr/>
          <p:nvPr/>
        </p:nvSpPr>
        <p:spPr>
          <a:xfrm>
            <a:off x="107504" y="152636"/>
            <a:ext cx="8928992" cy="6552728"/>
          </a:xfrm>
          <a:prstGeom prst="frame">
            <a:avLst>
              <a:gd name="adj1" fmla="val 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ОГЭ – 2017.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Разбор заданий №5. 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smtClean="0"/>
              <a:t>«Формульная </a:t>
            </a:r>
            <a:r>
              <a:rPr lang="ru-RU" sz="3600" b="1" dirty="0"/>
              <a:t>зависимость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в </a:t>
            </a:r>
            <a:r>
              <a:rPr lang="ru-RU" sz="3600" b="1"/>
              <a:t>графическом </a:t>
            </a:r>
            <a:r>
              <a:rPr lang="ru-RU" sz="3600" b="1" smtClean="0"/>
              <a:t>виде»</a:t>
            </a:r>
            <a:endParaRPr lang="ru-RU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716016" y="4725144"/>
            <a:ext cx="40324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000" dirty="0" smtClean="0"/>
              <a:t>Автор: Коробкова </a:t>
            </a:r>
            <a:r>
              <a:rPr lang="ru-RU" sz="2000" dirty="0"/>
              <a:t>Елена Марковна </a:t>
            </a:r>
            <a:br>
              <a:rPr lang="ru-RU" sz="2000" dirty="0"/>
            </a:br>
            <a:r>
              <a:rPr lang="ru-RU" sz="2000" dirty="0"/>
              <a:t>учитель информатики </a:t>
            </a:r>
            <a:br>
              <a:rPr lang="ru-RU" sz="2000" dirty="0"/>
            </a:br>
            <a:r>
              <a:rPr lang="ru-RU" sz="2000" dirty="0"/>
              <a:t>МКОУ Костинская СОШ</a:t>
            </a:r>
            <a:br>
              <a:rPr lang="ru-RU" sz="2000" dirty="0"/>
            </a:br>
            <a:r>
              <a:rPr lang="ru-RU" sz="2000" dirty="0"/>
              <a:t>п. Костино </a:t>
            </a:r>
            <a:r>
              <a:rPr lang="ru-RU" sz="2000" dirty="0" err="1"/>
              <a:t>Нижнеудинского</a:t>
            </a:r>
            <a:r>
              <a:rPr lang="ru-RU" sz="2000" dirty="0"/>
              <a:t> р-на</a:t>
            </a:r>
            <a:br>
              <a:rPr lang="ru-RU" sz="2000" dirty="0"/>
            </a:br>
            <a:r>
              <a:rPr lang="ru-RU" sz="2000" dirty="0"/>
              <a:t>Иркутской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18911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МКОУ Костинская средняя общеобразовательная школа</a:t>
            </a:r>
          </a:p>
        </p:txBody>
      </p:sp>
    </p:spTree>
    <p:extLst>
      <p:ext uri="{BB962C8B-B14F-4D97-AF65-F5344CB8AC3E}">
        <p14:creationId xmlns:p14="http://schemas.microsoft.com/office/powerpoint/2010/main" val="11461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40140779"/>
              </p:ext>
            </p:extLst>
          </p:nvPr>
        </p:nvGraphicFramePr>
        <p:xfrm>
          <a:off x="4450929" y="3887537"/>
          <a:ext cx="3937495" cy="3065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612844"/>
            <a:ext cx="864096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5. Дан фрагмент электронной таблицы: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Какая из формул, приведённых ниже, может быть записана в ячейке D2, чтобы построенная после выполнения вычислений диаграмма по значениям диапазона ячеек A2:D2 соответствовала рисунку?</a:t>
            </a:r>
          </a:p>
          <a:p>
            <a:r>
              <a:rPr lang="ru-RU" dirty="0" smtClean="0"/>
              <a:t> </a:t>
            </a:r>
          </a:p>
          <a:p>
            <a:r>
              <a:rPr lang="ru-RU" sz="2800" dirty="0" smtClean="0"/>
              <a:t>1) = 2*(А1 + B1)</a:t>
            </a:r>
          </a:p>
          <a:p>
            <a:r>
              <a:rPr lang="ru-RU" sz="2800" dirty="0" smtClean="0"/>
              <a:t>2) = А1 - B1</a:t>
            </a:r>
          </a:p>
          <a:p>
            <a:r>
              <a:rPr lang="ru-RU" sz="2800" dirty="0" smtClean="0"/>
              <a:t>3) = D1*2</a:t>
            </a:r>
          </a:p>
          <a:p>
            <a:r>
              <a:rPr lang="ru-RU" sz="2800" dirty="0" smtClean="0"/>
              <a:t>4) = D1+C1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968531"/>
              </p:ext>
            </p:extLst>
          </p:nvPr>
        </p:nvGraphicFramePr>
        <p:xfrm>
          <a:off x="323528" y="1005957"/>
          <a:ext cx="8352929" cy="14904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34216"/>
                <a:gridCol w="2206955"/>
                <a:gridCol w="1670586"/>
                <a:gridCol w="1670586"/>
                <a:gridCol w="1670586"/>
              </a:tblGrid>
              <a:tr h="328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A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B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C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D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328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469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= (А1+ В1+1)/5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= А1 - С1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= D1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55776" y="2366280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44787" y="2366280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7337" y="2366280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32240" y="3628535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52320" y="3923999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1788" y="4653136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62531" y="5737324"/>
            <a:ext cx="6142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</a:t>
            </a:r>
            <a:endParaRPr lang="ru-RU" sz="32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32476" y="4179183"/>
            <a:ext cx="6142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3528" y="4653136"/>
            <a:ext cx="24319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7544652" y="2366280"/>
            <a:ext cx="6142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</a:t>
            </a:r>
            <a:endParaRPr lang="ru-RU" sz="32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436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05435919"/>
              </p:ext>
            </p:extLst>
          </p:nvPr>
        </p:nvGraphicFramePr>
        <p:xfrm>
          <a:off x="5282395" y="4154400"/>
          <a:ext cx="3272940" cy="252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1520" y="7475"/>
            <a:ext cx="8784976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7.  Дан фрагмент электронной таблицы: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800" dirty="0" smtClean="0"/>
              <a:t> 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1600" dirty="0" smtClean="0"/>
          </a:p>
          <a:p>
            <a:r>
              <a:rPr lang="ru-RU" sz="2400" dirty="0" smtClean="0"/>
              <a:t>Какая из формул, приведённых ниже, может быть записана в ячейке D2, чтобы построенная после выполнения вычислений диаграмма по значениям диапазона ячеек A2:D2 </a:t>
            </a:r>
            <a:br>
              <a:rPr lang="ru-RU" sz="2400" dirty="0" smtClean="0"/>
            </a:br>
            <a:r>
              <a:rPr lang="ru-RU" sz="2400" dirty="0" smtClean="0"/>
              <a:t>соответствовала рисунку?</a:t>
            </a:r>
          </a:p>
          <a:p>
            <a:endParaRPr lang="ru-RU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1) =D1*2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2) =С1+B1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3) =D1–2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4) =B1/C1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924435"/>
              </p:ext>
            </p:extLst>
          </p:nvPr>
        </p:nvGraphicFramePr>
        <p:xfrm>
          <a:off x="539552" y="620688"/>
          <a:ext cx="7272810" cy="1700784"/>
        </p:xfrm>
        <a:graphic>
          <a:graphicData uri="http://schemas.openxmlformats.org/drawingml/2006/table">
            <a:tbl>
              <a:tblPr firstRow="1" firstCol="1" bandRow="1"/>
              <a:tblGrid>
                <a:gridCol w="1454562"/>
                <a:gridCol w="1454562"/>
                <a:gridCol w="1454562"/>
                <a:gridCol w="1454562"/>
                <a:gridCol w="145456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=D1-C1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=A1*3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=B1-1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dirty="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55776" y="2366280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2366280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2366280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67707" y="6112992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3915" y="5147948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16682" y="5147947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97817" y="4102991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32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08188" y="4716433"/>
            <a:ext cx="6142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ru-RU" sz="32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0042" y="5148481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32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88244" y="5651475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32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7528" y="6309320"/>
            <a:ext cx="24319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859966" y="2356199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32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286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771663721"/>
              </p:ext>
            </p:extLst>
          </p:nvPr>
        </p:nvGraphicFramePr>
        <p:xfrm>
          <a:off x="4716016" y="3789040"/>
          <a:ext cx="3888432" cy="2976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510017"/>
              </p:ext>
            </p:extLst>
          </p:nvPr>
        </p:nvGraphicFramePr>
        <p:xfrm>
          <a:off x="272863" y="1844824"/>
          <a:ext cx="8496945" cy="19691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697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A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B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C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D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noFill/>
                  </a:tcPr>
                </a:tc>
              </a:tr>
              <a:tr h="69793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57330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=A1 – 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=(C1 – 1)/4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=B1 + 3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=D1*3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536" y="4310318"/>
            <a:ext cx="110799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	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  3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18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88640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46. Дан </a:t>
            </a:r>
            <a:r>
              <a:rPr lang="ru-RU" sz="2000" dirty="0"/>
              <a:t>фраг­мент элек­трон­ной таб­ли­цы, в пер­вой стро­ке ко­то­рой за­пи­са­ны числа, а во вто­рой — фор­му­лы. Какое из пе­ре­чис­лен­ных ниже чисел долж­но быть за­пи­са­но в ячей­ке A1, чтобы по­стро­ен­ная после вы­пол­не­ния </a:t>
            </a:r>
            <a:r>
              <a:rPr lang="ru-RU" sz="2000" dirty="0" smtClean="0"/>
              <a:t>вычислений </a:t>
            </a:r>
            <a:r>
              <a:rPr lang="ru-RU" sz="2000" dirty="0"/>
              <a:t>кру­го­вая диа­грам­ма по зна­че­ни­ям диа­па­зо­на ячеек A2:D2 </a:t>
            </a:r>
            <a:r>
              <a:rPr lang="ru-RU" sz="2000" dirty="0" smtClean="0"/>
              <a:t>соответствовала </a:t>
            </a:r>
            <a:r>
              <a:rPr lang="ru-RU" sz="2000" dirty="0"/>
              <a:t>ри­сун­ку?</a:t>
            </a:r>
          </a:p>
          <a:p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63508" y="3195299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86509" y="3195298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63732" y="3188773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85977" y="4017930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37002" y="4869160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56886" y="5231591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1083" y="5953254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87824" y="3212976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74559" y="2588032"/>
            <a:ext cx="6142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</a:t>
            </a:r>
            <a:endParaRPr lang="ru-RU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2577" y="4987918"/>
            <a:ext cx="193713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0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315186"/>
              </p:ext>
            </p:extLst>
          </p:nvPr>
        </p:nvGraphicFramePr>
        <p:xfrm>
          <a:off x="4139952" y="476672"/>
          <a:ext cx="4608513" cy="23592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0120"/>
                <a:gridCol w="1296144"/>
                <a:gridCol w="2232249"/>
              </a:tblGrid>
              <a:tr h="547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A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B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45303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=A2–A1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45303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=B1–B3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45303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=A2/A4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45303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=A3+A4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3568" y="4365104"/>
            <a:ext cx="110799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B1	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B2</a:t>
            </a:r>
            <a:endParaRPr lang="ru-RU" altLang="ru-RU" sz="2000" dirty="0"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B3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B4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4664"/>
            <a:ext cx="38884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53. </a:t>
            </a:r>
            <a:endParaRPr lang="ru-RU" dirty="0" smtClean="0"/>
          </a:p>
          <a:p>
            <a:r>
              <a:rPr lang="ru-RU" dirty="0" smtClean="0"/>
              <a:t>Дан </a:t>
            </a:r>
            <a:r>
              <a:rPr lang="ru-RU" dirty="0"/>
              <a:t>фраг­мент элек­трон­ной таб­ли­цы. После вы­пол­не­ния вы­чис­ле­ний была по­стро­е­на диа­грам­ма по зна­че­ни­ям диа­па­зо­на ячеек B1:B4. Ука­жи­те адрес ячей­ки, со­от­вет­ству­ю­щий вы­де­лен­ной об­ла­сти на диа­грам­ме.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68344" y="974051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98701" y="2276872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04737" y="1844824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04737" y="1412776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816127663"/>
              </p:ext>
            </p:extLst>
          </p:nvPr>
        </p:nvGraphicFramePr>
        <p:xfrm>
          <a:off x="4283968" y="3212976"/>
          <a:ext cx="4392488" cy="3136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293850" y="5026823"/>
            <a:ext cx="193713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904471" y="3717032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21540" y="6093296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32040" y="5508521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32040" y="3424644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622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- ресурсы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34955" y="2204864"/>
            <a:ext cx="62740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/>
              <a:t>Образовательный портал «РЕШУ ОГЭ» Дмитрия </a:t>
            </a:r>
            <a:r>
              <a:rPr lang="ru-RU" sz="2000" dirty="0" smtClean="0"/>
              <a:t>Гущина</a:t>
            </a:r>
          </a:p>
          <a:p>
            <a:pPr algn="ctr"/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inf-oge.sdamgia.ru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007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321</Words>
  <Application>Microsoft Office PowerPoint</Application>
  <PresentationFormat>Экран (4:3)</PresentationFormat>
  <Paragraphs>135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ОГЭ – 2017.  Разбор заданий №5.  «Формульная зависимость  в графическом виде»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 -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Коробкова Е.М.</dc:creator>
  <cp:lastModifiedBy>Коробкова Е.М.</cp:lastModifiedBy>
  <cp:revision>10</cp:revision>
  <dcterms:created xsi:type="dcterms:W3CDTF">2017-03-02T12:56:31Z</dcterms:created>
  <dcterms:modified xsi:type="dcterms:W3CDTF">2017-03-19T04:37:10Z</dcterms:modified>
</cp:coreProperties>
</file>