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93.xml" ContentType="application/vnd.openxmlformats-officedocument.presentationml.slideLayout+xml"/>
  <Override PartName="/ppt/slideLayouts/slideLayout117.xml" ContentType="application/vnd.openxmlformats-officedocument.presentationml.slideLayout+xml"/>
  <Override PartName="/ppt/theme/themeOverride5.xml" ContentType="application/vnd.openxmlformats-officedocument.themeOverr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Override PartName="/ppt/slideLayouts/slideLayout82.xml" ContentType="application/vnd.openxmlformats-officedocument.presentationml.slideLayout+xml"/>
  <Override PartName="/ppt/slideLayouts/slideLayout106.xml" ContentType="application/vnd.openxmlformats-officedocument.presentationml.slideLayout+xml"/>
  <Override PartName="/ppt/slideLayouts/slideLayout124.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slideLayouts/slideLayout113.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02.xml" ContentType="application/vnd.openxmlformats-officedocument.presentationml.slideLayout+xml"/>
  <Override PartName="/ppt/slideLayouts/slideLayout120.xml" ContentType="application/vnd.openxmlformats-officedocument.presentationml.slideLayout+xml"/>
  <Override PartName="/ppt/slideMasters/slideMaster8.xml" ContentType="application/vnd.openxmlformats-officedocument.presentationml.slideMaster+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slideLayouts/slideLayout87.xml" ContentType="application/vnd.openxmlformats-officedocument.presentationml.slideLayout+xml"/>
  <Override PartName="/ppt/theme/theme6.xml" ContentType="application/vnd.openxmlformats-officedocument.theme+xml"/>
  <Override PartName="/ppt/slideLayouts/slideLayout98.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58.xml" ContentType="application/vnd.openxmlformats-officedocument.presentationml.slideLayout+xml"/>
  <Override PartName="/ppt/slideLayouts/slideLayout76.xml" ContentType="application/vnd.openxmlformats-officedocument.presentationml.slideLayout+xml"/>
  <Override PartName="/ppt/slideLayouts/slideLayout118.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65.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07.xml" ContentType="application/vnd.openxmlformats-officedocument.presentationml.slideLayout+xml"/>
  <Override PartName="/ppt/theme/themeOverride6.xml" ContentType="application/vnd.openxmlformats-officedocument.themeOverr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slideLayouts/slideLayout72.xml" ContentType="application/vnd.openxmlformats-officedocument.presentationml.slideLayout+xml"/>
  <Override PartName="/ppt/slideLayouts/slideLayout90.xml" ContentType="application/vnd.openxmlformats-officedocument.presentationml.slideLayout+xml"/>
  <Override PartName="/ppt/slideLayouts/slideLayout114.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slideLayouts/slideLayout50.xml" ContentType="application/vnd.openxmlformats-officedocument.presentationml.slideLayout+xml"/>
  <Override PartName="/ppt/slideLayouts/slideLayout110.xml" ContentType="application/vnd.openxmlformats-officedocument.presentationml.slideLayout+xml"/>
  <Override PartName="/ppt/slideLayouts/slideLayout1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Layouts/slideLayout99.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slideLayouts/slideLayout88.xml" ContentType="application/vnd.openxmlformats-officedocument.presentationml.slideLayout+xml"/>
  <Override PartName="/ppt/theme/theme7.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95.xml" ContentType="application/vnd.openxmlformats-officedocument.presentationml.slideLayout+xml"/>
  <Override PartName="/ppt/slideLayouts/slideLayout1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slideLayouts/slideLayout10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slideLayouts/slideLayout91.xml" ContentType="application/vnd.openxmlformats-officedocument.presentationml.slideLayout+xml"/>
  <Override PartName="/ppt/slideLayouts/slideLayout115.xml" ContentType="application/vnd.openxmlformats-officedocument.presentationml.slideLayout+xml"/>
  <Override PartName="/ppt/theme/themeOverride3.xml" ContentType="application/vnd.openxmlformats-officedocument.themeOverride+xml"/>
  <Default Extension="wmf" ContentType="image/x-wmf"/>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slideLayouts/slideLayout104.xml" ContentType="application/vnd.openxmlformats-officedocument.presentationml.slideLayout+xml"/>
  <Override PartName="/ppt/slideLayouts/slideLayout1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Layouts/slideLayout111.xml" ContentType="application/vnd.openxmlformats-officedocument.presentationml.slideLayout+xml"/>
  <Override PartName="/ppt/slideLayouts/slideLayout100.xml" ContentType="application/vnd.openxmlformats-officedocument.presentationml.slideLayout+xml"/>
  <Override PartName="/ppt/slideMasters/slideMaster6.xml" ContentType="application/vnd.openxmlformats-officedocument.presentationml.slideMaster+xml"/>
  <Override PartName="/ppt/slideLayouts/slideLayout89.xml" ContentType="application/vnd.openxmlformats-officedocument.presentationml.slideLayout+xml"/>
  <Override PartName="/ppt/theme/theme8.xml" ContentType="application/vnd.openxmlformats-officedocument.them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slideLayouts/slideLayout92.xml" ContentType="application/vnd.openxmlformats-officedocument.presentationml.slideLayout+xml"/>
  <Override PartName="/ppt/slideLayouts/slideLayout105.xml" ContentType="application/vnd.openxmlformats-officedocument.presentationml.slideLayout+xml"/>
  <Override PartName="/ppt/theme/themeOverride4.xml" ContentType="application/vnd.openxmlformats-officedocument.themeOverride+xml"/>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slideLayouts/slideLayout112.xml" ContentType="application/vnd.openxmlformats-officedocument.presentationml.slideLayout+xml"/>
  <Override PartName="/ppt/slideLayouts/slideLayout123.xml" ContentType="application/vnd.openxmlformats-officedocument.presentationml.slideLayout+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Layouts/slideLayout101.xml" ContentType="application/vnd.openxmlformats-officedocument.presentationml.slideLayout+xml"/>
  <Override PartName="/ppt/slideMasters/slideMaster7.xml" ContentType="application/vnd.openxmlformats-officedocument.presentationml.slideMaster+xml"/>
  <Override PartName="/ppt/theme/theme9.xml" ContentType="application/vnd.openxmlformats-officedocument.them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97.xml" ContentType="application/vnd.openxmlformats-officedocument.presentationml.slideLayout+xml"/>
  <Override PartName="/ppt/slides/slide29.xml" ContentType="application/vnd.openxmlformats-officedocument.presentationml.slide+xml"/>
  <Override PartName="/ppt/slideLayouts/slideLayout39.xml" ContentType="application/vnd.openxmlformats-officedocument.presentationml.slideLayout+xml"/>
  <Override PartName="/ppt/slideLayouts/slideLayout8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90" r:id="rId4"/>
    <p:sldMasterId id="2147483708" r:id="rId5"/>
    <p:sldMasterId id="2147483726" r:id="rId6"/>
    <p:sldMasterId id="2147483744" r:id="rId7"/>
    <p:sldMasterId id="2147483762" r:id="rId8"/>
  </p:sldMasterIdLst>
  <p:notesMasterIdLst>
    <p:notesMasterId r:id="rId42"/>
  </p:notesMasterIdLst>
  <p:sldIdLst>
    <p:sldId id="279" r:id="rId9"/>
    <p:sldId id="293" r:id="rId10"/>
    <p:sldId id="280" r:id="rId11"/>
    <p:sldId id="281" r:id="rId12"/>
    <p:sldId id="300" r:id="rId13"/>
    <p:sldId id="299" r:id="rId14"/>
    <p:sldId id="288" r:id="rId15"/>
    <p:sldId id="292" r:id="rId16"/>
    <p:sldId id="283" r:id="rId17"/>
    <p:sldId id="282" r:id="rId18"/>
    <p:sldId id="284" r:id="rId19"/>
    <p:sldId id="261" r:id="rId20"/>
    <p:sldId id="296" r:id="rId21"/>
    <p:sldId id="259" r:id="rId22"/>
    <p:sldId id="264" r:id="rId23"/>
    <p:sldId id="263" r:id="rId24"/>
    <p:sldId id="267" r:id="rId25"/>
    <p:sldId id="265" r:id="rId26"/>
    <p:sldId id="262" r:id="rId27"/>
    <p:sldId id="268" r:id="rId28"/>
    <p:sldId id="269" r:id="rId29"/>
    <p:sldId id="270" r:id="rId30"/>
    <p:sldId id="295" r:id="rId31"/>
    <p:sldId id="272" r:id="rId32"/>
    <p:sldId id="271" r:id="rId33"/>
    <p:sldId id="273" r:id="rId34"/>
    <p:sldId id="274" r:id="rId35"/>
    <p:sldId id="275" r:id="rId36"/>
    <p:sldId id="276" r:id="rId37"/>
    <p:sldId id="278" r:id="rId38"/>
    <p:sldId id="286" r:id="rId39"/>
    <p:sldId id="294" r:id="rId40"/>
    <p:sldId id="298" r:id="rId41"/>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0298" autoAdjust="0"/>
    <p:restoredTop sz="94660"/>
  </p:normalViewPr>
  <p:slideViewPr>
    <p:cSldViewPr snapToGrid="0">
      <p:cViewPr varScale="1">
        <p:scale>
          <a:sx n="64" d="100"/>
          <a:sy n="64" d="100"/>
        </p:scale>
        <p:origin x="-402" y="-102"/>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notesMaster" Target="notesMasters/notesMaster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EA47CDA-36C1-4BC8-9388-D61D2D797487}" type="datetimeFigureOut">
              <a:rPr lang="ru-RU" smtClean="0"/>
              <a:pPr/>
              <a:t>04.02.2016</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560A465-5736-4B7F-B4BE-66E10DABDC1E}" type="slidenum">
              <a:rPr lang="ru-RU" smtClean="0"/>
              <a:pPr/>
              <a:t>‹#›</a:t>
            </a:fld>
            <a:endParaRPr lang="ru-RU"/>
          </a:p>
        </p:txBody>
      </p:sp>
    </p:spTree>
    <p:extLst>
      <p:ext uri="{BB962C8B-B14F-4D97-AF65-F5344CB8AC3E}">
        <p14:creationId xmlns="" xmlns:p14="http://schemas.microsoft.com/office/powerpoint/2010/main" val="20142349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Образ слайда 1"/>
          <p:cNvSpPr>
            <a:spLocks noGrp="1" noRot="1" noChangeAspect="1" noTextEdit="1"/>
          </p:cNvSpPr>
          <p:nvPr>
            <p:ph type="sldImg"/>
          </p:nvPr>
        </p:nvSpPr>
        <p:spPr>
          <a:xfrm>
            <a:off x="-14224000" y="-11796713"/>
            <a:ext cx="16637000" cy="12479338"/>
          </a:xfrm>
        </p:spPr>
      </p:sp>
      <p:sp>
        <p:nvSpPr>
          <p:cNvPr id="41987" name="Заметки 2"/>
          <p:cNvSpPr>
            <a:spLocks noGrp="1"/>
          </p:cNvSpPr>
          <p:nvPr>
            <p:ph type="body" idx="1"/>
          </p:nvPr>
        </p:nvSpPr>
        <p:spPr>
          <a:noFill/>
          <a:ln/>
        </p:spPr>
        <p:txBody>
          <a:bodyPr/>
          <a:lstStyle/>
          <a:p>
            <a:endParaRPr lang="ru-RU" smtClean="0"/>
          </a:p>
        </p:txBody>
      </p:sp>
      <p:sp>
        <p:nvSpPr>
          <p:cNvPr id="41988" name="Номер слайда 3"/>
          <p:cNvSpPr>
            <a:spLocks noGrp="1"/>
          </p:cNvSpPr>
          <p:nvPr>
            <p:ph type="sldNum" sz="quarter" idx="4294967295"/>
          </p:nvPr>
        </p:nvSpPr>
        <p:spPr bwMode="auto">
          <a:xfrm>
            <a:off x="3884613" y="8685213"/>
            <a:ext cx="2971800" cy="457200"/>
          </a:xfrm>
          <a:prstGeom prst="rect">
            <a:avLst/>
          </a:prstGeom>
          <a:noFill/>
          <a:ln>
            <a:miter lim="800000"/>
            <a:headEnd/>
            <a:tailEnd/>
          </a:ln>
        </p:spPr>
        <p:txBody>
          <a:bodyPr/>
          <a:lstStyle/>
          <a:p>
            <a:fld id="{75750A84-147D-4473-B637-F4EB6CBE5625}" type="slidenum">
              <a:rPr lang="ru-RU">
                <a:latin typeface="Arial" pitchFamily="34" charset="0"/>
              </a:rPr>
              <a:pPr/>
              <a:t>13</a:t>
            </a:fld>
            <a:endParaRPr lang="ru-RU">
              <a:latin typeface="Arial" pitchFamily="34" charset="0"/>
            </a:endParaRPr>
          </a:p>
        </p:txBody>
      </p:sp>
    </p:spTree>
    <p:extLst>
      <p:ext uri="{BB962C8B-B14F-4D97-AF65-F5344CB8AC3E}">
        <p14:creationId xmlns="" xmlns:p14="http://schemas.microsoft.com/office/powerpoint/2010/main" val="1028161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560A465-5736-4B7F-B4BE-66E10DABDC1E}" type="slidenum">
              <a:rPr lang="ru-RU" smtClean="0"/>
              <a:pPr/>
              <a:t>17</a:t>
            </a:fld>
            <a:endParaRPr lang="ru-RU"/>
          </a:p>
        </p:txBody>
      </p:sp>
    </p:spTree>
    <p:extLst>
      <p:ext uri="{BB962C8B-B14F-4D97-AF65-F5344CB8AC3E}">
        <p14:creationId xmlns="" xmlns:p14="http://schemas.microsoft.com/office/powerpoint/2010/main" val="3950527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560A465-5736-4B7F-B4BE-66E10DABDC1E}" type="slidenum">
              <a:rPr lang="ru-RU" smtClean="0"/>
              <a:pPr/>
              <a:t>19</a:t>
            </a:fld>
            <a:endParaRPr lang="ru-RU"/>
          </a:p>
        </p:txBody>
      </p:sp>
    </p:spTree>
    <p:extLst>
      <p:ext uri="{BB962C8B-B14F-4D97-AF65-F5344CB8AC3E}">
        <p14:creationId xmlns="" xmlns:p14="http://schemas.microsoft.com/office/powerpoint/2010/main" val="1515852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1130365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227457157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363343120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34026582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31102723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2889192288"/>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985085446"/>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109106843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C33174A4-9153-4185-A18E-ED571B7C93DA}"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1657CFA4-7B38-4938-841D-9FF0876BF21E}" type="slidenum">
              <a:rPr lang="ru-RU" altLang="ru-RU" smtClean="0"/>
              <a:pPr/>
              <a:t>‹#›</a:t>
            </a:fld>
            <a:endParaRPr lang="ru-RU" altLang="ru-RU"/>
          </a:p>
        </p:txBody>
      </p:sp>
    </p:spTree>
    <p:extLst>
      <p:ext uri="{BB962C8B-B14F-4D97-AF65-F5344CB8AC3E}">
        <p14:creationId xmlns="" xmlns:p14="http://schemas.microsoft.com/office/powerpoint/2010/main" val="390892412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D7E46C75-366B-4793-8D79-2F8AD65786C1}"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BEC7B0FE-3C60-4B60-8A53-9FEEAC8F3A09}" type="slidenum">
              <a:rPr lang="ru-RU" altLang="ru-RU" smtClean="0"/>
              <a:pPr/>
              <a:t>‹#›</a:t>
            </a:fld>
            <a:endParaRPr lang="ru-RU" altLang="ru-RU"/>
          </a:p>
        </p:txBody>
      </p:sp>
    </p:spTree>
    <p:extLst>
      <p:ext uri="{BB962C8B-B14F-4D97-AF65-F5344CB8AC3E}">
        <p14:creationId xmlns="" xmlns:p14="http://schemas.microsoft.com/office/powerpoint/2010/main" val="206050363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5" name="Footer Placeholder 4"/>
          <p:cNvSpPr>
            <a:spLocks noGrp="1"/>
          </p:cNvSpPr>
          <p:nvPr>
            <p:ph type="ftr" sz="quarter" idx="11"/>
          </p:nvPr>
        </p:nvSpPr>
        <p:spPr>
          <a:xfrm>
            <a:off x="5332412" y="5883275"/>
            <a:ext cx="4324044" cy="365125"/>
          </a:xfrm>
        </p:spPr>
        <p:txBody>
          <a:bodyPr/>
          <a:lstStyle/>
          <a:p>
            <a:endParaRPr lang="ru-RU"/>
          </a:p>
        </p:txBody>
      </p:sp>
      <p:sp>
        <p:nvSpPr>
          <p:cNvPr id="6" name="Slide Number Placeholder 5"/>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304269691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10951856" y="5867131"/>
            <a:ext cx="551167" cy="365125"/>
          </a:xfrm>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37555526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349897610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404502255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155830983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405334760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4122080676"/>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1706211197"/>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216874074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2456966230"/>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1384148359"/>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2273378716"/>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12009575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400" y="2130427"/>
            <a:ext cx="103632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8A6B004B-A613-486B-AC5D-BA1DBD38F3D5}" type="datetimeFigureOut">
              <a:rPr lang="ru-RU">
                <a:solidFill>
                  <a:prstClr val="black">
                    <a:tint val="75000"/>
                  </a:prstClr>
                </a:solidFill>
              </a:rPr>
              <a:pPr>
                <a:defRPr/>
              </a:pPr>
              <a:t>04.02.2016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ADDF9580-F707-4997-9ABA-419A477B5BAE}" type="slidenum">
              <a:rPr lang="ru-RU" altLang="ru-RU"/>
              <a:pPr/>
              <a:t>‹#›</a:t>
            </a:fld>
            <a:endParaRPr lang="ru-RU" altLang="ru-RU"/>
          </a:p>
        </p:txBody>
      </p:sp>
    </p:spTree>
    <p:extLst>
      <p:ext uri="{BB962C8B-B14F-4D97-AF65-F5344CB8AC3E}">
        <p14:creationId xmlns="" xmlns:p14="http://schemas.microsoft.com/office/powerpoint/2010/main" val="3282148409"/>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79969508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707512030"/>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234387653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150178246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656993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B8882E9C-E616-4801-8EA4-ED18EED7886B}" type="datetimeFigureOut">
              <a:rPr lang="ru-RU">
                <a:solidFill>
                  <a:prstClr val="black">
                    <a:tint val="75000"/>
                  </a:prstClr>
                </a:solidFill>
              </a:rPr>
              <a:pPr>
                <a:defRPr/>
              </a:pPr>
              <a:t>04.02.2016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0AD55248-1820-4004-8180-BC79FEE3B4AA}" type="slidenum">
              <a:rPr lang="ru-RU" altLang="ru-RU"/>
              <a:pPr/>
              <a:t>‹#›</a:t>
            </a:fld>
            <a:endParaRPr lang="ru-RU" altLang="ru-RU"/>
          </a:p>
        </p:txBody>
      </p:sp>
    </p:spTree>
    <p:extLst>
      <p:ext uri="{BB962C8B-B14F-4D97-AF65-F5344CB8AC3E}">
        <p14:creationId xmlns="" xmlns:p14="http://schemas.microsoft.com/office/powerpoint/2010/main" val="2224144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3084" y="4406901"/>
            <a:ext cx="103632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963084" y="2906715"/>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F8334930-DE66-4269-92E7-CDE0BDDE2B09}" type="datetimeFigureOut">
              <a:rPr lang="ru-RU">
                <a:solidFill>
                  <a:prstClr val="black">
                    <a:tint val="75000"/>
                  </a:prstClr>
                </a:solidFill>
              </a:rPr>
              <a:pPr>
                <a:defRPr/>
              </a:pPr>
              <a:t>04.02.2016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33D94A83-2877-49F6-B7F7-AAAA389B5653}" type="slidenum">
              <a:rPr lang="ru-RU" altLang="ru-RU"/>
              <a:pPr/>
              <a:t>‹#›</a:t>
            </a:fld>
            <a:endParaRPr lang="ru-RU" altLang="ru-RU"/>
          </a:p>
        </p:txBody>
      </p:sp>
    </p:spTree>
    <p:extLst>
      <p:ext uri="{BB962C8B-B14F-4D97-AF65-F5344CB8AC3E}">
        <p14:creationId xmlns="" xmlns:p14="http://schemas.microsoft.com/office/powerpoint/2010/main" val="13345934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09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6197600" y="1600202"/>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C9657C55-5F7A-4A66-8D32-C13DED509D0D}" type="datetimeFigureOut">
              <a:rPr lang="ru-RU">
                <a:solidFill>
                  <a:prstClr val="black">
                    <a:tint val="75000"/>
                  </a:prstClr>
                </a:solidFill>
              </a:rPr>
              <a:pPr>
                <a:defRPr/>
              </a:pPr>
              <a:t>04.02.2016</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C3A10A59-24AC-40FC-AD7E-485D31C1B369}" type="slidenum">
              <a:rPr lang="ru-RU" altLang="ru-RU"/>
              <a:pPr/>
              <a:t>‹#›</a:t>
            </a:fld>
            <a:endParaRPr lang="ru-RU" altLang="ru-RU"/>
          </a:p>
        </p:txBody>
      </p:sp>
    </p:spTree>
    <p:extLst>
      <p:ext uri="{BB962C8B-B14F-4D97-AF65-F5344CB8AC3E}">
        <p14:creationId xmlns="" xmlns:p14="http://schemas.microsoft.com/office/powerpoint/2010/main" val="185155525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609602"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609602"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1E0A8009-9313-4BA1-AA0A-97F9AED96201}" type="datetimeFigureOut">
              <a:rPr lang="ru-RU">
                <a:solidFill>
                  <a:prstClr val="black">
                    <a:tint val="75000"/>
                  </a:prstClr>
                </a:solidFill>
              </a:rPr>
              <a:pPr>
                <a:defRPr/>
              </a:pPr>
              <a:t>04.02.2016</a:t>
            </a:fld>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fld id="{7F6E2745-3D22-4973-990D-0B6C31366B61}" type="slidenum">
              <a:rPr lang="ru-RU" altLang="ru-RU"/>
              <a:pPr/>
              <a:t>‹#›</a:t>
            </a:fld>
            <a:endParaRPr lang="ru-RU" altLang="ru-RU"/>
          </a:p>
        </p:txBody>
      </p:sp>
    </p:spTree>
    <p:extLst>
      <p:ext uri="{BB962C8B-B14F-4D97-AF65-F5344CB8AC3E}">
        <p14:creationId xmlns="" xmlns:p14="http://schemas.microsoft.com/office/powerpoint/2010/main" val="40221551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F5172159-7963-4A05-80F2-B0020EE500DD}" type="datetimeFigureOut">
              <a:rPr lang="ru-RU">
                <a:solidFill>
                  <a:prstClr val="black">
                    <a:tint val="75000"/>
                  </a:prstClr>
                </a:solidFill>
              </a:rPr>
              <a:pPr>
                <a:defRPr/>
              </a:pPr>
              <a:t>04.02.2016</a:t>
            </a:fld>
            <a:endParaRPr lang="ru-RU">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fld id="{B3248180-F66B-4D3A-BBB6-4919B7FBFEED}" type="slidenum">
              <a:rPr lang="ru-RU" altLang="ru-RU"/>
              <a:pPr/>
              <a:t>‹#›</a:t>
            </a:fld>
            <a:endParaRPr lang="ru-RU" altLang="ru-RU"/>
          </a:p>
        </p:txBody>
      </p:sp>
    </p:spTree>
    <p:extLst>
      <p:ext uri="{BB962C8B-B14F-4D97-AF65-F5344CB8AC3E}">
        <p14:creationId xmlns="" xmlns:p14="http://schemas.microsoft.com/office/powerpoint/2010/main" val="36229589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7BF19B70-9BDD-425E-B4C1-03D0EBB4C960}" type="datetimeFigureOut">
              <a:rPr lang="ru-RU">
                <a:solidFill>
                  <a:prstClr val="black">
                    <a:tint val="75000"/>
                  </a:prstClr>
                </a:solidFill>
              </a:rPr>
              <a:pPr>
                <a:defRPr/>
              </a:pPr>
              <a:t>04.02.2016</a:t>
            </a:fld>
            <a:endParaRPr lang="ru-RU">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fld id="{67BC6941-A1CE-47DE-8199-3F852DDD70CF}" type="slidenum">
              <a:rPr lang="ru-RU" altLang="ru-RU"/>
              <a:pPr/>
              <a:t>‹#›</a:t>
            </a:fld>
            <a:endParaRPr lang="ru-RU" altLang="ru-RU"/>
          </a:p>
        </p:txBody>
      </p:sp>
    </p:spTree>
    <p:extLst>
      <p:ext uri="{BB962C8B-B14F-4D97-AF65-F5344CB8AC3E}">
        <p14:creationId xmlns="" xmlns:p14="http://schemas.microsoft.com/office/powerpoint/2010/main" val="22718877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2"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4" y="273052"/>
            <a:ext cx="6815668"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2" y="1435102"/>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27A25640-837D-4CF0-8543-4F9DF37E7EBE}" type="datetimeFigureOut">
              <a:rPr lang="ru-RU">
                <a:solidFill>
                  <a:prstClr val="black">
                    <a:tint val="75000"/>
                  </a:prstClr>
                </a:solidFill>
              </a:rPr>
              <a:pPr>
                <a:defRPr/>
              </a:pPr>
              <a:t>04.02.2016</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31A600FB-BE65-453B-9F21-FEE4329C2007}" type="slidenum">
              <a:rPr lang="ru-RU" altLang="ru-RU"/>
              <a:pPr/>
              <a:t>‹#›</a:t>
            </a:fld>
            <a:endParaRPr lang="ru-RU" altLang="ru-RU"/>
          </a:p>
        </p:txBody>
      </p:sp>
    </p:spTree>
    <p:extLst>
      <p:ext uri="{BB962C8B-B14F-4D97-AF65-F5344CB8AC3E}">
        <p14:creationId xmlns="" xmlns:p14="http://schemas.microsoft.com/office/powerpoint/2010/main" val="16926260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15232173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1"/>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2389717" y="5367339"/>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8FEA015D-75FA-44DF-A4D6-A4DEE0936059}" type="datetimeFigureOut">
              <a:rPr lang="ru-RU">
                <a:solidFill>
                  <a:prstClr val="black">
                    <a:tint val="75000"/>
                  </a:prstClr>
                </a:solidFill>
              </a:rPr>
              <a:pPr>
                <a:defRPr/>
              </a:pPr>
              <a:t>04.02.2016</a:t>
            </a:fld>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fld id="{2DA66152-49F4-4CD1-A5BB-98E1646A5631}" type="slidenum">
              <a:rPr lang="ru-RU" altLang="ru-RU"/>
              <a:pPr/>
              <a:t>‹#›</a:t>
            </a:fld>
            <a:endParaRPr lang="ru-RU" altLang="ru-RU"/>
          </a:p>
        </p:txBody>
      </p:sp>
    </p:spTree>
    <p:extLst>
      <p:ext uri="{BB962C8B-B14F-4D97-AF65-F5344CB8AC3E}">
        <p14:creationId xmlns="" xmlns:p14="http://schemas.microsoft.com/office/powerpoint/2010/main" val="35684334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C33174A4-9153-4185-A18E-ED571B7C93DA}" type="datetimeFigureOut">
              <a:rPr lang="ru-RU">
                <a:solidFill>
                  <a:prstClr val="black">
                    <a:tint val="75000"/>
                  </a:prstClr>
                </a:solidFill>
              </a:rPr>
              <a:pPr>
                <a:defRPr/>
              </a:pPr>
              <a:t>04.02.2016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1657CFA4-7B38-4938-841D-9FF0876BF21E}" type="slidenum">
              <a:rPr lang="ru-RU" altLang="ru-RU"/>
              <a:pPr/>
              <a:t>‹#›</a:t>
            </a:fld>
            <a:endParaRPr lang="ru-RU" altLang="ru-RU"/>
          </a:p>
        </p:txBody>
      </p:sp>
    </p:spTree>
    <p:extLst>
      <p:ext uri="{BB962C8B-B14F-4D97-AF65-F5344CB8AC3E}">
        <p14:creationId xmlns="" xmlns:p14="http://schemas.microsoft.com/office/powerpoint/2010/main" val="16853377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839200" y="274640"/>
            <a:ext cx="27432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09600" y="274640"/>
            <a:ext cx="80264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D7E46C75-366B-4793-8D79-2F8AD65786C1}" type="datetimeFigureOut">
              <a:rPr lang="ru-RU">
                <a:solidFill>
                  <a:prstClr val="black">
                    <a:tint val="75000"/>
                  </a:prstClr>
                </a:solidFill>
              </a:rPr>
              <a:pPr>
                <a:defRPr/>
              </a:pPr>
              <a:t>04.02.2016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fld id="{BEC7B0FE-3C60-4B60-8A53-9FEEAC8F3A09}" type="slidenum">
              <a:rPr lang="ru-RU" altLang="ru-RU"/>
              <a:pPr/>
              <a:t>‹#›</a:t>
            </a:fld>
            <a:endParaRPr lang="ru-RU" altLang="ru-RU"/>
          </a:p>
        </p:txBody>
      </p:sp>
    </p:spTree>
    <p:extLst>
      <p:ext uri="{BB962C8B-B14F-4D97-AF65-F5344CB8AC3E}">
        <p14:creationId xmlns="" xmlns:p14="http://schemas.microsoft.com/office/powerpoint/2010/main" val="28016040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pPr>
              <a:defRPr/>
            </a:pPr>
            <a:fld id="{8A6B004B-A613-486B-AC5D-BA1DBD38F3D5}"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a:xfrm>
            <a:off x="5332412" y="5883275"/>
            <a:ext cx="4324044" cy="365125"/>
          </a:xfrm>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ADDF9580-F707-4997-9ABA-419A477B5BAE}" type="slidenum">
              <a:rPr lang="ru-RU" altLang="ru-RU" smtClean="0"/>
              <a:pPr/>
              <a:t>‹#›</a:t>
            </a:fld>
            <a:endParaRPr lang="ru-RU" altLang="ru-RU"/>
          </a:p>
        </p:txBody>
      </p:sp>
    </p:spTree>
    <p:extLst>
      <p:ext uri="{BB962C8B-B14F-4D97-AF65-F5344CB8AC3E}">
        <p14:creationId xmlns="" xmlns:p14="http://schemas.microsoft.com/office/powerpoint/2010/main" val="11436665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B8882E9C-E616-4801-8EA4-ED18EED7886B}"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a:xfrm>
            <a:off x="10951856" y="5867131"/>
            <a:ext cx="551167" cy="365125"/>
          </a:xfrm>
        </p:spPr>
        <p:txBody>
          <a:bodyPr/>
          <a:lstStyle/>
          <a:p>
            <a:fld id="{0AD55248-1820-4004-8180-BC79FEE3B4AA}" type="slidenum">
              <a:rPr lang="ru-RU" altLang="ru-RU" smtClean="0"/>
              <a:pPr/>
              <a:t>‹#›</a:t>
            </a:fld>
            <a:endParaRPr lang="ru-RU" altLang="ru-RU"/>
          </a:p>
        </p:txBody>
      </p:sp>
    </p:spTree>
    <p:extLst>
      <p:ext uri="{BB962C8B-B14F-4D97-AF65-F5344CB8AC3E}">
        <p14:creationId xmlns="" xmlns:p14="http://schemas.microsoft.com/office/powerpoint/2010/main" val="5959828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F8334930-DE66-4269-92E7-CDE0BDDE2B09}"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33D94A83-2877-49F6-B7F7-AAAA389B5653}" type="slidenum">
              <a:rPr lang="ru-RU" altLang="ru-RU" smtClean="0"/>
              <a:pPr/>
              <a:t>‹#›</a:t>
            </a:fld>
            <a:endParaRPr lang="ru-RU" altLang="ru-RU"/>
          </a:p>
        </p:txBody>
      </p:sp>
    </p:spTree>
    <p:extLst>
      <p:ext uri="{BB962C8B-B14F-4D97-AF65-F5344CB8AC3E}">
        <p14:creationId xmlns="" xmlns:p14="http://schemas.microsoft.com/office/powerpoint/2010/main" val="34808784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pPr>
              <a:defRPr/>
            </a:pPr>
            <a:fld id="{C9657C55-5F7A-4A66-8D32-C13DED509D0D}"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C3A10A59-24AC-40FC-AD7E-485D31C1B369}" type="slidenum">
              <a:rPr lang="ru-RU" altLang="ru-RU" smtClean="0"/>
              <a:pPr/>
              <a:t>‹#›</a:t>
            </a:fld>
            <a:endParaRPr lang="ru-RU" altLang="ru-RU"/>
          </a:p>
        </p:txBody>
      </p:sp>
    </p:spTree>
    <p:extLst>
      <p:ext uri="{BB962C8B-B14F-4D97-AF65-F5344CB8AC3E}">
        <p14:creationId xmlns="" xmlns:p14="http://schemas.microsoft.com/office/powerpoint/2010/main" val="13067566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pPr>
              <a:defRPr/>
            </a:pPr>
            <a:fld id="{1E0A8009-9313-4BA1-AA0A-97F9AED96201}"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ru-RU">
              <a:solidFill>
                <a:prstClr val="black">
                  <a:tint val="75000"/>
                </a:prstClr>
              </a:solidFill>
            </a:endParaRPr>
          </a:p>
        </p:txBody>
      </p:sp>
      <p:sp>
        <p:nvSpPr>
          <p:cNvPr id="9" name="Slide Number Placeholder 8"/>
          <p:cNvSpPr>
            <a:spLocks noGrp="1"/>
          </p:cNvSpPr>
          <p:nvPr>
            <p:ph type="sldNum" sz="quarter" idx="12"/>
          </p:nvPr>
        </p:nvSpPr>
        <p:spPr/>
        <p:txBody>
          <a:bodyPr/>
          <a:lstStyle/>
          <a:p>
            <a:fld id="{7F6E2745-3D22-4973-990D-0B6C31366B61}" type="slidenum">
              <a:rPr lang="ru-RU" altLang="ru-RU" smtClean="0"/>
              <a:pPr/>
              <a:t>‹#›</a:t>
            </a:fld>
            <a:endParaRPr lang="ru-RU" altLang="ru-RU"/>
          </a:p>
        </p:txBody>
      </p:sp>
    </p:spTree>
    <p:extLst>
      <p:ext uri="{BB962C8B-B14F-4D97-AF65-F5344CB8AC3E}">
        <p14:creationId xmlns="" xmlns:p14="http://schemas.microsoft.com/office/powerpoint/2010/main" val="7530520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pPr>
              <a:defRPr/>
            </a:pPr>
            <a:fld id="{F5172159-7963-4A05-80F2-B0020EE500DD}"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ru-RU">
              <a:solidFill>
                <a:prstClr val="black">
                  <a:tint val="75000"/>
                </a:prstClr>
              </a:solidFill>
            </a:endParaRPr>
          </a:p>
        </p:txBody>
      </p:sp>
      <p:sp>
        <p:nvSpPr>
          <p:cNvPr id="5" name="Slide Number Placeholder 4"/>
          <p:cNvSpPr>
            <a:spLocks noGrp="1"/>
          </p:cNvSpPr>
          <p:nvPr>
            <p:ph type="sldNum" sz="quarter" idx="12"/>
          </p:nvPr>
        </p:nvSpPr>
        <p:spPr/>
        <p:txBody>
          <a:bodyPr/>
          <a:lstStyle/>
          <a:p>
            <a:fld id="{B3248180-F66B-4D3A-BBB6-4919B7FBFEED}" type="slidenum">
              <a:rPr lang="ru-RU" altLang="ru-RU" smtClean="0"/>
              <a:pPr/>
              <a:t>‹#›</a:t>
            </a:fld>
            <a:endParaRPr lang="ru-RU" altLang="ru-RU"/>
          </a:p>
        </p:txBody>
      </p:sp>
    </p:spTree>
    <p:extLst>
      <p:ext uri="{BB962C8B-B14F-4D97-AF65-F5344CB8AC3E}">
        <p14:creationId xmlns="" xmlns:p14="http://schemas.microsoft.com/office/powerpoint/2010/main" val="188763657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7BF19B70-9BDD-425E-B4C1-03D0EBB4C960}"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ru-RU">
              <a:solidFill>
                <a:prstClr val="black">
                  <a:tint val="75000"/>
                </a:prstClr>
              </a:solidFill>
            </a:endParaRPr>
          </a:p>
        </p:txBody>
      </p:sp>
      <p:sp>
        <p:nvSpPr>
          <p:cNvPr id="4" name="Slide Number Placeholder 3"/>
          <p:cNvSpPr>
            <a:spLocks noGrp="1"/>
          </p:cNvSpPr>
          <p:nvPr>
            <p:ph type="sldNum" sz="quarter" idx="12"/>
          </p:nvPr>
        </p:nvSpPr>
        <p:spPr/>
        <p:txBody>
          <a:bodyPr/>
          <a:lstStyle/>
          <a:p>
            <a:fld id="{67BC6941-A1CE-47DE-8199-3F852DDD70CF}" type="slidenum">
              <a:rPr lang="ru-RU" altLang="ru-RU" smtClean="0"/>
              <a:pPr/>
              <a:t>‹#›</a:t>
            </a:fld>
            <a:endParaRPr lang="ru-RU" altLang="ru-RU"/>
          </a:p>
        </p:txBody>
      </p:sp>
    </p:spTree>
    <p:extLst>
      <p:ext uri="{BB962C8B-B14F-4D97-AF65-F5344CB8AC3E}">
        <p14:creationId xmlns="" xmlns:p14="http://schemas.microsoft.com/office/powerpoint/2010/main" val="432175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194300333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27A25640-837D-4CF0-8543-4F9DF37E7EBE}"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31A600FB-BE65-453B-9F21-FEE4329C2007}" type="slidenum">
              <a:rPr lang="ru-RU" altLang="ru-RU" smtClean="0"/>
              <a:pPr/>
              <a:t>‹#›</a:t>
            </a:fld>
            <a:endParaRPr lang="ru-RU" altLang="ru-RU"/>
          </a:p>
        </p:txBody>
      </p:sp>
    </p:spTree>
    <p:extLst>
      <p:ext uri="{BB962C8B-B14F-4D97-AF65-F5344CB8AC3E}">
        <p14:creationId xmlns="" xmlns:p14="http://schemas.microsoft.com/office/powerpoint/2010/main" val="35917429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8FEA015D-75FA-44DF-A4D6-A4DEE0936059}"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2DA66152-49F4-4CD1-A5BB-98E1646A5631}" type="slidenum">
              <a:rPr lang="ru-RU" altLang="ru-RU" smtClean="0"/>
              <a:pPr/>
              <a:t>‹#›</a:t>
            </a:fld>
            <a:endParaRPr lang="ru-RU" altLang="ru-RU"/>
          </a:p>
        </p:txBody>
      </p:sp>
    </p:spTree>
    <p:extLst>
      <p:ext uri="{BB962C8B-B14F-4D97-AF65-F5344CB8AC3E}">
        <p14:creationId xmlns="" xmlns:p14="http://schemas.microsoft.com/office/powerpoint/2010/main" val="82933895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154884029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105349867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19805362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36793245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32743103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377158342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C33174A4-9153-4185-A18E-ED571B7C93DA}"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1657CFA4-7B38-4938-841D-9FF0876BF21E}" type="slidenum">
              <a:rPr lang="ru-RU" altLang="ru-RU" smtClean="0"/>
              <a:pPr/>
              <a:t>‹#›</a:t>
            </a:fld>
            <a:endParaRPr lang="ru-RU" altLang="ru-RU"/>
          </a:p>
        </p:txBody>
      </p:sp>
    </p:spTree>
    <p:extLst>
      <p:ext uri="{BB962C8B-B14F-4D97-AF65-F5344CB8AC3E}">
        <p14:creationId xmlns="" xmlns:p14="http://schemas.microsoft.com/office/powerpoint/2010/main" val="99242065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D7E46C75-366B-4793-8D79-2F8AD65786C1}"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BEC7B0FE-3C60-4B60-8A53-9FEEAC8F3A09}" type="slidenum">
              <a:rPr lang="ru-RU" altLang="ru-RU" smtClean="0"/>
              <a:pPr/>
              <a:t>‹#›</a:t>
            </a:fld>
            <a:endParaRPr lang="ru-RU" altLang="ru-RU"/>
          </a:p>
        </p:txBody>
      </p:sp>
    </p:spTree>
    <p:extLst>
      <p:ext uri="{BB962C8B-B14F-4D97-AF65-F5344CB8AC3E}">
        <p14:creationId xmlns="" xmlns:p14="http://schemas.microsoft.com/office/powerpoint/2010/main" val="327168007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43679931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pPr>
              <a:defRPr/>
            </a:pPr>
            <a:fld id="{8A6B004B-A613-486B-AC5D-BA1DBD38F3D5}"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a:xfrm>
            <a:off x="5332412" y="5883275"/>
            <a:ext cx="4324044" cy="365125"/>
          </a:xfrm>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ADDF9580-F707-4997-9ABA-419A477B5BAE}" type="slidenum">
              <a:rPr lang="ru-RU" altLang="ru-RU" smtClean="0"/>
              <a:pPr/>
              <a:t>‹#›</a:t>
            </a:fld>
            <a:endParaRPr lang="ru-RU" altLang="ru-RU"/>
          </a:p>
        </p:txBody>
      </p:sp>
    </p:spTree>
    <p:extLst>
      <p:ext uri="{BB962C8B-B14F-4D97-AF65-F5344CB8AC3E}">
        <p14:creationId xmlns="" xmlns:p14="http://schemas.microsoft.com/office/powerpoint/2010/main" val="296793460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lvl1pPr>
              <a:buClr>
                <a:schemeClr val="accent1">
                  <a:lumMod val="75000"/>
                </a:schemeClr>
              </a:buClr>
              <a:defRPr/>
            </a:lvl1pPr>
            <a:lvl2pPr>
              <a:buClr>
                <a:schemeClr val="accent1">
                  <a:lumMod val="75000"/>
                </a:schemeClr>
              </a:buClr>
              <a:defRPr/>
            </a:lvl2pPr>
            <a:lvl3pPr>
              <a:buClr>
                <a:schemeClr val="accent1">
                  <a:lumMod val="75000"/>
                </a:schemeClr>
              </a:buClr>
              <a:defRPr/>
            </a:lvl3pPr>
            <a:lvl4pPr>
              <a:buClr>
                <a:schemeClr val="accent1">
                  <a:lumMod val="75000"/>
                </a:schemeClr>
              </a:buClr>
              <a:defRPr/>
            </a:lvl4pPr>
            <a:lvl5pPr>
              <a:buClr>
                <a:schemeClr val="accent1">
                  <a:lumMod val="75000"/>
                </a:schemeClr>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B8882E9C-E616-4801-8EA4-ED18EED7886B}"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a:xfrm>
            <a:off x="10951856" y="5867131"/>
            <a:ext cx="551167" cy="365125"/>
          </a:xfrm>
        </p:spPr>
        <p:txBody>
          <a:bodyPr/>
          <a:lstStyle/>
          <a:p>
            <a:fld id="{0AD55248-1820-4004-8180-BC79FEE3B4AA}" type="slidenum">
              <a:rPr lang="ru-RU" altLang="ru-RU" smtClean="0"/>
              <a:pPr/>
              <a:t>‹#›</a:t>
            </a:fld>
            <a:endParaRPr lang="ru-RU" altLang="ru-RU"/>
          </a:p>
        </p:txBody>
      </p:sp>
    </p:spTree>
    <p:extLst>
      <p:ext uri="{BB962C8B-B14F-4D97-AF65-F5344CB8AC3E}">
        <p14:creationId xmlns="" xmlns:p14="http://schemas.microsoft.com/office/powerpoint/2010/main" val="40792595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F8334930-DE66-4269-92E7-CDE0BDDE2B09}"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33D94A83-2877-49F6-B7F7-AAAA389B5653}" type="slidenum">
              <a:rPr lang="ru-RU" altLang="ru-RU" smtClean="0"/>
              <a:pPr/>
              <a:t>‹#›</a:t>
            </a:fld>
            <a:endParaRPr lang="ru-RU" altLang="ru-RU"/>
          </a:p>
        </p:txBody>
      </p:sp>
    </p:spTree>
    <p:extLst>
      <p:ext uri="{BB962C8B-B14F-4D97-AF65-F5344CB8AC3E}">
        <p14:creationId xmlns="" xmlns:p14="http://schemas.microsoft.com/office/powerpoint/2010/main" val="31509352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pPr>
              <a:defRPr/>
            </a:pPr>
            <a:fld id="{C9657C55-5F7A-4A66-8D32-C13DED509D0D}"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C3A10A59-24AC-40FC-AD7E-485D31C1B369}" type="slidenum">
              <a:rPr lang="ru-RU" altLang="ru-RU" smtClean="0"/>
              <a:pPr/>
              <a:t>‹#›</a:t>
            </a:fld>
            <a:endParaRPr lang="ru-RU" altLang="ru-RU"/>
          </a:p>
        </p:txBody>
      </p:sp>
    </p:spTree>
    <p:extLst>
      <p:ext uri="{BB962C8B-B14F-4D97-AF65-F5344CB8AC3E}">
        <p14:creationId xmlns="" xmlns:p14="http://schemas.microsoft.com/office/powerpoint/2010/main" val="115629266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484311" y="3335337"/>
            <a:ext cx="4895056" cy="2455862"/>
          </a:xfrm>
        </p:spPr>
        <p:txBody>
          <a:bodyPr anchor="t">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pPr>
              <a:defRPr/>
            </a:pPr>
            <a:fld id="{1E0A8009-9313-4BA1-AA0A-97F9AED96201}"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ru-RU">
              <a:solidFill>
                <a:prstClr val="black">
                  <a:tint val="75000"/>
                </a:prstClr>
              </a:solidFill>
            </a:endParaRPr>
          </a:p>
        </p:txBody>
      </p:sp>
      <p:sp>
        <p:nvSpPr>
          <p:cNvPr id="9" name="Slide Number Placeholder 8"/>
          <p:cNvSpPr>
            <a:spLocks noGrp="1"/>
          </p:cNvSpPr>
          <p:nvPr>
            <p:ph type="sldNum" sz="quarter" idx="12"/>
          </p:nvPr>
        </p:nvSpPr>
        <p:spPr/>
        <p:txBody>
          <a:bodyPr/>
          <a:lstStyle/>
          <a:p>
            <a:fld id="{7F6E2745-3D22-4973-990D-0B6C31366B61}" type="slidenum">
              <a:rPr lang="ru-RU" altLang="ru-RU" smtClean="0"/>
              <a:pPr/>
              <a:t>‹#›</a:t>
            </a:fld>
            <a:endParaRPr lang="ru-RU" altLang="ru-RU"/>
          </a:p>
        </p:txBody>
      </p:sp>
    </p:spTree>
    <p:extLst>
      <p:ext uri="{BB962C8B-B14F-4D97-AF65-F5344CB8AC3E}">
        <p14:creationId xmlns="" xmlns:p14="http://schemas.microsoft.com/office/powerpoint/2010/main" val="47934497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pPr>
              <a:defRPr/>
            </a:pPr>
            <a:fld id="{F5172159-7963-4A05-80F2-B0020EE500DD}"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ru-RU">
              <a:solidFill>
                <a:prstClr val="black">
                  <a:tint val="75000"/>
                </a:prstClr>
              </a:solidFill>
            </a:endParaRPr>
          </a:p>
        </p:txBody>
      </p:sp>
      <p:sp>
        <p:nvSpPr>
          <p:cNvPr id="5" name="Slide Number Placeholder 4"/>
          <p:cNvSpPr>
            <a:spLocks noGrp="1"/>
          </p:cNvSpPr>
          <p:nvPr>
            <p:ph type="sldNum" sz="quarter" idx="12"/>
          </p:nvPr>
        </p:nvSpPr>
        <p:spPr/>
        <p:txBody>
          <a:bodyPr/>
          <a:lstStyle/>
          <a:p>
            <a:fld id="{B3248180-F66B-4D3A-BBB6-4919B7FBFEED}" type="slidenum">
              <a:rPr lang="ru-RU" altLang="ru-RU" smtClean="0"/>
              <a:pPr/>
              <a:t>‹#›</a:t>
            </a:fld>
            <a:endParaRPr lang="ru-RU" altLang="ru-RU"/>
          </a:p>
        </p:txBody>
      </p:sp>
    </p:spTree>
    <p:extLst>
      <p:ext uri="{BB962C8B-B14F-4D97-AF65-F5344CB8AC3E}">
        <p14:creationId xmlns="" xmlns:p14="http://schemas.microsoft.com/office/powerpoint/2010/main" val="67861607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7BF19B70-9BDD-425E-B4C1-03D0EBB4C960}"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ru-RU">
              <a:solidFill>
                <a:prstClr val="black">
                  <a:tint val="75000"/>
                </a:prstClr>
              </a:solidFill>
            </a:endParaRPr>
          </a:p>
        </p:txBody>
      </p:sp>
      <p:sp>
        <p:nvSpPr>
          <p:cNvPr id="4" name="Slide Number Placeholder 3"/>
          <p:cNvSpPr>
            <a:spLocks noGrp="1"/>
          </p:cNvSpPr>
          <p:nvPr>
            <p:ph type="sldNum" sz="quarter" idx="12"/>
          </p:nvPr>
        </p:nvSpPr>
        <p:spPr/>
        <p:txBody>
          <a:bodyPr/>
          <a:lstStyle/>
          <a:p>
            <a:fld id="{67BC6941-A1CE-47DE-8199-3F852DDD70CF}" type="slidenum">
              <a:rPr lang="ru-RU" altLang="ru-RU" smtClean="0"/>
              <a:pPr/>
              <a:t>‹#›</a:t>
            </a:fld>
            <a:endParaRPr lang="ru-RU" altLang="ru-RU"/>
          </a:p>
        </p:txBody>
      </p:sp>
    </p:spTree>
    <p:extLst>
      <p:ext uri="{BB962C8B-B14F-4D97-AF65-F5344CB8AC3E}">
        <p14:creationId xmlns="" xmlns:p14="http://schemas.microsoft.com/office/powerpoint/2010/main" val="152432492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27A25640-837D-4CF0-8543-4F9DF37E7EBE}"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31A600FB-BE65-453B-9F21-FEE4329C2007}" type="slidenum">
              <a:rPr lang="ru-RU" altLang="ru-RU" smtClean="0"/>
              <a:pPr/>
              <a:t>‹#›</a:t>
            </a:fld>
            <a:endParaRPr lang="ru-RU" altLang="ru-RU"/>
          </a:p>
        </p:txBody>
      </p:sp>
    </p:spTree>
    <p:extLst>
      <p:ext uri="{BB962C8B-B14F-4D97-AF65-F5344CB8AC3E}">
        <p14:creationId xmlns="" xmlns:p14="http://schemas.microsoft.com/office/powerpoint/2010/main" val="125263794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8FEA015D-75FA-44DF-A4D6-A4DEE0936059}"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2DA66152-49F4-4CD1-A5BB-98E1646A5631}" type="slidenum">
              <a:rPr lang="ru-RU" altLang="ru-RU" smtClean="0"/>
              <a:pPr/>
              <a:t>‹#›</a:t>
            </a:fld>
            <a:endParaRPr lang="ru-RU" altLang="ru-RU"/>
          </a:p>
        </p:txBody>
      </p:sp>
    </p:spTree>
    <p:extLst>
      <p:ext uri="{BB962C8B-B14F-4D97-AF65-F5344CB8AC3E}">
        <p14:creationId xmlns="" xmlns:p14="http://schemas.microsoft.com/office/powerpoint/2010/main" val="267715684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4697236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186713476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104784889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174209980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50199884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385794662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81790161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C33174A4-9153-4185-A18E-ED571B7C93DA}"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1657CFA4-7B38-4938-841D-9FF0876BF21E}" type="slidenum">
              <a:rPr lang="ru-RU" altLang="ru-RU" smtClean="0"/>
              <a:pPr/>
              <a:t>‹#›</a:t>
            </a:fld>
            <a:endParaRPr lang="ru-RU" altLang="ru-RU"/>
          </a:p>
        </p:txBody>
      </p:sp>
    </p:spTree>
    <p:extLst>
      <p:ext uri="{BB962C8B-B14F-4D97-AF65-F5344CB8AC3E}">
        <p14:creationId xmlns="" xmlns:p14="http://schemas.microsoft.com/office/powerpoint/2010/main" val="33209099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D7E46C75-366B-4793-8D79-2F8AD65786C1}"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BEC7B0FE-3C60-4B60-8A53-9FEEAC8F3A09}" type="slidenum">
              <a:rPr lang="ru-RU" altLang="ru-RU" smtClean="0"/>
              <a:pPr/>
              <a:t>‹#›</a:t>
            </a:fld>
            <a:endParaRPr lang="ru-RU" altLang="ru-RU"/>
          </a:p>
        </p:txBody>
      </p:sp>
    </p:spTree>
    <p:extLst>
      <p:ext uri="{BB962C8B-B14F-4D97-AF65-F5344CB8AC3E}">
        <p14:creationId xmlns="" xmlns:p14="http://schemas.microsoft.com/office/powerpoint/2010/main" val="272633539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pPr>
              <a:defRPr/>
            </a:pPr>
            <a:fld id="{8A6B004B-A613-486B-AC5D-BA1DBD38F3D5}"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a:xfrm>
            <a:off x="5332412" y="5883275"/>
            <a:ext cx="4324044" cy="365125"/>
          </a:xfrm>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ADDF9580-F707-4997-9ABA-419A477B5BAE}" type="slidenum">
              <a:rPr lang="ru-RU" altLang="ru-RU" smtClean="0"/>
              <a:pPr/>
              <a:t>‹#›</a:t>
            </a:fld>
            <a:endParaRPr lang="ru-RU" altLang="ru-RU"/>
          </a:p>
        </p:txBody>
      </p:sp>
    </p:spTree>
    <p:extLst>
      <p:ext uri="{BB962C8B-B14F-4D97-AF65-F5344CB8AC3E}">
        <p14:creationId xmlns="" xmlns:p14="http://schemas.microsoft.com/office/powerpoint/2010/main" val="360606672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lvl1pPr>
              <a:buClr>
                <a:schemeClr val="accent1">
                  <a:lumMod val="75000"/>
                </a:schemeClr>
              </a:buClr>
              <a:defRPr/>
            </a:lvl1pPr>
            <a:lvl2pPr>
              <a:buClr>
                <a:schemeClr val="accent1">
                  <a:lumMod val="75000"/>
                </a:schemeClr>
              </a:buClr>
              <a:defRPr/>
            </a:lvl2pPr>
            <a:lvl3pPr>
              <a:buClr>
                <a:schemeClr val="accent1">
                  <a:lumMod val="75000"/>
                </a:schemeClr>
              </a:buClr>
              <a:defRPr/>
            </a:lvl3pPr>
            <a:lvl4pPr>
              <a:buClr>
                <a:schemeClr val="accent1">
                  <a:lumMod val="75000"/>
                </a:schemeClr>
              </a:buClr>
              <a:defRPr/>
            </a:lvl4pPr>
            <a:lvl5pPr>
              <a:buClr>
                <a:schemeClr val="accent1">
                  <a:lumMod val="75000"/>
                </a:schemeClr>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B8882E9C-E616-4801-8EA4-ED18EED7886B}"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a:xfrm>
            <a:off x="10951856" y="5867131"/>
            <a:ext cx="551167" cy="365125"/>
          </a:xfrm>
        </p:spPr>
        <p:txBody>
          <a:bodyPr/>
          <a:lstStyle/>
          <a:p>
            <a:fld id="{0AD55248-1820-4004-8180-BC79FEE3B4AA}" type="slidenum">
              <a:rPr lang="ru-RU" altLang="ru-RU" smtClean="0"/>
              <a:pPr/>
              <a:t>‹#›</a:t>
            </a:fld>
            <a:endParaRPr lang="ru-RU" altLang="ru-RU"/>
          </a:p>
        </p:txBody>
      </p:sp>
    </p:spTree>
    <p:extLst>
      <p:ext uri="{BB962C8B-B14F-4D97-AF65-F5344CB8AC3E}">
        <p14:creationId xmlns="" xmlns:p14="http://schemas.microsoft.com/office/powerpoint/2010/main" val="638013488"/>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F8334930-DE66-4269-92E7-CDE0BDDE2B09}"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33D94A83-2877-49F6-B7F7-AAAA389B5653}" type="slidenum">
              <a:rPr lang="ru-RU" altLang="ru-RU" smtClean="0"/>
              <a:pPr/>
              <a:t>‹#›</a:t>
            </a:fld>
            <a:endParaRPr lang="ru-RU" altLang="ru-RU"/>
          </a:p>
        </p:txBody>
      </p:sp>
    </p:spTree>
    <p:extLst>
      <p:ext uri="{BB962C8B-B14F-4D97-AF65-F5344CB8AC3E}">
        <p14:creationId xmlns="" xmlns:p14="http://schemas.microsoft.com/office/powerpoint/2010/main" val="595546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90812190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pPr>
              <a:defRPr/>
            </a:pPr>
            <a:fld id="{C9657C55-5F7A-4A66-8D32-C13DED509D0D}"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C3A10A59-24AC-40FC-AD7E-485D31C1B369}" type="slidenum">
              <a:rPr lang="ru-RU" altLang="ru-RU" smtClean="0"/>
              <a:pPr/>
              <a:t>‹#›</a:t>
            </a:fld>
            <a:endParaRPr lang="ru-RU" altLang="ru-RU"/>
          </a:p>
        </p:txBody>
      </p:sp>
    </p:spTree>
    <p:extLst>
      <p:ext uri="{BB962C8B-B14F-4D97-AF65-F5344CB8AC3E}">
        <p14:creationId xmlns="" xmlns:p14="http://schemas.microsoft.com/office/powerpoint/2010/main" val="274050643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484311" y="3335337"/>
            <a:ext cx="4895056" cy="2455862"/>
          </a:xfrm>
        </p:spPr>
        <p:txBody>
          <a:bodyPr anchor="t">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pPr>
              <a:defRPr/>
            </a:pPr>
            <a:fld id="{1E0A8009-9313-4BA1-AA0A-97F9AED96201}"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ru-RU">
              <a:solidFill>
                <a:prstClr val="black">
                  <a:tint val="75000"/>
                </a:prstClr>
              </a:solidFill>
            </a:endParaRPr>
          </a:p>
        </p:txBody>
      </p:sp>
      <p:sp>
        <p:nvSpPr>
          <p:cNvPr id="9" name="Slide Number Placeholder 8"/>
          <p:cNvSpPr>
            <a:spLocks noGrp="1"/>
          </p:cNvSpPr>
          <p:nvPr>
            <p:ph type="sldNum" sz="quarter" idx="12"/>
          </p:nvPr>
        </p:nvSpPr>
        <p:spPr/>
        <p:txBody>
          <a:bodyPr/>
          <a:lstStyle/>
          <a:p>
            <a:fld id="{7F6E2745-3D22-4973-990D-0B6C31366B61}" type="slidenum">
              <a:rPr lang="ru-RU" altLang="ru-RU" smtClean="0"/>
              <a:pPr/>
              <a:t>‹#›</a:t>
            </a:fld>
            <a:endParaRPr lang="ru-RU" altLang="ru-RU"/>
          </a:p>
        </p:txBody>
      </p:sp>
    </p:spTree>
    <p:extLst>
      <p:ext uri="{BB962C8B-B14F-4D97-AF65-F5344CB8AC3E}">
        <p14:creationId xmlns="" xmlns:p14="http://schemas.microsoft.com/office/powerpoint/2010/main" val="74557392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pPr>
              <a:defRPr/>
            </a:pPr>
            <a:fld id="{F5172159-7963-4A05-80F2-B0020EE500DD}"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ru-RU">
              <a:solidFill>
                <a:prstClr val="black">
                  <a:tint val="75000"/>
                </a:prstClr>
              </a:solidFill>
            </a:endParaRPr>
          </a:p>
        </p:txBody>
      </p:sp>
      <p:sp>
        <p:nvSpPr>
          <p:cNvPr id="5" name="Slide Number Placeholder 4"/>
          <p:cNvSpPr>
            <a:spLocks noGrp="1"/>
          </p:cNvSpPr>
          <p:nvPr>
            <p:ph type="sldNum" sz="quarter" idx="12"/>
          </p:nvPr>
        </p:nvSpPr>
        <p:spPr/>
        <p:txBody>
          <a:bodyPr/>
          <a:lstStyle/>
          <a:p>
            <a:fld id="{B3248180-F66B-4D3A-BBB6-4919B7FBFEED}" type="slidenum">
              <a:rPr lang="ru-RU" altLang="ru-RU" smtClean="0"/>
              <a:pPr/>
              <a:t>‹#›</a:t>
            </a:fld>
            <a:endParaRPr lang="ru-RU" altLang="ru-RU"/>
          </a:p>
        </p:txBody>
      </p:sp>
    </p:spTree>
    <p:extLst>
      <p:ext uri="{BB962C8B-B14F-4D97-AF65-F5344CB8AC3E}">
        <p14:creationId xmlns="" xmlns:p14="http://schemas.microsoft.com/office/powerpoint/2010/main" val="300015844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7BF19B70-9BDD-425E-B4C1-03D0EBB4C960}"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ru-RU">
              <a:solidFill>
                <a:prstClr val="black">
                  <a:tint val="75000"/>
                </a:prstClr>
              </a:solidFill>
            </a:endParaRPr>
          </a:p>
        </p:txBody>
      </p:sp>
      <p:sp>
        <p:nvSpPr>
          <p:cNvPr id="4" name="Slide Number Placeholder 3"/>
          <p:cNvSpPr>
            <a:spLocks noGrp="1"/>
          </p:cNvSpPr>
          <p:nvPr>
            <p:ph type="sldNum" sz="quarter" idx="12"/>
          </p:nvPr>
        </p:nvSpPr>
        <p:spPr/>
        <p:txBody>
          <a:bodyPr/>
          <a:lstStyle/>
          <a:p>
            <a:fld id="{67BC6941-A1CE-47DE-8199-3F852DDD70CF}" type="slidenum">
              <a:rPr lang="ru-RU" altLang="ru-RU" smtClean="0"/>
              <a:pPr/>
              <a:t>‹#›</a:t>
            </a:fld>
            <a:endParaRPr lang="ru-RU" altLang="ru-RU"/>
          </a:p>
        </p:txBody>
      </p:sp>
    </p:spTree>
    <p:extLst>
      <p:ext uri="{BB962C8B-B14F-4D97-AF65-F5344CB8AC3E}">
        <p14:creationId xmlns="" xmlns:p14="http://schemas.microsoft.com/office/powerpoint/2010/main" val="406395069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27A25640-837D-4CF0-8543-4F9DF37E7EBE}"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31A600FB-BE65-453B-9F21-FEE4329C2007}" type="slidenum">
              <a:rPr lang="ru-RU" altLang="ru-RU" smtClean="0"/>
              <a:pPr/>
              <a:t>‹#›</a:t>
            </a:fld>
            <a:endParaRPr lang="ru-RU" altLang="ru-RU"/>
          </a:p>
        </p:txBody>
      </p:sp>
    </p:spTree>
    <p:extLst>
      <p:ext uri="{BB962C8B-B14F-4D97-AF65-F5344CB8AC3E}">
        <p14:creationId xmlns="" xmlns:p14="http://schemas.microsoft.com/office/powerpoint/2010/main" val="170722180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8FEA015D-75FA-44DF-A4D6-A4DEE0936059}"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2DA66152-49F4-4CD1-A5BB-98E1646A5631}" type="slidenum">
              <a:rPr lang="ru-RU" altLang="ru-RU" smtClean="0"/>
              <a:pPr/>
              <a:t>‹#›</a:t>
            </a:fld>
            <a:endParaRPr lang="ru-RU" altLang="ru-RU"/>
          </a:p>
        </p:txBody>
      </p:sp>
    </p:spTree>
    <p:extLst>
      <p:ext uri="{BB962C8B-B14F-4D97-AF65-F5344CB8AC3E}">
        <p14:creationId xmlns="" xmlns:p14="http://schemas.microsoft.com/office/powerpoint/2010/main" val="140745177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4563429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123994750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241601955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11759308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61384631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397492909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28380229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C33174A4-9153-4185-A18E-ED571B7C93DA}"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1657CFA4-7B38-4938-841D-9FF0876BF21E}" type="slidenum">
              <a:rPr lang="ru-RU" altLang="ru-RU" smtClean="0"/>
              <a:pPr/>
              <a:t>‹#›</a:t>
            </a:fld>
            <a:endParaRPr lang="ru-RU" altLang="ru-RU"/>
          </a:p>
        </p:txBody>
      </p:sp>
    </p:spTree>
    <p:extLst>
      <p:ext uri="{BB962C8B-B14F-4D97-AF65-F5344CB8AC3E}">
        <p14:creationId xmlns="" xmlns:p14="http://schemas.microsoft.com/office/powerpoint/2010/main" val="322262296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D7E46C75-366B-4793-8D79-2F8AD65786C1}"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BEC7B0FE-3C60-4B60-8A53-9FEEAC8F3A09}" type="slidenum">
              <a:rPr lang="ru-RU" altLang="ru-RU" smtClean="0"/>
              <a:pPr/>
              <a:t>‹#›</a:t>
            </a:fld>
            <a:endParaRPr lang="ru-RU" altLang="ru-RU"/>
          </a:p>
        </p:txBody>
      </p:sp>
    </p:spTree>
    <p:extLst>
      <p:ext uri="{BB962C8B-B14F-4D97-AF65-F5344CB8AC3E}">
        <p14:creationId xmlns="" xmlns:p14="http://schemas.microsoft.com/office/powerpoint/2010/main" val="362763613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pPr>
              <a:defRPr/>
            </a:pPr>
            <a:fld id="{8A6B004B-A613-486B-AC5D-BA1DBD38F3D5}"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a:xfrm>
            <a:off x="5332412" y="5883275"/>
            <a:ext cx="4324044" cy="365125"/>
          </a:xfrm>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ADDF9580-F707-4997-9ABA-419A477B5BAE}" type="slidenum">
              <a:rPr lang="ru-RU" altLang="ru-RU" smtClean="0"/>
              <a:pPr/>
              <a:t>‹#›</a:t>
            </a:fld>
            <a:endParaRPr lang="ru-RU" altLang="ru-RU"/>
          </a:p>
        </p:txBody>
      </p:sp>
    </p:spTree>
    <p:extLst>
      <p:ext uri="{BB962C8B-B14F-4D97-AF65-F5344CB8AC3E}">
        <p14:creationId xmlns="" xmlns:p14="http://schemas.microsoft.com/office/powerpoint/2010/main" val="170074551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lvl1pPr>
              <a:buClr>
                <a:schemeClr val="accent1">
                  <a:lumMod val="75000"/>
                </a:schemeClr>
              </a:buClr>
              <a:defRPr/>
            </a:lvl1pPr>
            <a:lvl2pPr>
              <a:buClr>
                <a:schemeClr val="accent1">
                  <a:lumMod val="75000"/>
                </a:schemeClr>
              </a:buClr>
              <a:defRPr/>
            </a:lvl2pPr>
            <a:lvl3pPr>
              <a:buClr>
                <a:schemeClr val="accent1">
                  <a:lumMod val="75000"/>
                </a:schemeClr>
              </a:buClr>
              <a:defRPr/>
            </a:lvl3pPr>
            <a:lvl4pPr>
              <a:buClr>
                <a:schemeClr val="accent1">
                  <a:lumMod val="75000"/>
                </a:schemeClr>
              </a:buClr>
              <a:defRPr/>
            </a:lvl4pPr>
            <a:lvl5pPr>
              <a:buClr>
                <a:schemeClr val="accent1">
                  <a:lumMod val="75000"/>
                </a:schemeClr>
              </a:buClr>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B8882E9C-E616-4801-8EA4-ED18EED7886B}"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a:xfrm>
            <a:off x="10951856" y="5867131"/>
            <a:ext cx="551167" cy="365125"/>
          </a:xfrm>
        </p:spPr>
        <p:txBody>
          <a:bodyPr/>
          <a:lstStyle/>
          <a:p>
            <a:fld id="{0AD55248-1820-4004-8180-BC79FEE3B4AA}" type="slidenum">
              <a:rPr lang="ru-RU" altLang="ru-RU" smtClean="0"/>
              <a:pPr/>
              <a:t>‹#›</a:t>
            </a:fld>
            <a:endParaRPr lang="ru-RU" altLang="ru-RU"/>
          </a:p>
        </p:txBody>
      </p:sp>
    </p:spTree>
    <p:extLst>
      <p:ext uri="{BB962C8B-B14F-4D97-AF65-F5344CB8AC3E}">
        <p14:creationId xmlns="" xmlns:p14="http://schemas.microsoft.com/office/powerpoint/2010/main" val="317638843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F8334930-DE66-4269-92E7-CDE0BDDE2B09}"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33D94A83-2877-49F6-B7F7-AAAA389B5653}" type="slidenum">
              <a:rPr lang="ru-RU" altLang="ru-RU" smtClean="0"/>
              <a:pPr/>
              <a:t>‹#›</a:t>
            </a:fld>
            <a:endParaRPr lang="ru-RU" altLang="ru-RU"/>
          </a:p>
        </p:txBody>
      </p:sp>
    </p:spTree>
    <p:extLst>
      <p:ext uri="{BB962C8B-B14F-4D97-AF65-F5344CB8AC3E}">
        <p14:creationId xmlns="" xmlns:p14="http://schemas.microsoft.com/office/powerpoint/2010/main" val="387013757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pPr>
              <a:defRPr/>
            </a:pPr>
            <a:fld id="{C9657C55-5F7A-4A66-8D32-C13DED509D0D}"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C3A10A59-24AC-40FC-AD7E-485D31C1B369}" type="slidenum">
              <a:rPr lang="ru-RU" altLang="ru-RU" smtClean="0"/>
              <a:pPr/>
              <a:t>‹#›</a:t>
            </a:fld>
            <a:endParaRPr lang="ru-RU" altLang="ru-RU"/>
          </a:p>
        </p:txBody>
      </p:sp>
    </p:spTree>
    <p:extLst>
      <p:ext uri="{BB962C8B-B14F-4D97-AF65-F5344CB8AC3E}">
        <p14:creationId xmlns="" xmlns:p14="http://schemas.microsoft.com/office/powerpoint/2010/main" val="204337436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484311" y="3335337"/>
            <a:ext cx="4895056" cy="2455862"/>
          </a:xfrm>
        </p:spPr>
        <p:txBody>
          <a:bodyPr anchor="t">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buClr>
                <a:schemeClr val="accent1">
                  <a:lumMod val="75000"/>
                </a:schemeClr>
              </a:buClr>
              <a:defRPr sz="1800"/>
            </a:lvl1pPr>
            <a:lvl2pPr>
              <a:buClr>
                <a:schemeClr val="accent1">
                  <a:lumMod val="75000"/>
                </a:schemeClr>
              </a:buClr>
              <a:defRPr sz="1600"/>
            </a:lvl2pPr>
            <a:lvl3pPr>
              <a:buClr>
                <a:schemeClr val="accent1">
                  <a:lumMod val="75000"/>
                </a:schemeClr>
              </a:buClr>
              <a:defRPr sz="1400"/>
            </a:lvl3pPr>
            <a:lvl4pPr>
              <a:buClr>
                <a:schemeClr val="accent1">
                  <a:lumMod val="75000"/>
                </a:schemeClr>
              </a:buClr>
              <a:defRPr sz="1200"/>
            </a:lvl4pPr>
            <a:lvl5pPr>
              <a:buClr>
                <a:schemeClr val="accent1">
                  <a:lumMod val="75000"/>
                </a:schemeClr>
              </a:buCl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pPr>
              <a:defRPr/>
            </a:pPr>
            <a:fld id="{1E0A8009-9313-4BA1-AA0A-97F9AED96201}"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ru-RU">
              <a:solidFill>
                <a:prstClr val="black">
                  <a:tint val="75000"/>
                </a:prstClr>
              </a:solidFill>
            </a:endParaRPr>
          </a:p>
        </p:txBody>
      </p:sp>
      <p:sp>
        <p:nvSpPr>
          <p:cNvPr id="9" name="Slide Number Placeholder 8"/>
          <p:cNvSpPr>
            <a:spLocks noGrp="1"/>
          </p:cNvSpPr>
          <p:nvPr>
            <p:ph type="sldNum" sz="quarter" idx="12"/>
          </p:nvPr>
        </p:nvSpPr>
        <p:spPr/>
        <p:txBody>
          <a:bodyPr/>
          <a:lstStyle/>
          <a:p>
            <a:fld id="{7F6E2745-3D22-4973-990D-0B6C31366B61}" type="slidenum">
              <a:rPr lang="ru-RU" altLang="ru-RU" smtClean="0"/>
              <a:pPr/>
              <a:t>‹#›</a:t>
            </a:fld>
            <a:endParaRPr lang="ru-RU" altLang="ru-RU"/>
          </a:p>
        </p:txBody>
      </p:sp>
    </p:spTree>
    <p:extLst>
      <p:ext uri="{BB962C8B-B14F-4D97-AF65-F5344CB8AC3E}">
        <p14:creationId xmlns="" xmlns:p14="http://schemas.microsoft.com/office/powerpoint/2010/main" val="109519894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pPr>
              <a:defRPr/>
            </a:pPr>
            <a:fld id="{F5172159-7963-4A05-80F2-B0020EE500DD}"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ru-RU">
              <a:solidFill>
                <a:prstClr val="black">
                  <a:tint val="75000"/>
                </a:prstClr>
              </a:solidFill>
            </a:endParaRPr>
          </a:p>
        </p:txBody>
      </p:sp>
      <p:sp>
        <p:nvSpPr>
          <p:cNvPr id="5" name="Slide Number Placeholder 4"/>
          <p:cNvSpPr>
            <a:spLocks noGrp="1"/>
          </p:cNvSpPr>
          <p:nvPr>
            <p:ph type="sldNum" sz="quarter" idx="12"/>
          </p:nvPr>
        </p:nvSpPr>
        <p:spPr/>
        <p:txBody>
          <a:bodyPr/>
          <a:lstStyle/>
          <a:p>
            <a:fld id="{B3248180-F66B-4D3A-BBB6-4919B7FBFEED}" type="slidenum">
              <a:rPr lang="ru-RU" altLang="ru-RU" smtClean="0"/>
              <a:pPr/>
              <a:t>‹#›</a:t>
            </a:fld>
            <a:endParaRPr lang="ru-RU" altLang="ru-RU"/>
          </a:p>
        </p:txBody>
      </p:sp>
    </p:spTree>
    <p:extLst>
      <p:ext uri="{BB962C8B-B14F-4D97-AF65-F5344CB8AC3E}">
        <p14:creationId xmlns="" xmlns:p14="http://schemas.microsoft.com/office/powerpoint/2010/main" val="3118544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342924122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7BF19B70-9BDD-425E-B4C1-03D0EBB4C960}"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ru-RU">
              <a:solidFill>
                <a:prstClr val="black">
                  <a:tint val="75000"/>
                </a:prstClr>
              </a:solidFill>
            </a:endParaRPr>
          </a:p>
        </p:txBody>
      </p:sp>
      <p:sp>
        <p:nvSpPr>
          <p:cNvPr id="4" name="Slide Number Placeholder 3"/>
          <p:cNvSpPr>
            <a:spLocks noGrp="1"/>
          </p:cNvSpPr>
          <p:nvPr>
            <p:ph type="sldNum" sz="quarter" idx="12"/>
          </p:nvPr>
        </p:nvSpPr>
        <p:spPr/>
        <p:txBody>
          <a:bodyPr/>
          <a:lstStyle/>
          <a:p>
            <a:fld id="{67BC6941-A1CE-47DE-8199-3F852DDD70CF}" type="slidenum">
              <a:rPr lang="ru-RU" altLang="ru-RU" smtClean="0"/>
              <a:pPr/>
              <a:t>‹#›</a:t>
            </a:fld>
            <a:endParaRPr lang="ru-RU" altLang="ru-RU"/>
          </a:p>
        </p:txBody>
      </p:sp>
    </p:spTree>
    <p:extLst>
      <p:ext uri="{BB962C8B-B14F-4D97-AF65-F5344CB8AC3E}">
        <p14:creationId xmlns="" xmlns:p14="http://schemas.microsoft.com/office/powerpoint/2010/main" val="28779287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27A25640-837D-4CF0-8543-4F9DF37E7EBE}"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31A600FB-BE65-453B-9F21-FEE4329C2007}" type="slidenum">
              <a:rPr lang="ru-RU" altLang="ru-RU" smtClean="0"/>
              <a:pPr/>
              <a:t>‹#›</a:t>
            </a:fld>
            <a:endParaRPr lang="ru-RU" altLang="ru-RU"/>
          </a:p>
        </p:txBody>
      </p:sp>
    </p:spTree>
    <p:extLst>
      <p:ext uri="{BB962C8B-B14F-4D97-AF65-F5344CB8AC3E}">
        <p14:creationId xmlns="" xmlns:p14="http://schemas.microsoft.com/office/powerpoint/2010/main" val="343352785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8FEA015D-75FA-44DF-A4D6-A4DEE0936059}"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2DA66152-49F4-4CD1-A5BB-98E1646A5631}" type="slidenum">
              <a:rPr lang="ru-RU" altLang="ru-RU" smtClean="0"/>
              <a:pPr/>
              <a:t>‹#›</a:t>
            </a:fld>
            <a:endParaRPr lang="ru-RU" altLang="ru-RU"/>
          </a:p>
        </p:txBody>
      </p:sp>
    </p:spTree>
    <p:extLst>
      <p:ext uri="{BB962C8B-B14F-4D97-AF65-F5344CB8AC3E}">
        <p14:creationId xmlns="" xmlns:p14="http://schemas.microsoft.com/office/powerpoint/2010/main" val="39858724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3568933369"/>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2616265720"/>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206772329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263039413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ru-RU" smtClean="0"/>
              <a:t>Образец заголовка</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2377238953"/>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ru-RU" smtClean="0"/>
              <a:t>Образец заголовка</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ru-RU" smtClean="0"/>
              <a:t>Образец текста</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600C8D67-AE03-4C88-B4A0-F4A9E2F733C7}"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pPr>
            <a:fld id="{6BC7560B-BF59-41D1-A400-37FB5C8705EC}" type="slidenum">
              <a:rPr lang="ru-RU" altLang="ru-RU" smtClean="0"/>
              <a:pPr fontAlgn="base">
                <a:spcBef>
                  <a:spcPct val="0"/>
                </a:spcBef>
                <a:spcAft>
                  <a:spcPct val="0"/>
                </a:spcAft>
              </a:pPr>
              <a:t>‹#›</a:t>
            </a:fld>
            <a:endParaRPr lang="ru-RU" altLang="ru-RU"/>
          </a:p>
        </p:txBody>
      </p:sp>
    </p:spTree>
    <p:extLst>
      <p:ext uri="{BB962C8B-B14F-4D97-AF65-F5344CB8AC3E}">
        <p14:creationId xmlns="" xmlns:p14="http://schemas.microsoft.com/office/powerpoint/2010/main" val="185172655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C33174A4-9153-4185-A18E-ED571B7C93DA}"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1657CFA4-7B38-4938-841D-9FF0876BF21E}" type="slidenum">
              <a:rPr lang="ru-RU" altLang="ru-RU" smtClean="0"/>
              <a:pPr/>
              <a:t>‹#›</a:t>
            </a:fld>
            <a:endParaRPr lang="ru-RU" altLang="ru-RU"/>
          </a:p>
        </p:txBody>
      </p:sp>
    </p:spTree>
    <p:extLst>
      <p:ext uri="{BB962C8B-B14F-4D97-AF65-F5344CB8AC3E}">
        <p14:creationId xmlns="" xmlns:p14="http://schemas.microsoft.com/office/powerpoint/2010/main" val="1662374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461B1EE1-B1A4-41BB-BCB7-F8FA3F004072}" type="datetimeFigureOut">
              <a:rPr lang="ru-RU" smtClean="0"/>
              <a:pPr/>
              <a:t>04.02.2016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1515694886"/>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D7E46C75-366B-4793-8D79-2F8AD65786C1}"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BEC7B0FE-3C60-4B60-8A53-9FEEAC8F3A09}" type="slidenum">
              <a:rPr lang="ru-RU" altLang="ru-RU" smtClean="0"/>
              <a:pPr/>
              <a:t>‹#›</a:t>
            </a:fld>
            <a:endParaRPr lang="ru-RU" altLang="ru-RU"/>
          </a:p>
        </p:txBody>
      </p:sp>
    </p:spTree>
    <p:extLst>
      <p:ext uri="{BB962C8B-B14F-4D97-AF65-F5344CB8AC3E}">
        <p14:creationId xmlns="" xmlns:p14="http://schemas.microsoft.com/office/powerpoint/2010/main" val="2459252099"/>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ru-RU" smtClean="0"/>
              <a:t>Образец заголовка</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pPr>
              <a:defRPr/>
            </a:pPr>
            <a:fld id="{8A6B004B-A613-486B-AC5D-BA1DBD38F3D5}"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a:xfrm>
            <a:off x="5332412" y="5883275"/>
            <a:ext cx="4324044" cy="365125"/>
          </a:xfrm>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ADDF9580-F707-4997-9ABA-419A477B5BAE}" type="slidenum">
              <a:rPr lang="ru-RU" altLang="ru-RU" smtClean="0"/>
              <a:pPr/>
              <a:t>‹#›</a:t>
            </a:fld>
            <a:endParaRPr lang="ru-RU" altLang="ru-RU"/>
          </a:p>
        </p:txBody>
      </p:sp>
    </p:spTree>
    <p:extLst>
      <p:ext uri="{BB962C8B-B14F-4D97-AF65-F5344CB8AC3E}">
        <p14:creationId xmlns="" xmlns:p14="http://schemas.microsoft.com/office/powerpoint/2010/main" val="313428707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pPr>
              <a:defRPr/>
            </a:pPr>
            <a:fld id="{B8882E9C-E616-4801-8EA4-ED18EED7886B}"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a:xfrm>
            <a:off x="10951856" y="5867131"/>
            <a:ext cx="551167" cy="365125"/>
          </a:xfrm>
        </p:spPr>
        <p:txBody>
          <a:bodyPr/>
          <a:lstStyle/>
          <a:p>
            <a:fld id="{0AD55248-1820-4004-8180-BC79FEE3B4AA}" type="slidenum">
              <a:rPr lang="ru-RU" altLang="ru-RU" smtClean="0"/>
              <a:pPr/>
              <a:t>‹#›</a:t>
            </a:fld>
            <a:endParaRPr lang="ru-RU" altLang="ru-RU"/>
          </a:p>
        </p:txBody>
      </p:sp>
    </p:spTree>
    <p:extLst>
      <p:ext uri="{BB962C8B-B14F-4D97-AF65-F5344CB8AC3E}">
        <p14:creationId xmlns="" xmlns:p14="http://schemas.microsoft.com/office/powerpoint/2010/main" val="359143273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pPr>
              <a:defRPr/>
            </a:pPr>
            <a:fld id="{F8334930-DE66-4269-92E7-CDE0BDDE2B09}"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ru-RU">
              <a:solidFill>
                <a:prstClr val="black">
                  <a:tint val="75000"/>
                </a:prstClr>
              </a:solidFill>
            </a:endParaRPr>
          </a:p>
        </p:txBody>
      </p:sp>
      <p:sp>
        <p:nvSpPr>
          <p:cNvPr id="6" name="Slide Number Placeholder 5"/>
          <p:cNvSpPr>
            <a:spLocks noGrp="1"/>
          </p:cNvSpPr>
          <p:nvPr>
            <p:ph type="sldNum" sz="quarter" idx="12"/>
          </p:nvPr>
        </p:nvSpPr>
        <p:spPr/>
        <p:txBody>
          <a:bodyPr/>
          <a:lstStyle/>
          <a:p>
            <a:fld id="{33D94A83-2877-49F6-B7F7-AAAA389B5653}" type="slidenum">
              <a:rPr lang="ru-RU" altLang="ru-RU" smtClean="0"/>
              <a:pPr/>
              <a:t>‹#›</a:t>
            </a:fld>
            <a:endParaRPr lang="ru-RU" altLang="ru-RU"/>
          </a:p>
        </p:txBody>
      </p:sp>
    </p:spTree>
    <p:extLst>
      <p:ext uri="{BB962C8B-B14F-4D97-AF65-F5344CB8AC3E}">
        <p14:creationId xmlns="" xmlns:p14="http://schemas.microsoft.com/office/powerpoint/2010/main" val="1609888695"/>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pPr>
              <a:defRPr/>
            </a:pPr>
            <a:fld id="{C9657C55-5F7A-4A66-8D32-C13DED509D0D}"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C3A10A59-24AC-40FC-AD7E-485D31C1B369}" type="slidenum">
              <a:rPr lang="ru-RU" altLang="ru-RU" smtClean="0"/>
              <a:pPr/>
              <a:t>‹#›</a:t>
            </a:fld>
            <a:endParaRPr lang="ru-RU" altLang="ru-RU"/>
          </a:p>
        </p:txBody>
      </p:sp>
    </p:spTree>
    <p:extLst>
      <p:ext uri="{BB962C8B-B14F-4D97-AF65-F5344CB8AC3E}">
        <p14:creationId xmlns="" xmlns:p14="http://schemas.microsoft.com/office/powerpoint/2010/main" val="25751715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pPr>
              <a:defRPr/>
            </a:pPr>
            <a:fld id="{1E0A8009-9313-4BA1-AA0A-97F9AED96201}"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ru-RU">
              <a:solidFill>
                <a:prstClr val="black">
                  <a:tint val="75000"/>
                </a:prstClr>
              </a:solidFill>
            </a:endParaRPr>
          </a:p>
        </p:txBody>
      </p:sp>
      <p:sp>
        <p:nvSpPr>
          <p:cNvPr id="9" name="Slide Number Placeholder 8"/>
          <p:cNvSpPr>
            <a:spLocks noGrp="1"/>
          </p:cNvSpPr>
          <p:nvPr>
            <p:ph type="sldNum" sz="quarter" idx="12"/>
          </p:nvPr>
        </p:nvSpPr>
        <p:spPr/>
        <p:txBody>
          <a:bodyPr/>
          <a:lstStyle/>
          <a:p>
            <a:fld id="{7F6E2745-3D22-4973-990D-0B6C31366B61}" type="slidenum">
              <a:rPr lang="ru-RU" altLang="ru-RU" smtClean="0"/>
              <a:pPr/>
              <a:t>‹#›</a:t>
            </a:fld>
            <a:endParaRPr lang="ru-RU" altLang="ru-RU"/>
          </a:p>
        </p:txBody>
      </p:sp>
    </p:spTree>
    <p:extLst>
      <p:ext uri="{BB962C8B-B14F-4D97-AF65-F5344CB8AC3E}">
        <p14:creationId xmlns="" xmlns:p14="http://schemas.microsoft.com/office/powerpoint/2010/main" val="259929445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pPr>
              <a:defRPr/>
            </a:pPr>
            <a:fld id="{F5172159-7963-4A05-80F2-B0020EE500DD}"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ru-RU">
              <a:solidFill>
                <a:prstClr val="black">
                  <a:tint val="75000"/>
                </a:prstClr>
              </a:solidFill>
            </a:endParaRPr>
          </a:p>
        </p:txBody>
      </p:sp>
      <p:sp>
        <p:nvSpPr>
          <p:cNvPr id="5" name="Slide Number Placeholder 4"/>
          <p:cNvSpPr>
            <a:spLocks noGrp="1"/>
          </p:cNvSpPr>
          <p:nvPr>
            <p:ph type="sldNum" sz="quarter" idx="12"/>
          </p:nvPr>
        </p:nvSpPr>
        <p:spPr/>
        <p:txBody>
          <a:bodyPr/>
          <a:lstStyle/>
          <a:p>
            <a:fld id="{B3248180-F66B-4D3A-BBB6-4919B7FBFEED}" type="slidenum">
              <a:rPr lang="ru-RU" altLang="ru-RU" smtClean="0"/>
              <a:pPr/>
              <a:t>‹#›</a:t>
            </a:fld>
            <a:endParaRPr lang="ru-RU" altLang="ru-RU"/>
          </a:p>
        </p:txBody>
      </p:sp>
    </p:spTree>
    <p:extLst>
      <p:ext uri="{BB962C8B-B14F-4D97-AF65-F5344CB8AC3E}">
        <p14:creationId xmlns="" xmlns:p14="http://schemas.microsoft.com/office/powerpoint/2010/main" val="5621250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7BF19B70-9BDD-425E-B4C1-03D0EBB4C960}"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3" name="Footer Placeholder 2"/>
          <p:cNvSpPr>
            <a:spLocks noGrp="1"/>
          </p:cNvSpPr>
          <p:nvPr>
            <p:ph type="ftr" sz="quarter" idx="11"/>
          </p:nvPr>
        </p:nvSpPr>
        <p:spPr/>
        <p:txBody>
          <a:bodyPr/>
          <a:lstStyle/>
          <a:p>
            <a:pPr>
              <a:defRPr/>
            </a:pPr>
            <a:endParaRPr lang="ru-RU">
              <a:solidFill>
                <a:prstClr val="black">
                  <a:tint val="75000"/>
                </a:prstClr>
              </a:solidFill>
            </a:endParaRPr>
          </a:p>
        </p:txBody>
      </p:sp>
      <p:sp>
        <p:nvSpPr>
          <p:cNvPr id="4" name="Slide Number Placeholder 3"/>
          <p:cNvSpPr>
            <a:spLocks noGrp="1"/>
          </p:cNvSpPr>
          <p:nvPr>
            <p:ph type="sldNum" sz="quarter" idx="12"/>
          </p:nvPr>
        </p:nvSpPr>
        <p:spPr/>
        <p:txBody>
          <a:bodyPr/>
          <a:lstStyle/>
          <a:p>
            <a:fld id="{67BC6941-A1CE-47DE-8199-3F852DDD70CF}" type="slidenum">
              <a:rPr lang="ru-RU" altLang="ru-RU" smtClean="0"/>
              <a:pPr/>
              <a:t>‹#›</a:t>
            </a:fld>
            <a:endParaRPr lang="ru-RU" altLang="ru-RU"/>
          </a:p>
        </p:txBody>
      </p:sp>
    </p:spTree>
    <p:extLst>
      <p:ext uri="{BB962C8B-B14F-4D97-AF65-F5344CB8AC3E}">
        <p14:creationId xmlns="" xmlns:p14="http://schemas.microsoft.com/office/powerpoint/2010/main" val="1942769677"/>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27A25640-837D-4CF0-8543-4F9DF37E7EBE}"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31A600FB-BE65-453B-9F21-FEE4329C2007}" type="slidenum">
              <a:rPr lang="ru-RU" altLang="ru-RU" smtClean="0"/>
              <a:pPr/>
              <a:t>‹#›</a:t>
            </a:fld>
            <a:endParaRPr lang="ru-RU" altLang="ru-RU"/>
          </a:p>
        </p:txBody>
      </p:sp>
    </p:spTree>
    <p:extLst>
      <p:ext uri="{BB962C8B-B14F-4D97-AF65-F5344CB8AC3E}">
        <p14:creationId xmlns="" xmlns:p14="http://schemas.microsoft.com/office/powerpoint/2010/main" val="3774707248"/>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ru-RU" smtClean="0"/>
              <a:t>Образец заголовка</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pPr>
              <a:defRPr/>
            </a:pPr>
            <a:fld id="{8FEA015D-75FA-44DF-A4D6-A4DEE0936059}" type="datetimeFigureOut">
              <a:rPr lang="ru-RU" smtClean="0">
                <a:solidFill>
                  <a:prstClr val="black">
                    <a:tint val="75000"/>
                  </a:prstClr>
                </a:solidFill>
              </a:rPr>
              <a:pPr>
                <a:defRPr/>
              </a:pPr>
              <a:t>04.02.2016</a:t>
            </a:fld>
            <a:endParaRPr lang="ru-RU">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ru-RU">
              <a:solidFill>
                <a:prstClr val="black">
                  <a:tint val="75000"/>
                </a:prstClr>
              </a:solidFill>
            </a:endParaRPr>
          </a:p>
        </p:txBody>
      </p:sp>
      <p:sp>
        <p:nvSpPr>
          <p:cNvPr id="7" name="Slide Number Placeholder 6"/>
          <p:cNvSpPr>
            <a:spLocks noGrp="1"/>
          </p:cNvSpPr>
          <p:nvPr>
            <p:ph type="sldNum" sz="quarter" idx="12"/>
          </p:nvPr>
        </p:nvSpPr>
        <p:spPr/>
        <p:txBody>
          <a:bodyPr/>
          <a:lstStyle/>
          <a:p>
            <a:fld id="{2DA66152-49F4-4CD1-A5BB-98E1646A5631}" type="slidenum">
              <a:rPr lang="ru-RU" altLang="ru-RU" smtClean="0"/>
              <a:pPr/>
              <a:t>‹#›</a:t>
            </a:fld>
            <a:endParaRPr lang="ru-RU" altLang="ru-RU"/>
          </a:p>
        </p:txBody>
      </p:sp>
    </p:spTree>
    <p:extLst>
      <p:ext uri="{BB962C8B-B14F-4D97-AF65-F5344CB8AC3E}">
        <p14:creationId xmlns="" xmlns:p14="http://schemas.microsoft.com/office/powerpoint/2010/main" val="13819323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theme" Target="../theme/theme4.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 Type="http://schemas.openxmlformats.org/officeDocument/2006/relationships/slideLayout" Target="../slideLayouts/slideLayout41.xml"/><Relationship Id="rId16" Type="http://schemas.openxmlformats.org/officeDocument/2006/relationships/slideLayout" Target="../slideLayouts/slideLayout55.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slideLayout" Target="../slideLayouts/slideLayout69.xml"/><Relationship Id="rId18" Type="http://schemas.openxmlformats.org/officeDocument/2006/relationships/theme" Target="../theme/theme5.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17" Type="http://schemas.openxmlformats.org/officeDocument/2006/relationships/slideLayout" Target="../slideLayouts/slideLayout73.xml"/><Relationship Id="rId2" Type="http://schemas.openxmlformats.org/officeDocument/2006/relationships/slideLayout" Target="../slideLayouts/slideLayout58.xml"/><Relationship Id="rId16" Type="http://schemas.openxmlformats.org/officeDocument/2006/relationships/slideLayout" Target="../slideLayouts/slideLayout72.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5" Type="http://schemas.openxmlformats.org/officeDocument/2006/relationships/slideLayout" Target="../slideLayouts/slideLayout7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 Id="rId14" Type="http://schemas.openxmlformats.org/officeDocument/2006/relationships/slideLayout" Target="../slideLayouts/slideLayout70.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1.xml"/><Relationship Id="rId13" Type="http://schemas.openxmlformats.org/officeDocument/2006/relationships/slideLayout" Target="../slideLayouts/slideLayout86.xml"/><Relationship Id="rId18" Type="http://schemas.openxmlformats.org/officeDocument/2006/relationships/theme" Target="../theme/theme6.xml"/><Relationship Id="rId3" Type="http://schemas.openxmlformats.org/officeDocument/2006/relationships/slideLayout" Target="../slideLayouts/slideLayout76.xml"/><Relationship Id="rId7" Type="http://schemas.openxmlformats.org/officeDocument/2006/relationships/slideLayout" Target="../slideLayouts/slideLayout80.xml"/><Relationship Id="rId12" Type="http://schemas.openxmlformats.org/officeDocument/2006/relationships/slideLayout" Target="../slideLayouts/slideLayout85.xml"/><Relationship Id="rId17" Type="http://schemas.openxmlformats.org/officeDocument/2006/relationships/slideLayout" Target="../slideLayouts/slideLayout90.xml"/><Relationship Id="rId2" Type="http://schemas.openxmlformats.org/officeDocument/2006/relationships/slideLayout" Target="../slideLayouts/slideLayout75.xml"/><Relationship Id="rId16" Type="http://schemas.openxmlformats.org/officeDocument/2006/relationships/slideLayout" Target="../slideLayouts/slideLayout89.xml"/><Relationship Id="rId1" Type="http://schemas.openxmlformats.org/officeDocument/2006/relationships/slideLayout" Target="../slideLayouts/slideLayout74.xml"/><Relationship Id="rId6" Type="http://schemas.openxmlformats.org/officeDocument/2006/relationships/slideLayout" Target="../slideLayouts/slideLayout79.xml"/><Relationship Id="rId11" Type="http://schemas.openxmlformats.org/officeDocument/2006/relationships/slideLayout" Target="../slideLayouts/slideLayout84.xml"/><Relationship Id="rId5" Type="http://schemas.openxmlformats.org/officeDocument/2006/relationships/slideLayout" Target="../slideLayouts/slideLayout78.xml"/><Relationship Id="rId15" Type="http://schemas.openxmlformats.org/officeDocument/2006/relationships/slideLayout" Target="../slideLayouts/slideLayout88.xml"/><Relationship Id="rId10" Type="http://schemas.openxmlformats.org/officeDocument/2006/relationships/slideLayout" Target="../slideLayouts/slideLayout83.xml"/><Relationship Id="rId4" Type="http://schemas.openxmlformats.org/officeDocument/2006/relationships/slideLayout" Target="../slideLayouts/slideLayout77.xml"/><Relationship Id="rId9" Type="http://schemas.openxmlformats.org/officeDocument/2006/relationships/slideLayout" Target="../slideLayouts/slideLayout82.xml"/><Relationship Id="rId14" Type="http://schemas.openxmlformats.org/officeDocument/2006/relationships/slideLayout" Target="../slideLayouts/slideLayout8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98.xml"/><Relationship Id="rId13" Type="http://schemas.openxmlformats.org/officeDocument/2006/relationships/slideLayout" Target="../slideLayouts/slideLayout103.xml"/><Relationship Id="rId18" Type="http://schemas.openxmlformats.org/officeDocument/2006/relationships/theme" Target="../theme/theme7.xml"/><Relationship Id="rId3" Type="http://schemas.openxmlformats.org/officeDocument/2006/relationships/slideLayout" Target="../slideLayouts/slideLayout93.xml"/><Relationship Id="rId7" Type="http://schemas.openxmlformats.org/officeDocument/2006/relationships/slideLayout" Target="../slideLayouts/slideLayout97.xml"/><Relationship Id="rId12" Type="http://schemas.openxmlformats.org/officeDocument/2006/relationships/slideLayout" Target="../slideLayouts/slideLayout102.xml"/><Relationship Id="rId17" Type="http://schemas.openxmlformats.org/officeDocument/2006/relationships/slideLayout" Target="../slideLayouts/slideLayout107.xml"/><Relationship Id="rId2" Type="http://schemas.openxmlformats.org/officeDocument/2006/relationships/slideLayout" Target="../slideLayouts/slideLayout92.xml"/><Relationship Id="rId16" Type="http://schemas.openxmlformats.org/officeDocument/2006/relationships/slideLayout" Target="../slideLayouts/slideLayout106.xml"/><Relationship Id="rId1" Type="http://schemas.openxmlformats.org/officeDocument/2006/relationships/slideLayout" Target="../slideLayouts/slideLayout91.xml"/><Relationship Id="rId6" Type="http://schemas.openxmlformats.org/officeDocument/2006/relationships/slideLayout" Target="../slideLayouts/slideLayout96.xml"/><Relationship Id="rId11" Type="http://schemas.openxmlformats.org/officeDocument/2006/relationships/slideLayout" Target="../slideLayouts/slideLayout101.xml"/><Relationship Id="rId5" Type="http://schemas.openxmlformats.org/officeDocument/2006/relationships/slideLayout" Target="../slideLayouts/slideLayout95.xml"/><Relationship Id="rId15" Type="http://schemas.openxmlformats.org/officeDocument/2006/relationships/slideLayout" Target="../slideLayouts/slideLayout105.xml"/><Relationship Id="rId10" Type="http://schemas.openxmlformats.org/officeDocument/2006/relationships/slideLayout" Target="../slideLayouts/slideLayout100.xml"/><Relationship Id="rId4" Type="http://schemas.openxmlformats.org/officeDocument/2006/relationships/slideLayout" Target="../slideLayouts/slideLayout94.xml"/><Relationship Id="rId9" Type="http://schemas.openxmlformats.org/officeDocument/2006/relationships/slideLayout" Target="../slideLayouts/slideLayout99.xml"/><Relationship Id="rId14" Type="http://schemas.openxmlformats.org/officeDocument/2006/relationships/slideLayout" Target="../slideLayouts/slideLayout10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slideLayout" Target="../slideLayouts/slideLayout120.xml"/><Relationship Id="rId18" Type="http://schemas.openxmlformats.org/officeDocument/2006/relationships/theme" Target="../theme/theme8.xml"/><Relationship Id="rId3" Type="http://schemas.openxmlformats.org/officeDocument/2006/relationships/slideLayout" Target="../slideLayouts/slideLayout110.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17" Type="http://schemas.openxmlformats.org/officeDocument/2006/relationships/slideLayout" Target="../slideLayouts/slideLayout124.xml"/><Relationship Id="rId2" Type="http://schemas.openxmlformats.org/officeDocument/2006/relationships/slideLayout" Target="../slideLayouts/slideLayout109.xml"/><Relationship Id="rId16" Type="http://schemas.openxmlformats.org/officeDocument/2006/relationships/slideLayout" Target="../slideLayouts/slideLayout123.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5" Type="http://schemas.openxmlformats.org/officeDocument/2006/relationships/slideLayout" Target="../slideLayouts/slideLayout122.xml"/><Relationship Id="rId10" Type="http://schemas.openxmlformats.org/officeDocument/2006/relationships/slideLayout" Target="../slideLayouts/slideLayout117.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slideLayout" Target="../slideLayouts/slideLayout1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1B1EE1-B1A4-41BB-BCB7-F8FA3F004072}" type="datetimeFigureOut">
              <a:rPr lang="ru-RU" smtClean="0"/>
              <a:pPr/>
              <a:t>04.02.2016</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265266004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Заголовок 1"/>
          <p:cNvSpPr>
            <a:spLocks noGrp="1"/>
          </p:cNvSpPr>
          <p:nvPr>
            <p:ph type="title"/>
          </p:nvPr>
        </p:nvSpPr>
        <p:spPr bwMode="auto">
          <a:xfrm>
            <a:off x="609600" y="274638"/>
            <a:ext cx="109728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2051" name="Текст 2"/>
          <p:cNvSpPr>
            <a:spLocks noGrp="1"/>
          </p:cNvSpPr>
          <p:nvPr>
            <p:ph type="body" idx="1"/>
          </p:nvPr>
        </p:nvSpPr>
        <p:spPr bwMode="auto">
          <a:xfrm>
            <a:off x="609600" y="1600201"/>
            <a:ext cx="109728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600C8D67-AE03-4C88-B4A0-F4A9E2F733C7}" type="datetimeFigureOut">
              <a:rPr lang="ru-RU">
                <a:solidFill>
                  <a:prstClr val="black">
                    <a:tint val="75000"/>
                  </a:prstClr>
                </a:solidFill>
              </a:rPr>
              <a:pPr>
                <a:defRPr/>
              </a:pPr>
              <a:t>04.02.2016</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pPr fontAlgn="base">
              <a:spcBef>
                <a:spcPct val="0"/>
              </a:spcBef>
              <a:spcAft>
                <a:spcPct val="0"/>
              </a:spcAft>
            </a:pPr>
            <a:fld id="{6BC7560B-BF59-41D1-A400-37FB5C8705EC}" type="slidenum">
              <a:rPr lang="ru-RU" altLang="ru-RU"/>
              <a:pPr fontAlgn="base">
                <a:spcBef>
                  <a:spcPct val="0"/>
                </a:spcBef>
                <a:spcAft>
                  <a:spcPct val="0"/>
                </a:spcAft>
              </a:pPr>
              <a:t>‹#›</a:t>
            </a:fld>
            <a:endParaRPr lang="ru-RU" altLang="ru-RU"/>
          </a:p>
        </p:txBody>
      </p:sp>
    </p:spTree>
    <p:extLst>
      <p:ext uri="{BB962C8B-B14F-4D97-AF65-F5344CB8AC3E}">
        <p14:creationId xmlns="" xmlns:p14="http://schemas.microsoft.com/office/powerpoint/2010/main" val="334552108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61B1EE1-B1A4-41BB-BCB7-F8FA3F004072}" type="datetimeFigureOut">
              <a:rPr lang="ru-RU" smtClean="0"/>
              <a:pPr/>
              <a:t>04.02.2016</a:t>
            </a:fld>
            <a:endParaRPr lang="ru-RU"/>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9546594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61B1EE1-B1A4-41BB-BCB7-F8FA3F004072}" type="datetimeFigureOut">
              <a:rPr lang="ru-RU" smtClean="0"/>
              <a:pPr/>
              <a:t>04.02.2016</a:t>
            </a:fld>
            <a:endParaRPr lang="ru-RU"/>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1231175737"/>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61B1EE1-B1A4-41BB-BCB7-F8FA3F004072}" type="datetimeFigureOut">
              <a:rPr lang="ru-RU" smtClean="0"/>
              <a:pPr/>
              <a:t>04.02.2016</a:t>
            </a:fld>
            <a:endParaRPr lang="ru-RU"/>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295263350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61B1EE1-B1A4-41BB-BCB7-F8FA3F004072}" type="datetimeFigureOut">
              <a:rPr lang="ru-RU" smtClean="0"/>
              <a:pPr/>
              <a:t>04.02.2016</a:t>
            </a:fld>
            <a:endParaRPr lang="ru-RU"/>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3710305449"/>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 id="2147483738" r:id="rId12"/>
    <p:sldLayoutId id="2147483739" r:id="rId13"/>
    <p:sldLayoutId id="2147483740" r:id="rId14"/>
    <p:sldLayoutId id="2147483741" r:id="rId15"/>
    <p:sldLayoutId id="2147483742" r:id="rId16"/>
    <p:sldLayoutId id="2147483743"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61B1EE1-B1A4-41BB-BCB7-F8FA3F004072}" type="datetimeFigureOut">
              <a:rPr lang="ru-RU" smtClean="0"/>
              <a:pPr/>
              <a:t>04.02.2016</a:t>
            </a:fld>
            <a:endParaRPr lang="ru-RU"/>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987844215"/>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461B1EE1-B1A4-41BB-BCB7-F8FA3F004072}" type="datetimeFigureOut">
              <a:rPr lang="ru-RU" smtClean="0"/>
              <a:pPr/>
              <a:t>04.02.2016</a:t>
            </a:fld>
            <a:endParaRPr lang="ru-RU"/>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ru-RU"/>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2D670B6-2D33-4BD4-82BD-77F5F3305A5C}" type="slidenum">
              <a:rPr lang="ru-RU" smtClean="0"/>
              <a:pPr/>
              <a:t>‹#›</a:t>
            </a:fld>
            <a:endParaRPr lang="ru-RU"/>
          </a:p>
        </p:txBody>
      </p:sp>
    </p:spTree>
    <p:extLst>
      <p:ext uri="{BB962C8B-B14F-4D97-AF65-F5344CB8AC3E}">
        <p14:creationId xmlns="" xmlns:p14="http://schemas.microsoft.com/office/powerpoint/2010/main" val="2400812500"/>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 id="2147483775" r:id="rId13"/>
    <p:sldLayoutId id="2147483776" r:id="rId14"/>
    <p:sldLayoutId id="2147483777" r:id="rId15"/>
    <p:sldLayoutId id="2147483778" r:id="rId16"/>
    <p:sldLayoutId id="2147483779"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9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hemeOverride" Target="../theme/themeOverride1.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hemeOverride" Target="../theme/themeOverride2.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hemeOverride" Target="../theme/themeOverride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hemeOverride" Target="../theme/themeOverride4.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4.xml"/><Relationship Id="rId1" Type="http://schemas.openxmlformats.org/officeDocument/2006/relationships/themeOverride" Target="../theme/themeOverride5.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hemeOverride" Target="../theme/themeOverride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9.x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7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0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727201" y="522514"/>
            <a:ext cx="9775826" cy="4254867"/>
          </a:xfrm>
        </p:spPr>
        <p:txBody>
          <a:bodyPr>
            <a:normAutofit/>
          </a:bodyPr>
          <a:lstStyle/>
          <a:p>
            <a:r>
              <a:rPr lang="ru-RU" sz="3200" b="1" dirty="0">
                <a:solidFill>
                  <a:schemeClr val="accent1">
                    <a:lumMod val="50000"/>
                  </a:schemeClr>
                </a:solidFill>
                <a:latin typeface="Garamond" panose="02020404030301010803" pitchFamily="18" charset="0"/>
              </a:rPr>
              <a:t>СТРАТЕГИЧЕСКИЕ ИЗМЕНЕНИЯ В ОРГАНИЗАЦИИ ПСИХОЛОГО – ПЕДАГОГИЧЕСКОГО СОПРОВОЖДЕНИЯ ПРОЦЕССОВ ИНДИВИДУАЛЬНОГО РАЗВИТИЯ И СТАНОВЛЕНИЯ ЛИЧНОСТИ В ОБРАЗОВАТЕЛЬНОЙ СРЕДЕ В УСЛОВИЯХ ВНЕДРЕНИЯ ФГОС </a:t>
            </a:r>
            <a:r>
              <a:rPr lang="ru-RU" sz="3200" b="1" dirty="0" smtClean="0">
                <a:solidFill>
                  <a:schemeClr val="accent1">
                    <a:lumMod val="50000"/>
                  </a:schemeClr>
                </a:solidFill>
                <a:latin typeface="Garamond" panose="02020404030301010803" pitchFamily="18" charset="0"/>
              </a:rPr>
              <a:t>ООО</a:t>
            </a:r>
            <a:endParaRPr lang="ru-RU" sz="3200" dirty="0">
              <a:solidFill>
                <a:schemeClr val="accent1">
                  <a:lumMod val="50000"/>
                </a:schemeClr>
              </a:solidFill>
              <a:latin typeface="Garamond" panose="02020404030301010803" pitchFamily="18" charset="0"/>
            </a:endParaRPr>
          </a:p>
        </p:txBody>
      </p:sp>
      <p:sp>
        <p:nvSpPr>
          <p:cNvPr id="5" name="Текст 4"/>
          <p:cNvSpPr>
            <a:spLocks noGrp="1"/>
          </p:cNvSpPr>
          <p:nvPr>
            <p:ph type="body" idx="1"/>
          </p:nvPr>
        </p:nvSpPr>
        <p:spPr>
          <a:xfrm>
            <a:off x="2717421" y="5459553"/>
            <a:ext cx="8930748" cy="860400"/>
          </a:xfrm>
        </p:spPr>
        <p:txBody>
          <a:bodyPr/>
          <a:lstStyle/>
          <a:p>
            <a:endParaRPr lang="ru-RU" dirty="0"/>
          </a:p>
        </p:txBody>
      </p:sp>
    </p:spTree>
    <p:extLst>
      <p:ext uri="{BB962C8B-B14F-4D97-AF65-F5344CB8AC3E}">
        <p14:creationId xmlns="" xmlns:p14="http://schemas.microsoft.com/office/powerpoint/2010/main" val="12666830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11179" y="254833"/>
            <a:ext cx="9246433" cy="1139252"/>
          </a:xfrm>
        </p:spPr>
        <p:txBody>
          <a:bodyPr>
            <a:noAutofit/>
          </a:bodyPr>
          <a:lstStyle/>
          <a:p>
            <a:pPr algn="ctr"/>
            <a:r>
              <a:rPr lang="ru-RU" sz="3200" dirty="0"/>
              <a:t>В методологических основаниях и в  модели Программы формирования УУД были выделены:</a:t>
            </a:r>
          </a:p>
        </p:txBody>
      </p:sp>
      <p:sp>
        <p:nvSpPr>
          <p:cNvPr id="3" name="Содержимое 2"/>
          <p:cNvSpPr>
            <a:spLocks noGrp="1"/>
          </p:cNvSpPr>
          <p:nvPr>
            <p:ph idx="1"/>
          </p:nvPr>
        </p:nvSpPr>
        <p:spPr>
          <a:xfrm>
            <a:off x="1678899" y="1349115"/>
            <a:ext cx="9923488" cy="5151719"/>
          </a:xfrm>
        </p:spPr>
        <p:txBody>
          <a:bodyPr>
            <a:normAutofit fontScale="92500" lnSpcReduction="20000"/>
          </a:bodyPr>
          <a:lstStyle/>
          <a:p>
            <a:pPr lvl="0"/>
            <a:r>
              <a:rPr lang="ru-RU" i="1" dirty="0" smtClean="0">
                <a:solidFill>
                  <a:srgbClr val="FF0000"/>
                </a:solidFill>
              </a:rPr>
              <a:t>Личностные </a:t>
            </a:r>
            <a:r>
              <a:rPr lang="ru-RU" dirty="0" smtClean="0"/>
              <a:t>(развитие мотивации и </a:t>
            </a:r>
            <a:r>
              <a:rPr lang="ru-RU" dirty="0" err="1" smtClean="0"/>
              <a:t>целеполагания</a:t>
            </a:r>
            <a:r>
              <a:rPr lang="ru-RU" dirty="0" smtClean="0"/>
              <a:t> учения; развитие </a:t>
            </a:r>
            <a:r>
              <a:rPr lang="ru-RU" dirty="0" err="1" smtClean="0"/>
              <a:t>Я-концепции</a:t>
            </a:r>
            <a:r>
              <a:rPr lang="ru-RU" dirty="0" smtClean="0"/>
              <a:t> (самосознания) и самооценки; развитие морального сознания и ориентировки учащегося в сфере нравственно-этических отношений)</a:t>
            </a:r>
          </a:p>
          <a:p>
            <a:r>
              <a:rPr lang="ru-RU" dirty="0" smtClean="0"/>
              <a:t> </a:t>
            </a:r>
            <a:r>
              <a:rPr lang="ru-RU" i="1" dirty="0" smtClean="0">
                <a:solidFill>
                  <a:srgbClr val="FF0000"/>
                </a:solidFill>
              </a:rPr>
              <a:t>Регулятивные</a:t>
            </a:r>
            <a:r>
              <a:rPr lang="ru-RU" i="1" dirty="0" smtClean="0"/>
              <a:t> </a:t>
            </a:r>
            <a:r>
              <a:rPr lang="ru-RU" dirty="0" smtClean="0"/>
              <a:t>(</a:t>
            </a:r>
            <a:r>
              <a:rPr lang="ru-RU" dirty="0" err="1" smtClean="0"/>
              <a:t>целеполагание</a:t>
            </a:r>
            <a:r>
              <a:rPr lang="ru-RU" dirty="0" smtClean="0"/>
              <a:t> и построение жизненных планов во временной перспективе; планирование и организация деятельности; </a:t>
            </a:r>
            <a:r>
              <a:rPr lang="ru-RU" dirty="0" err="1" smtClean="0"/>
              <a:t>целеобразование</a:t>
            </a:r>
            <a:r>
              <a:rPr lang="ru-RU" dirty="0" smtClean="0"/>
              <a:t>; самоконтроль и </a:t>
            </a:r>
            <a:r>
              <a:rPr lang="ru-RU" dirty="0" err="1" smtClean="0"/>
              <a:t>самооценивание</a:t>
            </a:r>
            <a:r>
              <a:rPr lang="ru-RU" dirty="0" smtClean="0"/>
              <a:t>; действие во внутреннем плане)</a:t>
            </a:r>
          </a:p>
          <a:p>
            <a:pPr lvl="0"/>
            <a:r>
              <a:rPr lang="ru-RU" dirty="0" smtClean="0">
                <a:solidFill>
                  <a:srgbClr val="FF0000"/>
                </a:solidFill>
              </a:rPr>
              <a:t> </a:t>
            </a:r>
            <a:r>
              <a:rPr lang="ru-RU" i="1" dirty="0" smtClean="0">
                <a:solidFill>
                  <a:srgbClr val="FF0000"/>
                </a:solidFill>
              </a:rPr>
              <a:t>Познавательные </a:t>
            </a:r>
            <a:r>
              <a:rPr lang="ru-RU" dirty="0" smtClean="0"/>
              <a:t>(формирование элементов комбинаторного мышления как одно­го из компонентов гипотетико-дедуктивного интеллекта; рабо­та с научными понятиями и освоение общего приёма доказа­тельства как компонента воспитания логического мышления) </a:t>
            </a:r>
          </a:p>
          <a:p>
            <a:r>
              <a:rPr lang="ru-RU" dirty="0" smtClean="0">
                <a:solidFill>
                  <a:srgbClr val="FF0000"/>
                </a:solidFill>
              </a:rPr>
              <a:t> </a:t>
            </a:r>
            <a:r>
              <a:rPr lang="ru-RU" i="1" dirty="0" smtClean="0">
                <a:solidFill>
                  <a:srgbClr val="FF0000"/>
                </a:solidFill>
              </a:rPr>
              <a:t>Коммуникативные (</a:t>
            </a:r>
            <a:r>
              <a:rPr lang="ru-RU" dirty="0" smtClean="0"/>
              <a:t>социальная компетентность и учёт позиции других людей, партнёра по общению или деятельности, умение слушать и вступать в диалог, участвовать в коллективном обсуждении проблем, интегрироваться в группу сверстников и продуктивно взаимодействовать и сотрудничать со сверстниками и взрослыми)</a:t>
            </a:r>
            <a:endParaRPr lang="ru-RU" dirty="0"/>
          </a:p>
        </p:txBody>
      </p:sp>
    </p:spTree>
    <p:extLst>
      <p:ext uri="{BB962C8B-B14F-4D97-AF65-F5344CB8AC3E}">
        <p14:creationId xmlns="" xmlns:p14="http://schemas.microsoft.com/office/powerpoint/2010/main" val="3805145221"/>
      </p:ext>
    </p:extLst>
  </p:cSld>
  <p:clrMapOvr>
    <a:masterClrMapping/>
  </p:clrMapOvr>
  <p:transition>
    <p:diamon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81200" y="0"/>
            <a:ext cx="8229600" cy="1268760"/>
          </a:xfrm>
        </p:spPr>
        <p:txBody>
          <a:bodyPr>
            <a:normAutofit fontScale="90000"/>
          </a:bodyPr>
          <a:lstStyle/>
          <a:p>
            <a:pPr algn="ctr"/>
            <a:r>
              <a:rPr lang="ru-RU" sz="2800" b="1" dirty="0"/>
              <a:t>В основу Программы формирования УУД </a:t>
            </a:r>
            <a:r>
              <a:rPr lang="ru-RU" sz="2800" b="1" u="sng" dirty="0"/>
              <a:t>в основной школе </a:t>
            </a:r>
            <a:r>
              <a:rPr lang="ru-RU" sz="2800" b="1" dirty="0"/>
              <a:t>положены </a:t>
            </a:r>
            <a:r>
              <a:rPr lang="ru-RU" sz="2800" b="1" i="1" dirty="0"/>
              <a:t>идеи возрастных особенностей подростка</a:t>
            </a:r>
            <a:r>
              <a:rPr lang="ru-RU" sz="2000" dirty="0"/>
              <a:t>:</a:t>
            </a:r>
          </a:p>
        </p:txBody>
      </p:sp>
      <p:sp>
        <p:nvSpPr>
          <p:cNvPr id="5" name="Текст 4"/>
          <p:cNvSpPr>
            <a:spLocks noGrp="1"/>
          </p:cNvSpPr>
          <p:nvPr>
            <p:ph idx="1"/>
          </p:nvPr>
        </p:nvSpPr>
        <p:spPr>
          <a:xfrm>
            <a:off x="1306287" y="1196752"/>
            <a:ext cx="10609942" cy="5472608"/>
          </a:xfrm>
        </p:spPr>
        <p:txBody>
          <a:bodyPr>
            <a:normAutofit fontScale="92500" lnSpcReduction="20000"/>
          </a:bodyPr>
          <a:lstStyle/>
          <a:p>
            <a:r>
              <a:rPr lang="ru-RU" dirty="0"/>
              <a:t>Центральным чувством подростка является </a:t>
            </a:r>
            <a:r>
              <a:rPr lang="ru-RU" b="1" dirty="0"/>
              <a:t>«чувство взрослости». </a:t>
            </a:r>
            <a:endParaRPr lang="ru-RU" dirty="0"/>
          </a:p>
          <a:p>
            <a:r>
              <a:rPr lang="ru-RU" b="1" dirty="0" smtClean="0"/>
              <a:t>Ведущий тип деятельности – общение .</a:t>
            </a:r>
          </a:p>
          <a:p>
            <a:r>
              <a:rPr lang="ru-RU" b="1" dirty="0" smtClean="0"/>
              <a:t> Формирование «Я»</a:t>
            </a:r>
            <a:r>
              <a:rPr lang="ru-RU" dirty="0" smtClean="0"/>
              <a:t>, как системы представления о себе, о своих качествах в сравнении с другими. </a:t>
            </a:r>
            <a:endParaRPr lang="ru-RU" dirty="0"/>
          </a:p>
          <a:p>
            <a:r>
              <a:rPr lang="ru-RU" dirty="0" smtClean="0"/>
              <a:t>Появление </a:t>
            </a:r>
            <a:r>
              <a:rPr lang="ru-RU" dirty="0"/>
              <a:t>сильного, неуправляемого </a:t>
            </a:r>
            <a:r>
              <a:rPr lang="ru-RU" b="1" dirty="0"/>
              <a:t>интереса к противоположному полу </a:t>
            </a:r>
            <a:r>
              <a:rPr lang="ru-RU" dirty="0"/>
              <a:t>и связанные с этим проблемы. Трудность с быстрым изменением организма. </a:t>
            </a:r>
            <a:endParaRPr lang="ru-RU" dirty="0" smtClean="0"/>
          </a:p>
          <a:p>
            <a:r>
              <a:rPr lang="ru-RU" b="1" dirty="0" smtClean="0"/>
              <a:t>Критичность мышления</a:t>
            </a:r>
            <a:r>
              <a:rPr lang="ru-RU" dirty="0" smtClean="0"/>
              <a:t>, склонность к рефлексии, формирование самоанализа. Подросток сравнивает себя и своё поведение, с поведением других людей, делает из этого выводы. </a:t>
            </a:r>
            <a:endParaRPr lang="ru-RU" dirty="0"/>
          </a:p>
          <a:p>
            <a:r>
              <a:rPr lang="ru-RU" b="1" dirty="0"/>
              <a:t>Энергичность, повышенная возбудимость, эксцентричность. </a:t>
            </a:r>
            <a:r>
              <a:rPr lang="ru-RU" dirty="0"/>
              <a:t>В подростковый период считается самым эмоциональным и конфликтным. </a:t>
            </a:r>
          </a:p>
          <a:p>
            <a:r>
              <a:rPr lang="ru-RU" b="1" dirty="0"/>
              <a:t>Развитие воли, </a:t>
            </a:r>
            <a:r>
              <a:rPr lang="ru-RU" dirty="0"/>
              <a:t>способности пускать свои силы в нужное дело, для достижения личных целей. </a:t>
            </a:r>
          </a:p>
          <a:p>
            <a:r>
              <a:rPr lang="ru-RU" dirty="0"/>
              <a:t>Потребность в самоутверждении, в деятельности, имеющей личностный характер. </a:t>
            </a:r>
          </a:p>
          <a:p>
            <a:r>
              <a:rPr lang="ru-RU" dirty="0"/>
              <a:t>Подросток чувствует себя более значимым по сравнению с обществом</a:t>
            </a:r>
            <a:r>
              <a:rPr lang="ru-RU" dirty="0" smtClean="0"/>
              <a:t>.</a:t>
            </a:r>
            <a:endParaRPr lang="ru-RU" dirty="0"/>
          </a:p>
        </p:txBody>
      </p:sp>
    </p:spTree>
    <p:extLst>
      <p:ext uri="{BB962C8B-B14F-4D97-AF65-F5344CB8AC3E}">
        <p14:creationId xmlns="" xmlns:p14="http://schemas.microsoft.com/office/powerpoint/2010/main" val="3201991945"/>
      </p:ext>
    </p:extLst>
  </p:cSld>
  <p:clrMapOvr>
    <a:masterClrMapping/>
  </p:clrMapOvr>
  <p:transition>
    <p:split orient="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stretch>
            <a:fillRect/>
          </a:stretch>
        </p:blipFill>
        <p:spPr>
          <a:xfrm>
            <a:off x="3343275" y="0"/>
            <a:ext cx="8392021" cy="6858000"/>
          </a:xfrm>
          <a:prstGeom prst="rect">
            <a:avLst/>
          </a:prstGeom>
        </p:spPr>
      </p:pic>
      <p:sp>
        <p:nvSpPr>
          <p:cNvPr id="3" name="TextBox 2"/>
          <p:cNvSpPr txBox="1"/>
          <p:nvPr/>
        </p:nvSpPr>
        <p:spPr>
          <a:xfrm>
            <a:off x="157163" y="471488"/>
            <a:ext cx="3600450" cy="1384995"/>
          </a:xfrm>
          <a:prstGeom prst="rect">
            <a:avLst/>
          </a:prstGeom>
          <a:noFill/>
        </p:spPr>
        <p:txBody>
          <a:bodyPr wrap="square" rtlCol="0">
            <a:spAutoFit/>
          </a:bodyPr>
          <a:lstStyle/>
          <a:p>
            <a:r>
              <a:rPr lang="en-US" sz="2800" b="1" dirty="0"/>
              <a:t>I</a:t>
            </a:r>
            <a:r>
              <a:rPr lang="ru-RU" sz="2800" b="1" dirty="0"/>
              <a:t> ступень – 1-4 классы</a:t>
            </a:r>
          </a:p>
          <a:p>
            <a:r>
              <a:rPr lang="en-US" sz="2800" b="1" dirty="0"/>
              <a:t>II</a:t>
            </a:r>
            <a:r>
              <a:rPr lang="ru-RU" sz="2800" b="1" dirty="0"/>
              <a:t> – 5-9 классы</a:t>
            </a:r>
          </a:p>
          <a:p>
            <a:r>
              <a:rPr lang="en-US" sz="2800" b="1" dirty="0"/>
              <a:t>III</a:t>
            </a:r>
            <a:r>
              <a:rPr lang="ru-RU" sz="2800" b="1" dirty="0"/>
              <a:t> – 10-11 классы</a:t>
            </a:r>
          </a:p>
        </p:txBody>
      </p:sp>
    </p:spTree>
    <p:extLst>
      <p:ext uri="{BB962C8B-B14F-4D97-AF65-F5344CB8AC3E}">
        <p14:creationId xmlns="" xmlns:p14="http://schemas.microsoft.com/office/powerpoint/2010/main" val="474322316"/>
      </p:ext>
    </p:extLst>
  </p:cSld>
  <p:clrMapOvr>
    <a:masterClrMapping/>
  </p:clrMapOvr>
  <p:transition>
    <p:wheel spokes="2"/>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8130" name="Rectangle 2"/>
          <p:cNvSpPr>
            <a:spLocks noGrp="1"/>
          </p:cNvSpPr>
          <p:nvPr>
            <p:ph type="title"/>
          </p:nvPr>
        </p:nvSpPr>
        <p:spPr>
          <a:xfrm>
            <a:off x="0" y="-315913"/>
            <a:ext cx="12192000" cy="2520951"/>
          </a:xfrm>
          <a:solidFill>
            <a:schemeClr val="bg1"/>
          </a:solidFill>
        </p:spPr>
        <p:txBody>
          <a:bodyPr>
            <a:normAutofit fontScale="90000"/>
          </a:bodyPr>
          <a:lstStyle/>
          <a:p>
            <a:pPr algn="ctr" eaLnBrk="1" fontAlgn="auto" hangingPunct="1">
              <a:lnSpc>
                <a:spcPct val="70000"/>
              </a:lnSpc>
              <a:spcAft>
                <a:spcPts val="0"/>
              </a:spcAft>
              <a:defRPr/>
            </a:pPr>
            <a:r>
              <a:rPr lang="ru-RU" sz="2200" b="1" dirty="0" smtClean="0">
                <a:solidFill>
                  <a:schemeClr val="tx1"/>
                </a:solidFill>
              </a:rPr>
              <a:t/>
            </a:r>
            <a:br>
              <a:rPr lang="ru-RU" sz="2200" b="1" dirty="0" smtClean="0">
                <a:solidFill>
                  <a:schemeClr val="tx1"/>
                </a:solidFill>
              </a:rPr>
            </a:br>
            <a:r>
              <a:rPr lang="ru-RU" sz="2200" b="1" dirty="0" smtClean="0">
                <a:solidFill>
                  <a:schemeClr val="tx1"/>
                </a:solidFill>
              </a:rPr>
              <a:t/>
            </a:r>
            <a:br>
              <a:rPr lang="ru-RU" sz="2200" b="1" dirty="0" smtClean="0">
                <a:solidFill>
                  <a:schemeClr val="tx1"/>
                </a:solidFill>
              </a:rPr>
            </a:br>
            <a:r>
              <a:rPr lang="ru-RU" sz="4000" b="1" dirty="0" smtClean="0">
                <a:solidFill>
                  <a:srgbClr val="C00000"/>
                </a:solidFill>
                <a:latin typeface="Arial" pitchFamily="34" charset="0"/>
                <a:cs typeface="Arial" pitchFamily="34" charset="0"/>
              </a:rPr>
              <a:t>ФГОС НОО и ФГОС ООО -  </a:t>
            </a:r>
            <a:br>
              <a:rPr lang="ru-RU" sz="4000" b="1" dirty="0" smtClean="0">
                <a:solidFill>
                  <a:srgbClr val="C00000"/>
                </a:solidFill>
                <a:latin typeface="Arial" pitchFamily="34" charset="0"/>
                <a:cs typeface="Arial" pitchFamily="34" charset="0"/>
              </a:rPr>
            </a:br>
            <a:r>
              <a:rPr lang="ru-RU" sz="4000" b="1" dirty="0" smtClean="0">
                <a:solidFill>
                  <a:srgbClr val="C00000"/>
                </a:solidFill>
                <a:latin typeface="Arial" pitchFamily="34" charset="0"/>
                <a:cs typeface="Arial" pitchFamily="34" charset="0"/>
              </a:rPr>
              <a:t>преемственность </a:t>
            </a:r>
            <a:br>
              <a:rPr lang="ru-RU" sz="4000" b="1" dirty="0" smtClean="0">
                <a:solidFill>
                  <a:srgbClr val="C00000"/>
                </a:solidFill>
                <a:latin typeface="Arial" pitchFamily="34" charset="0"/>
                <a:cs typeface="Arial" pitchFamily="34" charset="0"/>
              </a:rPr>
            </a:br>
            <a:r>
              <a:rPr lang="ru-RU" sz="4000" b="1" dirty="0" smtClean="0">
                <a:solidFill>
                  <a:srgbClr val="C00000"/>
                </a:solidFill>
                <a:latin typeface="Arial" pitchFamily="34" charset="0"/>
                <a:cs typeface="Arial" pitchFamily="34" charset="0"/>
              </a:rPr>
              <a:t>и развитие  </a:t>
            </a:r>
            <a:br>
              <a:rPr lang="ru-RU" sz="4000" b="1" dirty="0" smtClean="0">
                <a:solidFill>
                  <a:srgbClr val="C00000"/>
                </a:solidFill>
                <a:latin typeface="Arial" pitchFamily="34" charset="0"/>
                <a:cs typeface="Arial" pitchFamily="34" charset="0"/>
              </a:rPr>
            </a:br>
            <a:r>
              <a:rPr lang="ru-RU" sz="3200" b="1" dirty="0" smtClean="0">
                <a:solidFill>
                  <a:srgbClr val="FF3300"/>
                </a:solidFill>
                <a:latin typeface="Times New Roman" pitchFamily="18" charset="0"/>
              </a:rPr>
              <a:t>   </a:t>
            </a:r>
            <a:br>
              <a:rPr lang="ru-RU" sz="3200" b="1" dirty="0" smtClean="0">
                <a:solidFill>
                  <a:srgbClr val="FF3300"/>
                </a:solidFill>
                <a:latin typeface="Times New Roman" pitchFamily="18" charset="0"/>
              </a:rPr>
            </a:br>
            <a:r>
              <a:rPr lang="ru-RU" sz="3600" b="1" dirty="0" smtClean="0">
                <a:solidFill>
                  <a:schemeClr val="tx1"/>
                </a:solidFill>
                <a:latin typeface="Times New Roman" pitchFamily="18" charset="0"/>
              </a:rPr>
              <a:t>требования к результатам</a:t>
            </a:r>
            <a:endParaRPr lang="ru-RU" sz="3600" b="1" dirty="0" smtClean="0">
              <a:solidFill>
                <a:schemeClr val="tx1"/>
              </a:solidFill>
            </a:endParaRPr>
          </a:p>
        </p:txBody>
      </p:sp>
      <p:graphicFrame>
        <p:nvGraphicFramePr>
          <p:cNvPr id="2" name="Объект 1"/>
          <p:cNvGraphicFramePr>
            <a:graphicFrameLocks noGrp="1"/>
          </p:cNvGraphicFramePr>
          <p:nvPr>
            <p:ph sz="quarter" idx="1"/>
          </p:nvPr>
        </p:nvGraphicFramePr>
        <p:xfrm>
          <a:off x="624417" y="2708276"/>
          <a:ext cx="10972800" cy="3673475"/>
        </p:xfrm>
        <a:graphic>
          <a:graphicData uri="http://schemas.openxmlformats.org/drawingml/2006/table">
            <a:tbl>
              <a:tblPr/>
              <a:tblGrid>
                <a:gridCol w="5486400"/>
                <a:gridCol w="5486400"/>
              </a:tblGrid>
              <a:tr h="13223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dirty="0" smtClean="0">
                          <a:ln>
                            <a:noFill/>
                          </a:ln>
                          <a:solidFill>
                            <a:schemeClr val="bg1"/>
                          </a:solidFill>
                          <a:effectLst/>
                          <a:latin typeface="Georgia" pitchFamily="18" charset="0"/>
                          <a:cs typeface="Lucida Sans Unicode" pitchFamily="34" charset="0"/>
                        </a:rPr>
                        <a:t>Цель НОО </a:t>
                      </a:r>
                    </a:p>
                  </a:txBody>
                  <a:tcPr marL="121920" marR="121920"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chemeClr val="bg1"/>
                          </a:solidFill>
                          <a:effectLst/>
                          <a:latin typeface="Georgia" pitchFamily="18" charset="0"/>
                          <a:cs typeface="Lucida Sans Unicode" pitchFamily="34" charset="0"/>
                        </a:rPr>
                        <a:t>Цель  ООО</a:t>
                      </a:r>
                    </a:p>
                  </a:txBody>
                  <a:tcPr marL="121920" marR="121920"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2351087">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smtClean="0">
                          <a:ln>
                            <a:noFill/>
                          </a:ln>
                          <a:solidFill>
                            <a:srgbClr val="002060"/>
                          </a:solidFill>
                          <a:effectLst/>
                          <a:latin typeface="Georgia" pitchFamily="18" charset="0"/>
                          <a:cs typeface="Lucida Sans Unicode" pitchFamily="34" charset="0"/>
                        </a:rPr>
                        <a:t>учить ученика учиться</a:t>
                      </a:r>
                      <a:endParaRPr kumimoji="0" lang="ru-RU" sz="3200" b="0" i="0" u="none" strike="noStrike" cap="none" normalizeH="0" baseline="0" smtClean="0">
                        <a:ln>
                          <a:noFill/>
                        </a:ln>
                        <a:solidFill>
                          <a:srgbClr val="002060"/>
                        </a:solidFill>
                        <a:effectLst/>
                        <a:latin typeface="Georgia" pitchFamily="18" charset="0"/>
                        <a:cs typeface="Lucida Sans Unicode" pitchFamily="34" charset="0"/>
                      </a:endParaRPr>
                    </a:p>
                  </a:txBody>
                  <a:tcPr marL="121920" marR="121920"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1DA"/>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3200" b="1" i="0" u="none" strike="noStrike" cap="none" normalizeH="0" baseline="0" smtClean="0">
                          <a:ln>
                            <a:noFill/>
                          </a:ln>
                          <a:solidFill>
                            <a:srgbClr val="002060"/>
                          </a:solidFill>
                          <a:effectLst/>
                          <a:latin typeface="Georgia" pitchFamily="18" charset="0"/>
                          <a:cs typeface="Lucida Sans Unicode" pitchFamily="34" charset="0"/>
                        </a:rPr>
                        <a:t>учить ученика учиться в общении</a:t>
                      </a:r>
                    </a:p>
                  </a:txBody>
                  <a:tcPr marL="121920" marR="121920"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1D1DA"/>
                    </a:solidFill>
                  </a:tcPr>
                </a:tc>
              </a:tr>
            </a:tbl>
          </a:graphicData>
        </a:graphic>
      </p:graphicFrame>
      <p:sp>
        <p:nvSpPr>
          <p:cNvPr id="26638" name="Text Box 13"/>
          <p:cNvSpPr txBox="1">
            <a:spLocks noChangeArrowheads="1"/>
          </p:cNvSpPr>
          <p:nvPr/>
        </p:nvSpPr>
        <p:spPr bwMode="auto">
          <a:xfrm>
            <a:off x="8468784" y="5464175"/>
            <a:ext cx="700616" cy="457200"/>
          </a:xfrm>
          <a:prstGeom prst="rect">
            <a:avLst/>
          </a:prstGeom>
          <a:noFill/>
          <a:ln w="9525">
            <a:noFill/>
            <a:miter lim="800000"/>
            <a:headEnd/>
            <a:tailEnd/>
          </a:ln>
        </p:spPr>
        <p:txBody>
          <a:bodyPr>
            <a:spAutoFit/>
          </a:bodyPr>
          <a:lstStyle/>
          <a:p>
            <a:endParaRPr lang="ru-RU" sz="2400">
              <a:latin typeface="Arial" pitchFamily="34" charset="0"/>
            </a:endParaRPr>
          </a:p>
        </p:txBody>
      </p:sp>
      <p:pic>
        <p:nvPicPr>
          <p:cNvPr id="26639" name="Picture 4" descr="BD21315_"/>
          <p:cNvPicPr>
            <a:picLocks noChangeAspect="1" noChangeArrowheads="1"/>
          </p:cNvPicPr>
          <p:nvPr/>
        </p:nvPicPr>
        <p:blipFill>
          <a:blip r:embed="rId3"/>
          <a:srcRect/>
          <a:stretch>
            <a:fillRect/>
          </a:stretch>
        </p:blipFill>
        <p:spPr bwMode="auto">
          <a:xfrm>
            <a:off x="239185" y="6381751"/>
            <a:ext cx="11713633" cy="411163"/>
          </a:xfrm>
          <a:prstGeom prst="rect">
            <a:avLst/>
          </a:prstGeom>
          <a:noFill/>
          <a:ln w="9525">
            <a:noFill/>
            <a:miter lim="800000"/>
            <a:headEnd/>
            <a:tailEnd/>
          </a:ln>
        </p:spPr>
      </p:pic>
    </p:spTree>
  </p:cSld>
  <p:clrMapOvr>
    <a:masterClrMapping/>
  </p:clrMapOvr>
  <p:transition>
    <p:wheel/>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85862" y="219759"/>
            <a:ext cx="10444163" cy="1018227"/>
          </a:xfrm>
          <a:prstGeom prst="rect">
            <a:avLst/>
          </a:prstGeom>
        </p:spPr>
        <p:txBody>
          <a:bodyPr wrap="square">
            <a:spAutoFit/>
          </a:bodyPr>
          <a:lstStyle/>
          <a:p>
            <a:pPr marL="1347470" indent="-1188720" algn="ctr">
              <a:spcBef>
                <a:spcPts val="505"/>
              </a:spcBef>
            </a:pPr>
            <a:r>
              <a:rPr lang="ru-RU" sz="2800" b="1" u="sng" dirty="0">
                <a:latin typeface="Times New Roman" panose="02020603050405020304" pitchFamily="18" charset="0"/>
                <a:cs typeface="Times New Roman" panose="02020603050405020304" pitchFamily="18" charset="0"/>
              </a:rPr>
              <a:t>Личностные универсальные действия</a:t>
            </a:r>
            <a:endParaRPr lang="ru-RU" sz="2800" u="sng" dirty="0">
              <a:latin typeface="Times New Roman" panose="02020603050405020304" pitchFamily="18" charset="0"/>
              <a:cs typeface="Times New Roman" panose="02020603050405020304" pitchFamily="18" charset="0"/>
            </a:endParaRPr>
          </a:p>
          <a:p>
            <a:pPr marL="1347470" indent="-1188720" algn="ctr">
              <a:spcBef>
                <a:spcPts val="505"/>
              </a:spcBef>
              <a:spcAft>
                <a:spcPts val="0"/>
              </a:spcAft>
            </a:pPr>
            <a:r>
              <a:rPr lang="ru-RU" sz="2800" b="1" i="1" dirty="0" smtClean="0">
                <a:latin typeface="Times New Roman" panose="02020603050405020304" pitchFamily="18" charset="0"/>
                <a:ea typeface="Times New Roman" panose="02020603050405020304" pitchFamily="18" charset="0"/>
              </a:rPr>
              <a:t>Жизненное</a:t>
            </a:r>
            <a:r>
              <a:rPr lang="ru-RU" sz="2800" b="1" i="1" dirty="0">
                <a:latin typeface="Times New Roman" panose="02020603050405020304" pitchFamily="18" charset="0"/>
                <a:ea typeface="Times New Roman" panose="02020603050405020304" pitchFamily="18" charset="0"/>
              </a:rPr>
              <a:t>, личностное и профессиональное самоопределение</a:t>
            </a:r>
            <a:endParaRPr lang="ru-RU" dirty="0">
              <a:effectLst/>
              <a:latin typeface="Times New Roman" panose="02020603050405020304" pitchFamily="18" charset="0"/>
              <a:ea typeface="Times New Roman" panose="02020603050405020304" pitchFamily="18" charset="0"/>
            </a:endParaRPr>
          </a:p>
        </p:txBody>
      </p:sp>
      <p:sp>
        <p:nvSpPr>
          <p:cNvPr id="3" name="Прямоугольник 2"/>
          <p:cNvSpPr/>
          <p:nvPr/>
        </p:nvSpPr>
        <p:spPr>
          <a:xfrm>
            <a:off x="1571625" y="1296977"/>
            <a:ext cx="10401300" cy="5262979"/>
          </a:xfrm>
          <a:prstGeom prst="rect">
            <a:avLst/>
          </a:prstGeom>
        </p:spPr>
        <p:txBody>
          <a:bodyPr wrap="square">
            <a:spAutoFit/>
          </a:bodyPr>
          <a:lstStyle/>
          <a:p>
            <a:pPr marL="285750" marR="8890" indent="-285750" algn="just">
              <a:spcAft>
                <a:spcPts val="0"/>
              </a:spcAft>
              <a:buFont typeface="Wingdings" panose="05000000000000000000" pitchFamily="2" charset="2"/>
              <a:buChar char="v"/>
              <a:tabLst>
                <a:tab pos="640080" algn="l"/>
              </a:tabLst>
            </a:pPr>
            <a:r>
              <a:rPr lang="ru-RU" sz="2400" b="1" spc="-10" dirty="0" smtClean="0">
                <a:latin typeface="Times New Roman" panose="02020603050405020304" pitchFamily="18" charset="0"/>
                <a:ea typeface="Times New Roman" panose="02020603050405020304" pitchFamily="18" charset="0"/>
              </a:rPr>
              <a:t>участие </a:t>
            </a:r>
            <a:r>
              <a:rPr lang="ru-RU" sz="2400" b="1" spc="-10" dirty="0">
                <a:latin typeface="Times New Roman" panose="02020603050405020304" pitchFamily="18" charset="0"/>
                <a:ea typeface="Times New Roman" panose="02020603050405020304" pitchFamily="18" charset="0"/>
              </a:rPr>
              <a:t>в школьном самоуправлении</a:t>
            </a:r>
            <a:r>
              <a:rPr lang="ru-RU" sz="2400" spc="-10" dirty="0">
                <a:latin typeface="Times New Roman" panose="02020603050405020304" pitchFamily="18" charset="0"/>
                <a:ea typeface="Times New Roman" panose="02020603050405020304" pitchFamily="18" charset="0"/>
              </a:rPr>
              <a:t> </a:t>
            </a:r>
            <a:r>
              <a:rPr lang="ru-RU" sz="2400" spc="-10" dirty="0" smtClean="0">
                <a:latin typeface="Times New Roman" panose="02020603050405020304" pitchFamily="18" charset="0"/>
                <a:ea typeface="Times New Roman" panose="02020603050405020304" pitchFamily="18" charset="0"/>
              </a:rPr>
              <a:t>(</a:t>
            </a:r>
            <a:r>
              <a:rPr lang="ru-RU" sz="2400" spc="-10" dirty="0">
                <a:latin typeface="Times New Roman" panose="02020603050405020304" pitchFamily="18" charset="0"/>
                <a:ea typeface="Times New Roman" panose="02020603050405020304" pitchFamily="18" charset="0"/>
              </a:rPr>
              <a:t>дежурство в школе и классе, участие в </a:t>
            </a:r>
            <a:r>
              <a:rPr lang="ru-RU" sz="2400" spc="-20" dirty="0">
                <a:latin typeface="Times New Roman" panose="02020603050405020304" pitchFamily="18" charset="0"/>
                <a:ea typeface="Times New Roman" panose="02020603050405020304" pitchFamily="18" charset="0"/>
              </a:rPr>
              <a:t>детских и молодёжных общественных организациях, школьных </a:t>
            </a:r>
            <a:r>
              <a:rPr lang="ru-RU" sz="2400" dirty="0">
                <a:latin typeface="Times New Roman" panose="02020603050405020304" pitchFamily="18" charset="0"/>
                <a:ea typeface="Times New Roman" panose="02020603050405020304" pitchFamily="18" charset="0"/>
              </a:rPr>
              <a:t>и внешкольных мероприятиях </a:t>
            </a:r>
            <a:r>
              <a:rPr lang="ru-RU" sz="2400" dirty="0" err="1">
                <a:latin typeface="Times New Roman" panose="02020603050405020304" pitchFamily="18" charset="0"/>
                <a:ea typeface="Times New Roman" panose="02020603050405020304" pitchFamily="18" charset="0"/>
              </a:rPr>
              <a:t>просоциального</a:t>
            </a:r>
            <a:r>
              <a:rPr lang="ru-RU" sz="2400" dirty="0">
                <a:latin typeface="Times New Roman" panose="02020603050405020304" pitchFamily="18" charset="0"/>
                <a:ea typeface="Times New Roman" panose="02020603050405020304" pitchFamily="18" charset="0"/>
              </a:rPr>
              <a:t> характера);</a:t>
            </a:r>
            <a:endParaRPr lang="ru-RU" sz="1600" dirty="0">
              <a:latin typeface="Times New Roman" panose="02020603050405020304" pitchFamily="18" charset="0"/>
              <a:ea typeface="Times New Roman" panose="02020603050405020304" pitchFamily="18" charset="0"/>
            </a:endParaRPr>
          </a:p>
          <a:p>
            <a:pPr marL="288925" indent="-285750" algn="just">
              <a:spcAft>
                <a:spcPts val="0"/>
              </a:spcAft>
              <a:buFont typeface="Wingdings" panose="05000000000000000000" pitchFamily="2" charset="2"/>
              <a:buChar char="v"/>
              <a:tabLst>
                <a:tab pos="463550" algn="l"/>
              </a:tabLst>
            </a:pPr>
            <a:r>
              <a:rPr lang="ru-RU" sz="2400" b="1" dirty="0" smtClean="0">
                <a:latin typeface="Times New Roman" panose="02020603050405020304" pitchFamily="18" charset="0"/>
                <a:ea typeface="Times New Roman" panose="02020603050405020304" pitchFamily="18" charset="0"/>
              </a:rPr>
              <a:t>выполнение   </a:t>
            </a:r>
            <a:r>
              <a:rPr lang="ru-RU" sz="2400" b="1" dirty="0">
                <a:latin typeface="Times New Roman" panose="02020603050405020304" pitchFamily="18" charset="0"/>
                <a:ea typeface="Times New Roman" panose="02020603050405020304" pitchFamily="18" charset="0"/>
              </a:rPr>
              <a:t>норм  и  требований  школьной  жизни </a:t>
            </a:r>
            <a:r>
              <a:rPr lang="ru-RU" sz="2400" dirty="0">
                <a:latin typeface="Times New Roman" panose="02020603050405020304" pitchFamily="18" charset="0"/>
                <a:ea typeface="Times New Roman" panose="02020603050405020304" pitchFamily="18" charset="0"/>
              </a:rPr>
              <a:t>и обязанностей ученика; знание прав учащихся и умение ими пользоваться;</a:t>
            </a:r>
            <a:endParaRPr lang="ru-RU" sz="1600" dirty="0">
              <a:latin typeface="Times New Roman" panose="02020603050405020304" pitchFamily="18" charset="0"/>
              <a:ea typeface="Times New Roman" panose="02020603050405020304" pitchFamily="18" charset="0"/>
            </a:endParaRPr>
          </a:p>
          <a:p>
            <a:pPr marL="288925" indent="-285750" algn="just">
              <a:spcAft>
                <a:spcPts val="0"/>
              </a:spcAft>
              <a:buFont typeface="Wingdings" panose="05000000000000000000" pitchFamily="2" charset="2"/>
              <a:buChar char="v"/>
              <a:tabLst>
                <a:tab pos="466090" algn="l"/>
              </a:tabLst>
            </a:pPr>
            <a:r>
              <a:rPr lang="ru-RU" sz="2400" b="1" spc="-15" dirty="0" smtClean="0">
                <a:latin typeface="Times New Roman" panose="02020603050405020304" pitchFamily="18" charset="0"/>
                <a:ea typeface="Times New Roman" panose="02020603050405020304" pitchFamily="18" charset="0"/>
              </a:rPr>
              <a:t>умение </a:t>
            </a:r>
            <a:r>
              <a:rPr lang="ru-RU" sz="2400" b="1" spc="-15" dirty="0">
                <a:latin typeface="Times New Roman" panose="02020603050405020304" pitchFamily="18" charset="0"/>
                <a:ea typeface="Times New Roman" panose="02020603050405020304" pitchFamily="18" charset="0"/>
              </a:rPr>
              <a:t>вести диалог </a:t>
            </a:r>
            <a:r>
              <a:rPr lang="ru-RU" sz="2400" spc="-15" dirty="0">
                <a:latin typeface="Times New Roman" panose="02020603050405020304" pitchFamily="18" charset="0"/>
                <a:ea typeface="Times New Roman" panose="02020603050405020304" pitchFamily="18" charset="0"/>
              </a:rPr>
              <a:t>на основе равноправных отношений</a:t>
            </a:r>
            <a:r>
              <a:rPr lang="ru-RU" sz="2400" dirty="0">
                <a:latin typeface="Times New Roman" panose="02020603050405020304" pitchFamily="18" charset="0"/>
                <a:ea typeface="Times New Roman" panose="02020603050405020304" pitchFamily="18" charset="0"/>
              </a:rPr>
              <a:t> и взаимного уважения, конструктивно разрешать конфликты;</a:t>
            </a:r>
            <a:endParaRPr lang="ru-RU" sz="1600" dirty="0">
              <a:latin typeface="Times New Roman" panose="02020603050405020304" pitchFamily="18" charset="0"/>
              <a:ea typeface="Times New Roman" panose="02020603050405020304" pitchFamily="18" charset="0"/>
            </a:endParaRPr>
          </a:p>
          <a:p>
            <a:pPr marL="285750" marR="6350" indent="-285750" algn="just">
              <a:spcAft>
                <a:spcPts val="0"/>
              </a:spcAft>
              <a:buFont typeface="Wingdings" panose="05000000000000000000" pitchFamily="2" charset="2"/>
              <a:buChar char="v"/>
              <a:tabLst>
                <a:tab pos="640080" algn="l"/>
              </a:tabLst>
            </a:pPr>
            <a:r>
              <a:rPr lang="ru-RU" sz="2400" b="1" dirty="0" smtClean="0">
                <a:latin typeface="Times New Roman" panose="02020603050405020304" pitchFamily="18" charset="0"/>
                <a:ea typeface="Times New Roman" panose="02020603050405020304" pitchFamily="18" charset="0"/>
              </a:rPr>
              <a:t>выполнение </a:t>
            </a:r>
            <a:r>
              <a:rPr lang="ru-RU" sz="2400" b="1" dirty="0">
                <a:latin typeface="Times New Roman" panose="02020603050405020304" pitchFamily="18" charset="0"/>
                <a:ea typeface="Times New Roman" panose="02020603050405020304" pitchFamily="18" charset="0"/>
              </a:rPr>
              <a:t>моральных норм</a:t>
            </a:r>
            <a:r>
              <a:rPr lang="ru-RU" sz="2400" dirty="0">
                <a:latin typeface="Times New Roman" panose="02020603050405020304" pitchFamily="18" charset="0"/>
                <a:ea typeface="Times New Roman" panose="02020603050405020304" pitchFamily="18" charset="0"/>
              </a:rPr>
              <a:t> в отношении взрослых людей и своих сверстников в школе, дома, во </a:t>
            </a:r>
            <a:r>
              <a:rPr lang="ru-RU" sz="2400" dirty="0" err="1">
                <a:latin typeface="Times New Roman" panose="02020603050405020304" pitchFamily="18" charset="0"/>
                <a:ea typeface="Times New Roman" panose="02020603050405020304" pitchFamily="18" charset="0"/>
              </a:rPr>
              <a:t>внеучебных</a:t>
            </a:r>
            <a:r>
              <a:rPr lang="ru-RU" sz="2400" dirty="0">
                <a:latin typeface="Times New Roman" panose="02020603050405020304" pitchFamily="18" charset="0"/>
                <a:ea typeface="Times New Roman" panose="02020603050405020304" pitchFamily="18" charset="0"/>
              </a:rPr>
              <a:t> видах деятельности;</a:t>
            </a:r>
            <a:endParaRPr lang="ru-RU" sz="1600" dirty="0">
              <a:latin typeface="Times New Roman" panose="02020603050405020304" pitchFamily="18" charset="0"/>
              <a:ea typeface="Times New Roman" panose="02020603050405020304" pitchFamily="18" charset="0"/>
            </a:endParaRPr>
          </a:p>
          <a:p>
            <a:pPr marL="285750" indent="-285750" algn="just">
              <a:spcAft>
                <a:spcPts val="0"/>
              </a:spcAft>
              <a:buFont typeface="Wingdings" panose="05000000000000000000" pitchFamily="2" charset="2"/>
              <a:buChar char="v"/>
              <a:tabLst>
                <a:tab pos="469265" algn="l"/>
              </a:tabLst>
            </a:pPr>
            <a:r>
              <a:rPr lang="ru-RU" sz="2400" b="1" dirty="0" smtClean="0">
                <a:latin typeface="Times New Roman" panose="02020603050405020304" pitchFamily="18" charset="0"/>
                <a:ea typeface="Times New Roman" panose="02020603050405020304" pitchFamily="18" charset="0"/>
              </a:rPr>
              <a:t>участие </a:t>
            </a:r>
            <a:r>
              <a:rPr lang="ru-RU" sz="2400" b="1" dirty="0">
                <a:latin typeface="Times New Roman" panose="02020603050405020304" pitchFamily="18" charset="0"/>
                <a:ea typeface="Times New Roman" panose="02020603050405020304" pitchFamily="18" charset="0"/>
              </a:rPr>
              <a:t>в общественной жизни  </a:t>
            </a:r>
            <a:r>
              <a:rPr lang="ru-RU" sz="2400" dirty="0">
                <a:latin typeface="Times New Roman" panose="02020603050405020304" pitchFamily="18" charset="0"/>
                <a:ea typeface="Times New Roman" panose="02020603050405020304" pitchFamily="18" charset="0"/>
              </a:rPr>
              <a:t>(благотворительные </a:t>
            </a:r>
            <a:r>
              <a:rPr lang="ru-RU" sz="2400" spc="-5" dirty="0">
                <a:latin typeface="Times New Roman" panose="02020603050405020304" pitchFamily="18" charset="0"/>
                <a:ea typeface="Times New Roman" panose="02020603050405020304" pitchFamily="18" charset="0"/>
              </a:rPr>
              <a:t>акции, ориентация в событиях в стране и мире, посещение </a:t>
            </a:r>
            <a:r>
              <a:rPr lang="ru-RU" sz="2400" dirty="0">
                <a:latin typeface="Times New Roman" panose="02020603050405020304" pitchFamily="18" charset="0"/>
                <a:ea typeface="Times New Roman" panose="02020603050405020304" pitchFamily="18" charset="0"/>
              </a:rPr>
              <a:t>культурных мероприятий в театрах, музеях, библиотеках, реализация установок здорового образа жизни);</a:t>
            </a:r>
            <a:endParaRPr lang="ru-RU" sz="1600" dirty="0">
              <a:latin typeface="Times New Roman" panose="02020603050405020304" pitchFamily="18" charset="0"/>
              <a:ea typeface="Times New Roman" panose="02020603050405020304" pitchFamily="18" charset="0"/>
            </a:endParaRPr>
          </a:p>
          <a:p>
            <a:pPr marL="285750" indent="-285750" algn="just">
              <a:spcAft>
                <a:spcPts val="0"/>
              </a:spcAft>
              <a:buFont typeface="Wingdings" panose="05000000000000000000" pitchFamily="2" charset="2"/>
              <a:buChar char="v"/>
              <a:tabLst>
                <a:tab pos="640080" algn="l"/>
              </a:tabLst>
            </a:pPr>
            <a:r>
              <a:rPr lang="ru-RU" sz="2400" b="1" spc="-10" dirty="0" smtClean="0">
                <a:latin typeface="Times New Roman" panose="02020603050405020304" pitchFamily="18" charset="0"/>
                <a:ea typeface="Times New Roman" panose="02020603050405020304" pitchFamily="18" charset="0"/>
              </a:rPr>
              <a:t>умение </a:t>
            </a:r>
            <a:r>
              <a:rPr lang="ru-RU" sz="2400" b="1" spc="-10" dirty="0">
                <a:latin typeface="Times New Roman" panose="02020603050405020304" pitchFamily="18" charset="0"/>
                <a:ea typeface="Times New Roman" panose="02020603050405020304" pitchFamily="18" charset="0"/>
              </a:rPr>
              <a:t>строить жизненные планы </a:t>
            </a:r>
            <a:r>
              <a:rPr lang="ru-RU" sz="2400" spc="-10" dirty="0">
                <a:latin typeface="Times New Roman" panose="02020603050405020304" pitchFamily="18" charset="0"/>
                <a:ea typeface="Times New Roman" panose="02020603050405020304" pitchFamily="18" charset="0"/>
              </a:rPr>
              <a:t>с учётом конкретных </a:t>
            </a:r>
            <a:r>
              <a:rPr lang="ru-RU" sz="2400" dirty="0">
                <a:latin typeface="Times New Roman" panose="02020603050405020304" pitchFamily="18" charset="0"/>
                <a:ea typeface="Times New Roman" panose="02020603050405020304" pitchFamily="18" charset="0"/>
              </a:rPr>
              <a:t>социально-исторических, политических и экономических условий.</a:t>
            </a:r>
            <a:endParaRPr lang="ru-RU"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 xmlns:p14="http://schemas.microsoft.com/office/powerpoint/2010/main" val="1377273825"/>
      </p:ext>
    </p:extLst>
  </p:cSld>
  <p:clrMapOvr>
    <a:masterClrMapping/>
  </p:clrMapOvr>
  <p:transition>
    <p:split dir="in"/>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0" y="357189"/>
            <a:ext cx="10018713" cy="657224"/>
          </a:xfrm>
        </p:spPr>
        <p:txBody>
          <a:bodyPr>
            <a:normAutofit/>
          </a:bodyPr>
          <a:lstStyle/>
          <a:p>
            <a:r>
              <a:rPr lang="ru-RU" sz="3200" b="1" i="1" dirty="0"/>
              <a:t>Развитие Я-концепции и</a:t>
            </a:r>
            <a:r>
              <a:rPr lang="ru-RU" sz="3200" b="1" dirty="0"/>
              <a:t> </a:t>
            </a:r>
            <a:r>
              <a:rPr lang="ru-RU" sz="3200" b="1" i="1" dirty="0"/>
              <a:t>идентичности </a:t>
            </a:r>
            <a:r>
              <a:rPr lang="ru-RU" sz="3200" b="1" i="1" dirty="0" smtClean="0"/>
              <a:t>личности</a:t>
            </a:r>
            <a:endParaRPr lang="ru-RU" sz="3200" dirty="0"/>
          </a:p>
        </p:txBody>
      </p:sp>
      <p:sp>
        <p:nvSpPr>
          <p:cNvPr id="3" name="Объект 2"/>
          <p:cNvSpPr>
            <a:spLocks noGrp="1"/>
          </p:cNvSpPr>
          <p:nvPr>
            <p:ph idx="1"/>
          </p:nvPr>
        </p:nvSpPr>
        <p:spPr>
          <a:xfrm>
            <a:off x="1655760" y="1714501"/>
            <a:ext cx="10018713" cy="4419600"/>
          </a:xfrm>
        </p:spPr>
        <p:txBody>
          <a:bodyPr>
            <a:noAutofit/>
          </a:bodyPr>
          <a:lstStyle/>
          <a:p>
            <a:r>
              <a:rPr lang="ru-RU" sz="2200" b="1" i="1" u="sng" dirty="0"/>
              <a:t>Самооценка </a:t>
            </a:r>
            <a:r>
              <a:rPr lang="ru-RU" sz="2200" i="1" dirty="0" smtClean="0"/>
              <a:t>(прогностическая</a:t>
            </a:r>
            <a:r>
              <a:rPr lang="ru-RU" sz="2200" dirty="0" smtClean="0"/>
              <a:t>; </a:t>
            </a:r>
            <a:r>
              <a:rPr lang="ru-RU" sz="2200" i="1" dirty="0" smtClean="0"/>
              <a:t>корригирующая; ретроспективная )</a:t>
            </a:r>
          </a:p>
          <a:p>
            <a:r>
              <a:rPr lang="ru-RU" sz="2200" b="1" i="1" u="sng" dirty="0" err="1" smtClean="0"/>
              <a:t>Смыслопорождение</a:t>
            </a:r>
            <a:r>
              <a:rPr lang="ru-RU" sz="2200" b="1" i="1" u="sng" dirty="0" smtClean="0"/>
              <a:t> </a:t>
            </a:r>
            <a:r>
              <a:rPr lang="ru-RU" sz="2200" b="1" i="1" u="sng" dirty="0"/>
              <a:t>и </a:t>
            </a:r>
            <a:r>
              <a:rPr lang="ru-RU" sz="2200" b="1" i="1" u="sng" dirty="0" smtClean="0"/>
              <a:t>смыслообразование </a:t>
            </a:r>
            <a:r>
              <a:rPr lang="ru-RU" sz="2200" i="1" dirty="0" smtClean="0"/>
              <a:t>(</a:t>
            </a:r>
            <a:r>
              <a:rPr lang="ru-RU" sz="2200" dirty="0" smtClean="0"/>
              <a:t>установление </a:t>
            </a:r>
            <a:r>
              <a:rPr lang="ru-RU" sz="2200" dirty="0"/>
              <a:t>связи мотива и цели </a:t>
            </a:r>
            <a:r>
              <a:rPr lang="ru-RU" sz="2200" dirty="0" smtClean="0"/>
              <a:t>деятельности;  </a:t>
            </a:r>
          </a:p>
          <a:p>
            <a:pPr marL="0" indent="0">
              <a:buNone/>
            </a:pPr>
            <a:r>
              <a:rPr lang="ru-RU" sz="2200" i="1" dirty="0" smtClean="0"/>
              <a:t>индикаторы</a:t>
            </a:r>
            <a:r>
              <a:rPr lang="ru-RU" sz="2200" dirty="0" smtClean="0"/>
              <a:t> - доведение </a:t>
            </a:r>
            <a:r>
              <a:rPr lang="ru-RU" sz="2200" dirty="0"/>
              <a:t>работы до </a:t>
            </a:r>
            <a:r>
              <a:rPr lang="ru-RU" sz="2200" dirty="0" smtClean="0"/>
              <a:t>конца, </a:t>
            </a:r>
            <a:r>
              <a:rPr lang="ru-RU" sz="2200" dirty="0"/>
              <a:t>стремление к завершённости учебных </a:t>
            </a:r>
            <a:r>
              <a:rPr lang="ru-RU" sz="2200" dirty="0" smtClean="0"/>
              <a:t>действий, </a:t>
            </a:r>
            <a:r>
              <a:rPr lang="ru-RU" sz="2200" dirty="0"/>
              <a:t>преодоление </a:t>
            </a:r>
            <a:r>
              <a:rPr lang="ru-RU" sz="2200" dirty="0" smtClean="0"/>
              <a:t>пре­пятствий, </a:t>
            </a:r>
            <a:r>
              <a:rPr lang="ru-RU" sz="2200" dirty="0"/>
              <a:t>концентра­ция и сосредоточение на </a:t>
            </a:r>
            <a:r>
              <a:rPr lang="ru-RU" sz="2200" dirty="0" smtClean="0"/>
              <a:t>работе);</a:t>
            </a:r>
            <a:endParaRPr lang="ru-RU" sz="2200" i="1" dirty="0" smtClean="0"/>
          </a:p>
          <a:p>
            <a:pPr lvl="0"/>
            <a:r>
              <a:rPr lang="ru-RU" sz="2200" b="1" i="1" u="sng" dirty="0"/>
              <a:t>Развитие мотивов </a:t>
            </a:r>
            <a:r>
              <a:rPr lang="ru-RU" sz="2200" b="1" i="1" u="sng" dirty="0" smtClean="0"/>
              <a:t>учения  </a:t>
            </a:r>
          </a:p>
          <a:p>
            <a:pPr marL="0" lvl="0" indent="0">
              <a:buNone/>
            </a:pPr>
            <a:r>
              <a:rPr lang="ru-RU" sz="2200" i="1" dirty="0" smtClean="0"/>
              <a:t>(</a:t>
            </a:r>
            <a:r>
              <a:rPr lang="ru-RU" sz="2200" b="1" dirty="0"/>
              <a:t>у</a:t>
            </a:r>
            <a:r>
              <a:rPr lang="ru-RU" sz="2200" b="1" dirty="0" smtClean="0"/>
              <a:t>чебные </a:t>
            </a:r>
            <a:r>
              <a:rPr lang="ru-RU" sz="2200" b="1" dirty="0"/>
              <a:t>и познавательные </a:t>
            </a:r>
            <a:r>
              <a:rPr lang="ru-RU" sz="2200" i="1" dirty="0" smtClean="0"/>
              <a:t>мотивы; </a:t>
            </a:r>
          </a:p>
          <a:p>
            <a:pPr marL="0" lvl="0" indent="0">
              <a:buNone/>
            </a:pPr>
            <a:r>
              <a:rPr lang="ru-RU" sz="2200" b="1" dirty="0" smtClean="0"/>
              <a:t>социальные мотивы </a:t>
            </a:r>
            <a:r>
              <a:rPr lang="ru-RU" sz="2200" i="1" dirty="0" smtClean="0"/>
              <a:t>(</a:t>
            </a:r>
            <a:r>
              <a:rPr lang="ru-RU" sz="2200" i="1" dirty="0"/>
              <a:t>широкий </a:t>
            </a:r>
            <a:r>
              <a:rPr lang="ru-RU" sz="2200" i="1" dirty="0" smtClean="0"/>
              <a:t>социальный, узкий </a:t>
            </a:r>
            <a:r>
              <a:rPr lang="ru-RU" sz="2200" i="1" dirty="0"/>
              <a:t>социальный, </a:t>
            </a:r>
            <a:r>
              <a:rPr lang="ru-RU" sz="2200" i="1" dirty="0" smtClean="0"/>
              <a:t>мотив </a:t>
            </a:r>
            <a:r>
              <a:rPr lang="ru-RU" sz="2200" i="1" dirty="0"/>
              <a:t>социального </a:t>
            </a:r>
            <a:r>
              <a:rPr lang="ru-RU" sz="2200" i="1" dirty="0" smtClean="0"/>
              <a:t>сотрудничества, мотивы </a:t>
            </a:r>
            <a:r>
              <a:rPr lang="ru-RU" sz="2200" i="1" dirty="0"/>
              <a:t>саморазвития и </a:t>
            </a:r>
            <a:r>
              <a:rPr lang="ru-RU" sz="2200" i="1" dirty="0" smtClean="0"/>
              <a:t>самообразования</a:t>
            </a:r>
            <a:r>
              <a:rPr lang="ru-RU" sz="2200" dirty="0" smtClean="0"/>
              <a:t>),</a:t>
            </a:r>
            <a:r>
              <a:rPr lang="ru-RU" sz="2200" i="1" dirty="0" smtClean="0"/>
              <a:t> </a:t>
            </a:r>
          </a:p>
          <a:p>
            <a:pPr marL="0" lvl="0" indent="0">
              <a:buNone/>
            </a:pPr>
            <a:r>
              <a:rPr lang="ru-RU" sz="2200" b="1" dirty="0" smtClean="0"/>
              <a:t>внешние мотивы (</a:t>
            </a:r>
            <a:r>
              <a:rPr lang="ru-RU" sz="2200" dirty="0" smtClean="0"/>
              <a:t>материального </a:t>
            </a:r>
            <a:r>
              <a:rPr lang="ru-RU" sz="2200" dirty="0"/>
              <a:t>вознаграждения, </a:t>
            </a:r>
            <a:r>
              <a:rPr lang="ru-RU" sz="2200" dirty="0" smtClean="0"/>
              <a:t>отметки; стремления </a:t>
            </a:r>
            <a:r>
              <a:rPr lang="ru-RU" sz="2200" dirty="0"/>
              <a:t>к безопасности и </a:t>
            </a:r>
            <a:r>
              <a:rPr lang="ru-RU" sz="2200" dirty="0" smtClean="0"/>
              <a:t>стабильности; престижные </a:t>
            </a:r>
            <a:r>
              <a:rPr lang="ru-RU" sz="2200" dirty="0"/>
              <a:t>и статусные </a:t>
            </a:r>
            <a:r>
              <a:rPr lang="ru-RU" sz="2200" dirty="0" smtClean="0"/>
              <a:t>(</a:t>
            </a:r>
            <a:r>
              <a:rPr lang="ru-RU" sz="2200" dirty="0"/>
              <a:t>учёба ради лидерства и престижа; стремление оказаться в центре внимания</a:t>
            </a:r>
            <a:r>
              <a:rPr lang="ru-RU" sz="2200" dirty="0" smtClean="0"/>
              <a:t>); избегания неудачи).</a:t>
            </a:r>
            <a:r>
              <a:rPr lang="ru-RU" sz="2200" dirty="0"/>
              <a:t/>
            </a:r>
            <a:br>
              <a:rPr lang="ru-RU" sz="2200" dirty="0"/>
            </a:br>
            <a:endParaRPr lang="ru-RU" sz="2200" dirty="0"/>
          </a:p>
        </p:txBody>
      </p:sp>
    </p:spTree>
    <p:extLst>
      <p:ext uri="{BB962C8B-B14F-4D97-AF65-F5344CB8AC3E}">
        <p14:creationId xmlns="" xmlns:p14="http://schemas.microsoft.com/office/powerpoint/2010/main" val="3616322267"/>
      </p:ext>
    </p:extLst>
  </p:cSld>
  <p:clrMapOvr>
    <a:masterClrMapping/>
  </p:clrMapOvr>
  <p:transition>
    <p:spli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09" y="357189"/>
            <a:ext cx="10018713" cy="1428068"/>
          </a:xfrm>
        </p:spPr>
        <p:txBody>
          <a:bodyPr>
            <a:noAutofit/>
          </a:bodyPr>
          <a:lstStyle/>
          <a:p>
            <a:r>
              <a:rPr lang="ru-RU" sz="3200" b="1" dirty="0"/>
              <a:t>Типовые задачи</a:t>
            </a:r>
            <a:r>
              <a:rPr lang="ru-RU" sz="3200" dirty="0"/>
              <a:t/>
            </a:r>
            <a:br>
              <a:rPr lang="ru-RU" sz="3200" dirty="0"/>
            </a:br>
            <a:r>
              <a:rPr lang="ru-RU" sz="3200" b="1" i="1" dirty="0"/>
              <a:t>Личностное самоопределение. Развитие </a:t>
            </a:r>
            <a:r>
              <a:rPr lang="ru-RU" sz="3200" b="1" i="1" dirty="0" smtClean="0"/>
              <a:t>Я-концепции</a:t>
            </a:r>
            <a:endParaRPr lang="ru-RU" sz="3200" dirty="0"/>
          </a:p>
        </p:txBody>
      </p:sp>
      <p:sp>
        <p:nvSpPr>
          <p:cNvPr id="3" name="Объект 2"/>
          <p:cNvSpPr>
            <a:spLocks noGrp="1"/>
          </p:cNvSpPr>
          <p:nvPr>
            <p:ph idx="1"/>
          </p:nvPr>
        </p:nvSpPr>
        <p:spPr>
          <a:xfrm>
            <a:off x="1484309" y="1409699"/>
            <a:ext cx="10018713" cy="4874987"/>
          </a:xfrm>
        </p:spPr>
        <p:txBody>
          <a:bodyPr/>
          <a:lstStyle/>
          <a:p>
            <a:r>
              <a:rPr lang="ru-RU" sz="2800" dirty="0"/>
              <a:t>Задание «Самоанализ. Кто Я? Какой Я?»</a:t>
            </a:r>
          </a:p>
          <a:p>
            <a:r>
              <a:rPr lang="ru-RU" sz="2800" dirty="0"/>
              <a:t>Упражнение «Горячий стул»</a:t>
            </a:r>
          </a:p>
          <a:p>
            <a:r>
              <a:rPr lang="ru-RU" sz="2800" dirty="0"/>
              <a:t>Игровое задание «Чемодан</a:t>
            </a:r>
            <a:r>
              <a:rPr lang="ru-RU" sz="2800" dirty="0" smtClean="0"/>
              <a:t>»</a:t>
            </a:r>
          </a:p>
          <a:p>
            <a:r>
              <a:rPr lang="ru-RU" sz="2800" dirty="0"/>
              <a:t>Задание «Рефлексивная самооценка учебной деятельности</a:t>
            </a:r>
            <a:r>
              <a:rPr lang="ru-RU" sz="2800" dirty="0" smtClean="0"/>
              <a:t>»</a:t>
            </a:r>
            <a:endParaRPr lang="ru-RU" sz="2800" dirty="0"/>
          </a:p>
        </p:txBody>
      </p:sp>
    </p:spTree>
    <p:extLst>
      <p:ext uri="{BB962C8B-B14F-4D97-AF65-F5344CB8AC3E}">
        <p14:creationId xmlns="" xmlns:p14="http://schemas.microsoft.com/office/powerpoint/2010/main" val="3784118512"/>
      </p:ext>
    </p:extLst>
  </p:cSld>
  <p:clrMapOvr>
    <a:masterClrMapping/>
  </p:clrMapOvr>
  <p:transition>
    <p:blinds/>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0" y="337457"/>
            <a:ext cx="10018713" cy="605971"/>
          </a:xfrm>
        </p:spPr>
        <p:txBody>
          <a:bodyPr>
            <a:normAutofit fontScale="90000"/>
          </a:bodyPr>
          <a:lstStyle/>
          <a:p>
            <a:r>
              <a:rPr lang="ru-RU" b="1" i="1" dirty="0"/>
              <a:t>Смыслообразование. </a:t>
            </a:r>
            <a:r>
              <a:rPr lang="ru-RU" b="1" i="1" dirty="0" smtClean="0"/>
              <a:t>Мотивация</a:t>
            </a:r>
            <a:endParaRPr lang="ru-RU" dirty="0"/>
          </a:p>
        </p:txBody>
      </p:sp>
      <p:sp>
        <p:nvSpPr>
          <p:cNvPr id="3" name="Объект 2"/>
          <p:cNvSpPr>
            <a:spLocks noGrp="1"/>
          </p:cNvSpPr>
          <p:nvPr>
            <p:ph idx="1"/>
          </p:nvPr>
        </p:nvSpPr>
        <p:spPr>
          <a:xfrm>
            <a:off x="1484310" y="943428"/>
            <a:ext cx="10707690" cy="6052458"/>
          </a:xfrm>
        </p:spPr>
        <p:txBody>
          <a:bodyPr>
            <a:normAutofit fontScale="70000" lnSpcReduction="20000"/>
          </a:bodyPr>
          <a:lstStyle/>
          <a:p>
            <a:pPr marL="0" indent="0" algn="ctr">
              <a:buNone/>
            </a:pPr>
            <a:r>
              <a:rPr lang="ru-RU" sz="2600" b="1" dirty="0"/>
              <a:t>Игровое задание «Моя Вселенная»</a:t>
            </a:r>
          </a:p>
          <a:p>
            <a:pPr marL="0" indent="0">
              <a:buNone/>
            </a:pPr>
            <a:r>
              <a:rPr lang="ru-RU" i="1" dirty="0"/>
              <a:t>Цель: </a:t>
            </a:r>
            <a:r>
              <a:rPr lang="ru-RU" dirty="0"/>
              <a:t>формирование личностной рефлексии, направлен­ной на осознание подростками своих мотивов, потребностей, стремлений, желаний и побуждений, и оценивание уровня </a:t>
            </a:r>
            <a:r>
              <a:rPr lang="ru-RU" dirty="0" err="1"/>
              <a:t>сформированности</a:t>
            </a:r>
            <a:r>
              <a:rPr lang="ru-RU" dirty="0"/>
              <a:t>.</a:t>
            </a:r>
          </a:p>
          <a:p>
            <a:pPr marL="0" indent="0">
              <a:buNone/>
            </a:pPr>
            <a:r>
              <a:rPr lang="ru-RU" i="1" dirty="0"/>
              <a:t>Возраст: </a:t>
            </a:r>
            <a:r>
              <a:rPr lang="ru-RU" dirty="0"/>
              <a:t>10—15 лет.</a:t>
            </a:r>
          </a:p>
          <a:p>
            <a:pPr marL="0" indent="0">
              <a:buNone/>
            </a:pPr>
            <a:r>
              <a:rPr lang="ru-RU" i="1" dirty="0"/>
              <a:t>Учебные дисциплины: </a:t>
            </a:r>
            <a:r>
              <a:rPr lang="ru-RU" dirty="0"/>
              <a:t>литература, история, изобразитель­ное искусство, музыка и др.</a:t>
            </a:r>
          </a:p>
          <a:p>
            <a:pPr marL="0" indent="0">
              <a:buNone/>
            </a:pPr>
            <a:r>
              <a:rPr lang="ru-RU" i="1" dirty="0"/>
              <a:t>Форма выполнения задания: </a:t>
            </a:r>
            <a:r>
              <a:rPr lang="ru-RU" dirty="0"/>
              <a:t>групповая работа учащихся под руководством психолога.</a:t>
            </a:r>
          </a:p>
          <a:p>
            <a:pPr marL="0" indent="0">
              <a:buNone/>
            </a:pPr>
            <a:r>
              <a:rPr lang="ru-RU" i="1" dirty="0" smtClean="0"/>
              <a:t>Описание </a:t>
            </a:r>
            <a:r>
              <a:rPr lang="ru-RU" i="1" dirty="0"/>
              <a:t>задания: </a:t>
            </a:r>
            <a:r>
              <a:rPr lang="ru-RU" dirty="0"/>
              <a:t>учащимся предлагают на альбом­ном листе нарисовать окружности — одну в центре, а восемь вокруг неё. Затем соединить линиями-лучами центральную окружность с остальными окружностями-планетами. В цент­ральной окружности написать букву «Я», а в других — окон­чания следующих предложений:</a:t>
            </a:r>
          </a:p>
          <a:p>
            <a:pPr lvl="0"/>
            <a:r>
              <a:rPr lang="ru-RU" dirty="0"/>
              <a:t>Моё любимое занятие...</a:t>
            </a:r>
          </a:p>
          <a:p>
            <a:pPr lvl="0"/>
            <a:r>
              <a:rPr lang="ru-RU" dirty="0"/>
              <a:t>Мой любимый цвет...</a:t>
            </a:r>
          </a:p>
          <a:p>
            <a:pPr lvl="0"/>
            <a:r>
              <a:rPr lang="ru-RU" dirty="0"/>
              <a:t>Мой лучший друг...</a:t>
            </a:r>
          </a:p>
          <a:p>
            <a:pPr lvl="0"/>
            <a:r>
              <a:rPr lang="ru-RU" dirty="0"/>
              <a:t>Моё любимое животное...</a:t>
            </a:r>
          </a:p>
          <a:p>
            <a:pPr lvl="0"/>
            <a:r>
              <a:rPr lang="ru-RU" dirty="0"/>
              <a:t>Моё любимое время года...</a:t>
            </a:r>
          </a:p>
          <a:p>
            <a:pPr lvl="0"/>
            <a:r>
              <a:rPr lang="ru-RU" dirty="0"/>
              <a:t>Мой любимый литературный герой...</a:t>
            </a:r>
          </a:p>
          <a:p>
            <a:pPr lvl="0"/>
            <a:r>
              <a:rPr lang="ru-RU" dirty="0"/>
              <a:t>Моё любимое музыкальное произведение...</a:t>
            </a:r>
          </a:p>
          <a:p>
            <a:pPr lvl="0"/>
            <a:r>
              <a:rPr lang="ru-RU" dirty="0"/>
              <a:t>Мой любимый фильм...</a:t>
            </a:r>
          </a:p>
          <a:p>
            <a:pPr marL="0" indent="0">
              <a:buNone/>
            </a:pPr>
            <a:r>
              <a:rPr lang="ru-RU" dirty="0"/>
              <a:t>Дети сравнивают свои ответы, проводится групповое обсуждение.</a:t>
            </a:r>
          </a:p>
          <a:p>
            <a:endParaRPr lang="ru-RU" dirty="0"/>
          </a:p>
        </p:txBody>
      </p:sp>
      <p:pic>
        <p:nvPicPr>
          <p:cNvPr id="4" name="Picture 7" descr="http://runova08.ru/wp-content/uploads/2010/09/screen.jpg"/>
          <p:cNvPicPr>
            <a:picLocks noChangeAspect="1" noChangeArrowheads="1"/>
          </p:cNvPicPr>
          <p:nvPr/>
        </p:nvPicPr>
        <p:blipFill>
          <a:blip r:embed="rId3"/>
          <a:srcRect/>
          <a:stretch>
            <a:fillRect/>
          </a:stretch>
        </p:blipFill>
        <p:spPr bwMode="auto">
          <a:xfrm>
            <a:off x="8679976" y="4476466"/>
            <a:ext cx="3512024" cy="2381533"/>
          </a:xfrm>
          <a:prstGeom prst="rect">
            <a:avLst/>
          </a:prstGeom>
          <a:noFill/>
          <a:ln w="9525">
            <a:noFill/>
            <a:miter lim="800000"/>
            <a:headEnd/>
            <a:tailEnd/>
          </a:ln>
        </p:spPr>
      </p:pic>
    </p:spTree>
    <p:extLst>
      <p:ext uri="{BB962C8B-B14F-4D97-AF65-F5344CB8AC3E}">
        <p14:creationId xmlns="" xmlns:p14="http://schemas.microsoft.com/office/powerpoint/2010/main" val="1844401765"/>
      </p:ext>
    </p:extLst>
  </p:cSld>
  <p:clrMapOvr>
    <a:masterClrMapping/>
  </p:clrMapOvr>
  <p:transition>
    <p:blinds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0" y="214312"/>
            <a:ext cx="10018713" cy="1185863"/>
          </a:xfrm>
        </p:spPr>
        <p:txBody>
          <a:bodyPr>
            <a:normAutofit/>
          </a:bodyPr>
          <a:lstStyle/>
          <a:p>
            <a:r>
              <a:rPr lang="ru-RU" sz="2800" b="1" i="1" dirty="0"/>
              <a:t>Развитие морального действия.</a:t>
            </a:r>
            <a:r>
              <a:rPr lang="ru-RU" sz="2800" dirty="0"/>
              <a:t/>
            </a:r>
            <a:br>
              <a:rPr lang="ru-RU" sz="2800" dirty="0"/>
            </a:br>
            <a:r>
              <a:rPr lang="ru-RU" sz="2800" b="1" i="1" dirty="0"/>
              <a:t>Ориентация в морально-нравственных</a:t>
            </a:r>
            <a:r>
              <a:rPr lang="ru-RU" sz="2800" b="1" dirty="0"/>
              <a:t> </a:t>
            </a:r>
            <a:r>
              <a:rPr lang="ru-RU" sz="2800" b="1" i="1" dirty="0"/>
              <a:t>основах </a:t>
            </a:r>
            <a:r>
              <a:rPr lang="ru-RU" sz="2800" b="1" i="1" dirty="0" smtClean="0"/>
              <a:t>поведения</a:t>
            </a:r>
            <a:endParaRPr lang="ru-RU" sz="2800" dirty="0"/>
          </a:p>
        </p:txBody>
      </p:sp>
      <p:sp>
        <p:nvSpPr>
          <p:cNvPr id="3" name="Объект 2"/>
          <p:cNvSpPr>
            <a:spLocks noGrp="1"/>
          </p:cNvSpPr>
          <p:nvPr>
            <p:ph idx="1"/>
          </p:nvPr>
        </p:nvSpPr>
        <p:spPr>
          <a:xfrm>
            <a:off x="1484310" y="1600201"/>
            <a:ext cx="10018713" cy="4191000"/>
          </a:xfrm>
        </p:spPr>
        <p:txBody>
          <a:bodyPr/>
          <a:lstStyle/>
          <a:p>
            <a:pPr lvl="0"/>
            <a:r>
              <a:rPr lang="ru-RU" dirty="0"/>
              <a:t>развитие морального мышления учеников посредством участия в моральных дискуссиях и в решении моральных ди­лемм;</a:t>
            </a:r>
          </a:p>
          <a:p>
            <a:pPr lvl="0"/>
            <a:r>
              <a:rPr lang="ru-RU" dirty="0"/>
              <a:t>развитие культуры моральных норм и ценностей через демократический выбор норм и построение групповой соли­дарности;</a:t>
            </a:r>
          </a:p>
          <a:p>
            <a:pPr lvl="0"/>
            <a:r>
              <a:rPr lang="ru-RU" dirty="0"/>
              <a:t>создание контекста взаимодействия и сотрудничества, где и ученики, и учителя могут действовать в соответствии со своей моральной интуицией и внутренними решениями.</a:t>
            </a:r>
          </a:p>
          <a:p>
            <a:endParaRPr lang="ru-RU" dirty="0"/>
          </a:p>
        </p:txBody>
      </p:sp>
    </p:spTree>
    <p:extLst>
      <p:ext uri="{BB962C8B-B14F-4D97-AF65-F5344CB8AC3E}">
        <p14:creationId xmlns="" xmlns:p14="http://schemas.microsoft.com/office/powerpoint/2010/main" val="28022110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81200" y="214290"/>
            <a:ext cx="8229600" cy="1143008"/>
          </a:xfrm>
        </p:spPr>
        <p:txBody>
          <a:bodyPr>
            <a:normAutofit/>
          </a:bodyPr>
          <a:lstStyle/>
          <a:p>
            <a:pPr algn="ctr"/>
            <a:r>
              <a:rPr lang="ru-RU" sz="3200" dirty="0"/>
              <a:t>Примеры типовых задач, направленных на формирование личностных УУД  </a:t>
            </a:r>
          </a:p>
        </p:txBody>
      </p:sp>
      <p:pic>
        <p:nvPicPr>
          <p:cNvPr id="4" name="Изображение 3" descr="1-1-1024x425.jpg"/>
          <p:cNvPicPr>
            <a:picLocks noChangeAspect="1"/>
          </p:cNvPicPr>
          <p:nvPr/>
        </p:nvPicPr>
        <p:blipFill>
          <a:blip r:embed="rId3"/>
          <a:srcRect/>
          <a:stretch>
            <a:fillRect/>
          </a:stretch>
        </p:blipFill>
        <p:spPr bwMode="auto">
          <a:xfrm>
            <a:off x="0" y="3234519"/>
            <a:ext cx="12191999" cy="3623481"/>
          </a:xfrm>
          <a:prstGeom prst="rect">
            <a:avLst/>
          </a:prstGeom>
          <a:noFill/>
          <a:ln w="9525">
            <a:noFill/>
            <a:miter lim="800000"/>
            <a:headEnd/>
            <a:tailEnd/>
          </a:ln>
        </p:spPr>
      </p:pic>
      <p:sp>
        <p:nvSpPr>
          <p:cNvPr id="3" name="Содержимое 2"/>
          <p:cNvSpPr>
            <a:spLocks noGrp="1"/>
          </p:cNvSpPr>
          <p:nvPr>
            <p:ph idx="1"/>
          </p:nvPr>
        </p:nvSpPr>
        <p:spPr>
          <a:xfrm>
            <a:off x="1946197" y="1310185"/>
            <a:ext cx="8643998" cy="3914157"/>
          </a:xfrm>
        </p:spPr>
        <p:txBody>
          <a:bodyPr>
            <a:normAutofit/>
          </a:bodyPr>
          <a:lstStyle/>
          <a:p>
            <a:r>
              <a:rPr lang="ru-RU" sz="3600" b="1" dirty="0"/>
              <a:t>Задание «Моральные дилеммы»</a:t>
            </a:r>
          </a:p>
          <a:p>
            <a:r>
              <a:rPr lang="ru-RU" sz="3600" b="1" dirty="0"/>
              <a:t>Задание «Моральный смысл»</a:t>
            </a:r>
          </a:p>
          <a:p>
            <a:r>
              <a:rPr lang="ru-RU" sz="3600" b="1" dirty="0"/>
              <a:t>Задание «Социальная реклама»</a:t>
            </a:r>
          </a:p>
          <a:p>
            <a:r>
              <a:rPr lang="ru-RU" sz="3600" b="1" dirty="0"/>
              <a:t>Задание «Кодекс моральных норм»</a:t>
            </a:r>
          </a:p>
          <a:p>
            <a:endParaRPr lang="ru-RU" sz="2000" b="1" dirty="0"/>
          </a:p>
        </p:txBody>
      </p:sp>
    </p:spTree>
    <p:extLst>
      <p:ext uri="{BB962C8B-B14F-4D97-AF65-F5344CB8AC3E}">
        <p14:creationId xmlns="" xmlns:p14="http://schemas.microsoft.com/office/powerpoint/2010/main" val="4024527586"/>
      </p:ext>
    </p:extLst>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Изображение 3" descr="Deti i Roditeli.jpg"/>
          <p:cNvPicPr>
            <a:picLocks noChangeAspect="1"/>
          </p:cNvPicPr>
          <p:nvPr/>
        </p:nvPicPr>
        <p:blipFill>
          <a:blip r:embed="rId2"/>
          <a:srcRect/>
          <a:stretch>
            <a:fillRect/>
          </a:stretch>
        </p:blipFill>
        <p:spPr bwMode="auto">
          <a:xfrm>
            <a:off x="0" y="0"/>
            <a:ext cx="12192000" cy="6978650"/>
          </a:xfrm>
          <a:prstGeom prst="rect">
            <a:avLst/>
          </a:prstGeom>
          <a:noFill/>
          <a:ln w="9525">
            <a:noFill/>
            <a:miter lim="800000"/>
            <a:headEnd/>
            <a:tailEnd/>
          </a:ln>
        </p:spPr>
      </p:pic>
      <p:sp>
        <p:nvSpPr>
          <p:cNvPr id="13314" name="Заголовок 1"/>
          <p:cNvSpPr>
            <a:spLocks noGrp="1"/>
          </p:cNvSpPr>
          <p:nvPr>
            <p:ph type="ctrTitle"/>
          </p:nvPr>
        </p:nvSpPr>
        <p:spPr>
          <a:xfrm>
            <a:off x="416811" y="344774"/>
            <a:ext cx="11377084" cy="1843790"/>
          </a:xfrm>
        </p:spPr>
        <p:txBody>
          <a:bodyPr>
            <a:normAutofit fontScale="90000"/>
          </a:bodyPr>
          <a:lstStyle/>
          <a:p>
            <a:r>
              <a:rPr lang="ru-RU" sz="4000" b="1" dirty="0" smtClean="0">
                <a:solidFill>
                  <a:srgbClr val="002060"/>
                </a:solidFill>
                <a:latin typeface="Garamond" panose="02020404030301010803" pitchFamily="18" charset="0"/>
              </a:rPr>
              <a:t>«…ВСЯКИЙ  УЧИТЕЛЬ  ДОЛЖЕН  СТРОИТЬ  СВОЮ  РАБОТУ  НА   ПСИХОЛОГИИ»</a:t>
            </a:r>
            <a:r>
              <a:rPr lang="ru-RU" sz="4000" b="1" dirty="0" smtClean="0">
                <a:solidFill>
                  <a:srgbClr val="002060"/>
                </a:solidFill>
              </a:rPr>
              <a:t/>
            </a:r>
            <a:br>
              <a:rPr lang="ru-RU" sz="4000" b="1" dirty="0" smtClean="0">
                <a:solidFill>
                  <a:srgbClr val="002060"/>
                </a:solidFill>
              </a:rPr>
            </a:br>
            <a:r>
              <a:rPr lang="ru-RU" sz="2800" dirty="0" smtClean="0"/>
              <a:t>Евгений Александрович Ямбург</a:t>
            </a:r>
            <a:endParaRPr kumimoji="0" lang="ru-RU" sz="4000" b="1" dirty="0" smtClean="0">
              <a:solidFill>
                <a:schemeClr val="bg1"/>
              </a:solidFill>
              <a:cs typeface="Arial" pitchFamily="34" charset="0"/>
            </a:endParaRPr>
          </a:p>
        </p:txBody>
      </p:sp>
      <p:sp>
        <p:nvSpPr>
          <p:cNvPr id="13315" name="Подзаголовок 2"/>
          <p:cNvSpPr>
            <a:spLocks noGrp="1"/>
          </p:cNvSpPr>
          <p:nvPr>
            <p:ph type="subTitle" idx="1"/>
          </p:nvPr>
        </p:nvSpPr>
        <p:spPr>
          <a:xfrm>
            <a:off x="2105666" y="5327730"/>
            <a:ext cx="10086334" cy="1530270"/>
          </a:xfrm>
        </p:spPr>
        <p:txBody>
          <a:bodyPr>
            <a:normAutofit fontScale="25000" lnSpcReduction="20000"/>
          </a:bodyPr>
          <a:lstStyle/>
          <a:p>
            <a:r>
              <a:rPr lang="ru-RU" sz="2400" dirty="0" smtClean="0"/>
              <a:t> </a:t>
            </a:r>
            <a:r>
              <a:rPr lang="ru-RU" sz="11200" b="1" i="1" dirty="0" smtClean="0">
                <a:solidFill>
                  <a:srgbClr val="002060"/>
                </a:solidFill>
              </a:rPr>
              <a:t>«Педагогика слепа без психологии, а психология мертва без педагогики.</a:t>
            </a:r>
            <a:r>
              <a:rPr lang="ru-RU" sz="11200" dirty="0" smtClean="0">
                <a:solidFill>
                  <a:srgbClr val="002060"/>
                </a:solidFill>
              </a:rPr>
              <a:t/>
            </a:r>
            <a:br>
              <a:rPr lang="ru-RU" sz="11200" dirty="0" smtClean="0">
                <a:solidFill>
                  <a:srgbClr val="002060"/>
                </a:solidFill>
              </a:rPr>
            </a:br>
            <a:r>
              <a:rPr lang="ru-RU" sz="11200" b="1" i="1" dirty="0" smtClean="0">
                <a:solidFill>
                  <a:srgbClr val="002060"/>
                </a:solidFill>
              </a:rPr>
              <a:t>  Цель педагога - психолога добиться их единения».</a:t>
            </a:r>
            <a:endParaRPr lang="ru-RU" sz="2400" dirty="0" smtClean="0">
              <a:solidFill>
                <a:srgbClr val="002060"/>
              </a:solidFill>
            </a:endParaRPr>
          </a:p>
          <a:p>
            <a:r>
              <a:rPr lang="ru-RU" sz="7200" dirty="0" smtClean="0"/>
              <a:t>Владимир Петрович Зинченко (д.п.н.)</a:t>
            </a:r>
            <a:endParaRPr kumimoji="0" lang="ru-RU" sz="7200" b="1" dirty="0" smtClean="0">
              <a:solidFill>
                <a:srgbClr val="000000"/>
              </a:solidFill>
              <a:cs typeface="Arial" pitchFamily="34" charset="0"/>
            </a:endParaRPr>
          </a:p>
        </p:txBody>
      </p:sp>
    </p:spTree>
  </p:cSld>
  <p:clrMapOvr>
    <a:masterClrMapping/>
  </p:clrMapOvr>
  <p:transition>
    <p:wedg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03086" y="105229"/>
            <a:ext cx="10972800" cy="1113971"/>
          </a:xfrm>
        </p:spPr>
        <p:txBody>
          <a:bodyPr>
            <a:normAutofit/>
          </a:bodyPr>
          <a:lstStyle/>
          <a:p>
            <a:r>
              <a:rPr lang="ru-RU" sz="2400" b="1" dirty="0" smtClean="0">
                <a:latin typeface="Times New Roman" panose="02020603050405020304" pitchFamily="18" charset="0"/>
                <a:cs typeface="Times New Roman" panose="02020603050405020304" pitchFamily="18" charset="0"/>
              </a:rPr>
              <a:t>Примерная схема нравственно-этичес­кого </a:t>
            </a:r>
            <a:r>
              <a:rPr lang="ru-RU" sz="2400" b="1" dirty="0">
                <a:latin typeface="Times New Roman" panose="02020603050405020304" pitchFamily="18" charset="0"/>
                <a:cs typeface="Times New Roman" panose="02020603050405020304" pitchFamily="18" charset="0"/>
              </a:rPr>
              <a:t>оценивания для анализа </a:t>
            </a:r>
            <a:r>
              <a:rPr lang="ru-RU" sz="2400" b="1" dirty="0" smtClean="0">
                <a:latin typeface="Times New Roman" panose="02020603050405020304" pitchFamily="18" charset="0"/>
                <a:cs typeface="Times New Roman" panose="02020603050405020304" pitchFamily="18" charset="0"/>
              </a:rPr>
              <a:t>ситуации:</a:t>
            </a:r>
            <a:endParaRPr lang="ru-RU" sz="2400"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1484310" y="957943"/>
            <a:ext cx="10388376" cy="5900057"/>
          </a:xfrm>
        </p:spPr>
        <p:txBody>
          <a:bodyPr>
            <a:normAutofit fontScale="62500" lnSpcReduction="20000"/>
          </a:bodyPr>
          <a:lstStyle/>
          <a:p>
            <a:r>
              <a:rPr lang="ru-RU" sz="3200" dirty="0"/>
              <a:t>1. Ч</a:t>
            </a:r>
            <a:r>
              <a:rPr lang="ru-RU" sz="3200" dirty="0">
                <a:latin typeface="Times New Roman" panose="02020603050405020304" pitchFamily="18" charset="0"/>
                <a:cs typeface="Times New Roman" panose="02020603050405020304" pitchFamily="18" charset="0"/>
              </a:rPr>
              <a:t>то происходит в данной ситуации? </a:t>
            </a:r>
            <a:endParaRPr lang="ru-RU" sz="3200" dirty="0" smtClean="0">
              <a:latin typeface="Times New Roman" panose="02020603050405020304" pitchFamily="18" charset="0"/>
              <a:cs typeface="Times New Roman" panose="02020603050405020304" pitchFamily="18" charset="0"/>
            </a:endParaRPr>
          </a:p>
          <a:p>
            <a:r>
              <a:rPr lang="ru-RU" sz="3200" dirty="0" smtClean="0">
                <a:latin typeface="Times New Roman" panose="02020603050405020304" pitchFamily="18" charset="0"/>
                <a:cs typeface="Times New Roman" panose="02020603050405020304" pitchFamily="18" charset="0"/>
              </a:rPr>
              <a:t>2</a:t>
            </a:r>
            <a:r>
              <a:rPr lang="ru-RU" sz="3200" dirty="0">
                <a:latin typeface="Times New Roman" panose="02020603050405020304" pitchFamily="18" charset="0"/>
                <a:cs typeface="Times New Roman" panose="02020603050405020304" pitchFamily="18" charset="0"/>
              </a:rPr>
              <a:t>. Кто участники ситуации? </a:t>
            </a:r>
            <a:endParaRPr lang="ru-RU" sz="3200" dirty="0" smtClean="0">
              <a:latin typeface="Times New Roman" panose="02020603050405020304" pitchFamily="18" charset="0"/>
              <a:cs typeface="Times New Roman" panose="02020603050405020304" pitchFamily="18" charset="0"/>
            </a:endParaRPr>
          </a:p>
          <a:p>
            <a:r>
              <a:rPr lang="ru-RU" sz="3200" dirty="0" smtClean="0">
                <a:latin typeface="Times New Roman" panose="02020603050405020304" pitchFamily="18" charset="0"/>
                <a:cs typeface="Times New Roman" panose="02020603050405020304" pitchFamily="18" charset="0"/>
              </a:rPr>
              <a:t>3</a:t>
            </a:r>
            <a:r>
              <a:rPr lang="ru-RU" sz="3200" dirty="0">
                <a:latin typeface="Times New Roman" panose="02020603050405020304" pitchFamily="18" charset="0"/>
                <a:cs typeface="Times New Roman" panose="02020603050405020304" pitchFamily="18" charset="0"/>
              </a:rPr>
              <a:t>. Каковы интересы и цели участников ситуации? Совпадают или противоречат друг другу цели и ин­тересы участников ситуации? </a:t>
            </a:r>
            <a:endParaRPr lang="ru-RU" sz="3200" dirty="0" smtClean="0">
              <a:latin typeface="Times New Roman" panose="02020603050405020304" pitchFamily="18" charset="0"/>
              <a:cs typeface="Times New Roman" panose="02020603050405020304" pitchFamily="18" charset="0"/>
            </a:endParaRPr>
          </a:p>
          <a:p>
            <a:r>
              <a:rPr lang="ru-RU" sz="3200" dirty="0" smtClean="0">
                <a:latin typeface="Times New Roman" panose="02020603050405020304" pitchFamily="18" charset="0"/>
                <a:cs typeface="Times New Roman" panose="02020603050405020304" pitchFamily="18" charset="0"/>
              </a:rPr>
              <a:t>4</a:t>
            </a:r>
            <a:r>
              <a:rPr lang="ru-RU" sz="3200" dirty="0">
                <a:latin typeface="Times New Roman" panose="02020603050405020304" pitchFamily="18" charset="0"/>
                <a:cs typeface="Times New Roman" panose="02020603050405020304" pitchFamily="18" charset="0"/>
              </a:rPr>
              <a:t>. Нарушают ли действия участ­ников моральную норму (нормы)? Если да, то какую именно норму? (Назовите норму.) </a:t>
            </a:r>
            <a:endParaRPr lang="ru-RU" sz="3200" dirty="0" smtClean="0">
              <a:latin typeface="Times New Roman" panose="02020603050405020304" pitchFamily="18" charset="0"/>
              <a:cs typeface="Times New Roman" panose="02020603050405020304" pitchFamily="18" charset="0"/>
            </a:endParaRPr>
          </a:p>
          <a:p>
            <a:r>
              <a:rPr lang="ru-RU" sz="3200" dirty="0" smtClean="0">
                <a:latin typeface="Times New Roman" panose="02020603050405020304" pitchFamily="18" charset="0"/>
                <a:cs typeface="Times New Roman" panose="02020603050405020304" pitchFamily="18" charset="0"/>
              </a:rPr>
              <a:t>5</a:t>
            </a:r>
            <a:r>
              <a:rPr lang="ru-RU" sz="3200" dirty="0">
                <a:latin typeface="Times New Roman" panose="02020603050405020304" pitchFamily="18" charset="0"/>
                <a:cs typeface="Times New Roman" panose="02020603050405020304" pitchFamily="18" charset="0"/>
              </a:rPr>
              <a:t>. Кто может пострадать от нару­шения нормы? (Если нарушаются разные нормы, то кто по­страдает при нарушении одной нормы, кто — от нарушения другой</a:t>
            </a:r>
            <a:r>
              <a:rPr lang="ru-RU" sz="3200" dirty="0" smtClean="0">
                <a:latin typeface="Times New Roman" panose="02020603050405020304" pitchFamily="18" charset="0"/>
                <a:cs typeface="Times New Roman" panose="02020603050405020304" pitchFamily="18" charset="0"/>
              </a:rPr>
              <a:t>?)</a:t>
            </a:r>
          </a:p>
          <a:p>
            <a:r>
              <a:rPr lang="ru-RU" sz="3200" dirty="0" smtClean="0">
                <a:latin typeface="Times New Roman" panose="02020603050405020304" pitchFamily="18" charset="0"/>
                <a:cs typeface="Times New Roman" panose="02020603050405020304" pitchFamily="18" charset="0"/>
              </a:rPr>
              <a:t>6</a:t>
            </a:r>
            <a:r>
              <a:rPr lang="ru-RU" sz="3200" dirty="0">
                <a:latin typeface="Times New Roman" panose="02020603050405020304" pitchFamily="18" charset="0"/>
                <a:cs typeface="Times New Roman" panose="02020603050405020304" pitchFamily="18" charset="0"/>
              </a:rPr>
              <a:t>. Кто является нарушителем нормы? (Если наруша­ется несколько норм, то кто является нарушителем каждой из них?) </a:t>
            </a:r>
            <a:endParaRPr lang="ru-RU" sz="3200" dirty="0" smtClean="0">
              <a:latin typeface="Times New Roman" panose="02020603050405020304" pitchFamily="18" charset="0"/>
              <a:cs typeface="Times New Roman" panose="02020603050405020304" pitchFamily="18" charset="0"/>
            </a:endParaRPr>
          </a:p>
          <a:p>
            <a:r>
              <a:rPr lang="ru-RU" sz="3200" dirty="0" smtClean="0">
                <a:latin typeface="Times New Roman" panose="02020603050405020304" pitchFamily="18" charset="0"/>
                <a:cs typeface="Times New Roman" panose="02020603050405020304" pitchFamily="18" charset="0"/>
              </a:rPr>
              <a:t>7</a:t>
            </a:r>
            <a:r>
              <a:rPr lang="ru-RU" sz="3200" dirty="0">
                <a:latin typeface="Times New Roman" panose="02020603050405020304" pitchFamily="18" charset="0"/>
                <a:cs typeface="Times New Roman" panose="02020603050405020304" pitchFamily="18" charset="0"/>
              </a:rPr>
              <a:t>. Как могут поступить участники в сложившейся си­туации? (Укажите несколько вариантов поведения.) </a:t>
            </a:r>
            <a:endParaRPr lang="ru-RU" sz="3200" dirty="0" smtClean="0">
              <a:latin typeface="Times New Roman" panose="02020603050405020304" pitchFamily="18" charset="0"/>
              <a:cs typeface="Times New Roman" panose="02020603050405020304" pitchFamily="18" charset="0"/>
            </a:endParaRPr>
          </a:p>
          <a:p>
            <a:r>
              <a:rPr lang="ru-RU" sz="3200" dirty="0" smtClean="0">
                <a:latin typeface="Times New Roman" panose="02020603050405020304" pitchFamily="18" charset="0"/>
                <a:cs typeface="Times New Roman" panose="02020603050405020304" pitchFamily="18" charset="0"/>
              </a:rPr>
              <a:t>8</a:t>
            </a:r>
            <a:r>
              <a:rPr lang="ru-RU" sz="3200" dirty="0">
                <a:latin typeface="Times New Roman" panose="02020603050405020304" pitchFamily="18" charset="0"/>
                <a:cs typeface="Times New Roman" panose="02020603050405020304" pitchFamily="18" charset="0"/>
              </a:rPr>
              <a:t>. Какие последствия может иметь тот или иной поступок (вариант по­ведения) для участников? </a:t>
            </a:r>
            <a:endParaRPr lang="ru-RU" sz="3200" dirty="0" smtClean="0">
              <a:latin typeface="Times New Roman" panose="02020603050405020304" pitchFamily="18" charset="0"/>
              <a:cs typeface="Times New Roman" panose="02020603050405020304" pitchFamily="18" charset="0"/>
            </a:endParaRPr>
          </a:p>
          <a:p>
            <a:r>
              <a:rPr lang="ru-RU" sz="3200" dirty="0" smtClean="0">
                <a:latin typeface="Times New Roman" panose="02020603050405020304" pitchFamily="18" charset="0"/>
                <a:cs typeface="Times New Roman" panose="02020603050405020304" pitchFamily="18" charset="0"/>
              </a:rPr>
              <a:t>9</a:t>
            </a:r>
            <a:r>
              <a:rPr lang="ru-RU" sz="3200" dirty="0">
                <a:latin typeface="Times New Roman" panose="02020603050405020304" pitchFamily="18" charset="0"/>
                <a:cs typeface="Times New Roman" panose="02020603050405020304" pitchFamily="18" charset="0"/>
              </a:rPr>
              <a:t>. Какие чувства (вины, стыда, гор­дости, сострадания, обиды и т. п.) испытывают действующие лица? </a:t>
            </a:r>
            <a:endParaRPr lang="ru-RU" sz="3200" dirty="0" smtClean="0">
              <a:latin typeface="Times New Roman" panose="02020603050405020304" pitchFamily="18" charset="0"/>
              <a:cs typeface="Times New Roman" panose="02020603050405020304" pitchFamily="18" charset="0"/>
            </a:endParaRPr>
          </a:p>
          <a:p>
            <a:r>
              <a:rPr lang="ru-RU" sz="3200" dirty="0" smtClean="0">
                <a:latin typeface="Times New Roman" panose="02020603050405020304" pitchFamily="18" charset="0"/>
                <a:cs typeface="Times New Roman" panose="02020603050405020304" pitchFamily="18" charset="0"/>
              </a:rPr>
              <a:t>10</a:t>
            </a:r>
            <a:r>
              <a:rPr lang="ru-RU" sz="3200" dirty="0">
                <a:latin typeface="Times New Roman" panose="02020603050405020304" pitchFamily="18" charset="0"/>
                <a:cs typeface="Times New Roman" panose="02020603050405020304" pitchFamily="18" charset="0"/>
              </a:rPr>
              <a:t>. Как следовало бы поступить в этой ситуации каж­дому из её участников? Как поступил бы ты на их месте?</a:t>
            </a:r>
          </a:p>
          <a:p>
            <a:endParaRPr lang="ru-RU" dirty="0"/>
          </a:p>
        </p:txBody>
      </p:sp>
    </p:spTree>
    <p:extLst>
      <p:ext uri="{BB962C8B-B14F-4D97-AF65-F5344CB8AC3E}">
        <p14:creationId xmlns="" xmlns:p14="http://schemas.microsoft.com/office/powerpoint/2010/main" val="1071072350"/>
      </p:ext>
    </p:extLst>
  </p:cSld>
  <p:clrMapOvr>
    <a:masterClrMapping/>
  </p:clrMapOvr>
  <p:transition>
    <p:comb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1484311" y="119743"/>
            <a:ext cx="10018713" cy="693057"/>
          </a:xfrm>
        </p:spPr>
        <p:txBody>
          <a:bodyPr>
            <a:normAutofit fontScale="90000"/>
          </a:bodyPr>
          <a:lstStyle/>
          <a:p>
            <a:r>
              <a:rPr lang="ru-RU" dirty="0" smtClean="0"/>
              <a:t>Примеры моральных дилемм</a:t>
            </a:r>
            <a:endParaRPr lang="ru-RU" dirty="0"/>
          </a:p>
        </p:txBody>
      </p:sp>
      <p:sp>
        <p:nvSpPr>
          <p:cNvPr id="5" name="Текст 4"/>
          <p:cNvSpPr>
            <a:spLocks noGrp="1"/>
          </p:cNvSpPr>
          <p:nvPr>
            <p:ph type="body" idx="1"/>
          </p:nvPr>
        </p:nvSpPr>
        <p:spPr>
          <a:xfrm>
            <a:off x="1484311" y="1016340"/>
            <a:ext cx="4607188" cy="576262"/>
          </a:xfrm>
        </p:spPr>
        <p:txBody>
          <a:bodyPr/>
          <a:lstStyle/>
          <a:p>
            <a:r>
              <a:rPr lang="ru-RU" dirty="0" smtClean="0"/>
              <a:t>«подросток – сверстник»</a:t>
            </a:r>
            <a:endParaRPr lang="ru-RU" dirty="0"/>
          </a:p>
        </p:txBody>
      </p:sp>
      <p:sp>
        <p:nvSpPr>
          <p:cNvPr id="6" name="Объект 5"/>
          <p:cNvSpPr>
            <a:spLocks noGrp="1"/>
          </p:cNvSpPr>
          <p:nvPr>
            <p:ph sz="half" idx="2"/>
          </p:nvPr>
        </p:nvSpPr>
        <p:spPr>
          <a:xfrm>
            <a:off x="835572" y="1623849"/>
            <a:ext cx="7670050" cy="4836887"/>
          </a:xfrm>
        </p:spPr>
        <p:txBody>
          <a:bodyPr>
            <a:noAutofit/>
          </a:bodyPr>
          <a:lstStyle/>
          <a:p>
            <a:pPr lvl="0" algn="just"/>
            <a:r>
              <a:rPr lang="ru-RU" sz="2800" dirty="0">
                <a:latin typeface="Times New Roman" panose="02020603050405020304" pitchFamily="18" charset="0"/>
                <a:cs typeface="Times New Roman" panose="02020603050405020304" pitchFamily="18" charset="0"/>
              </a:rPr>
              <a:t>Две подружки-одноклассницы получили разные оценки за контрольную работу («3» и «4»), хотя их работы были совершен­но идентичны, при этом они не списывали одна у другой. Есть очень большой риск, что их строгий учитель скорее снизит чет­вёрку, чем повысит тройку. Тем не менее подружка, получившая тройку, без ведома другой подходит к учителю с обеими тетрад­ками. Правильно ли поступает девочка по отношению к своей подруге и почему</a:t>
            </a:r>
            <a:r>
              <a:rPr lang="ru-RU" sz="2800" dirty="0" smtClean="0">
                <a:latin typeface="Times New Roman" panose="02020603050405020304" pitchFamily="18" charset="0"/>
                <a:cs typeface="Times New Roman" panose="02020603050405020304" pitchFamily="18" charset="0"/>
              </a:rPr>
              <a:t>?</a:t>
            </a:r>
            <a:endParaRPr lang="ru-RU" sz="2800" dirty="0">
              <a:latin typeface="Times New Roman" panose="02020603050405020304" pitchFamily="18" charset="0"/>
              <a:cs typeface="Times New Roman" panose="02020603050405020304" pitchFamily="18" charset="0"/>
            </a:endParaRPr>
          </a:p>
        </p:txBody>
      </p:sp>
      <p:sp>
        <p:nvSpPr>
          <p:cNvPr id="7" name="Текст 6"/>
          <p:cNvSpPr>
            <a:spLocks noGrp="1"/>
          </p:cNvSpPr>
          <p:nvPr>
            <p:ph type="body" sz="quarter" idx="3"/>
          </p:nvPr>
        </p:nvSpPr>
        <p:spPr>
          <a:xfrm>
            <a:off x="6880487" y="1056424"/>
            <a:ext cx="4622537" cy="576262"/>
          </a:xfrm>
        </p:spPr>
        <p:txBody>
          <a:bodyPr/>
          <a:lstStyle/>
          <a:p>
            <a:r>
              <a:rPr lang="ru-RU" dirty="0" smtClean="0"/>
              <a:t>«подросток – взрослый»</a:t>
            </a:r>
            <a:endParaRPr lang="ru-RU" dirty="0"/>
          </a:p>
        </p:txBody>
      </p:sp>
      <p:sp>
        <p:nvSpPr>
          <p:cNvPr id="8" name="Объект 7"/>
          <p:cNvSpPr>
            <a:spLocks noGrp="1"/>
          </p:cNvSpPr>
          <p:nvPr>
            <p:ph sz="quarter" idx="4"/>
          </p:nvPr>
        </p:nvSpPr>
        <p:spPr>
          <a:xfrm>
            <a:off x="4035972" y="1655380"/>
            <a:ext cx="7807685" cy="4977650"/>
          </a:xfrm>
        </p:spPr>
        <p:txBody>
          <a:bodyPr>
            <a:normAutofit/>
          </a:bodyPr>
          <a:lstStyle/>
          <a:p>
            <a:pPr algn="just"/>
            <a:r>
              <a:rPr lang="ru-RU" sz="2800" dirty="0"/>
              <a:t>Учительнице нужно было срочно выйти из класса на уроке во время контрольной работы, и она попросила Катю посмотреть за учениками, чтобы никто не списывал. Некоторые ребята, </a:t>
            </a:r>
            <a:r>
              <a:rPr lang="ru-RU" sz="2800" dirty="0" smtClean="0"/>
              <a:t>конечно</a:t>
            </a:r>
            <a:r>
              <a:rPr lang="ru-RU" sz="2800" dirty="0"/>
              <a:t>, списывали. Когда учительница вернулась в класс, она спросила у Кати, не списывал ли кто-нибудь (известно, что за это поставят двойку). Учительница доверяет Кате. Как должна посту­пить Катя (что ответить) и почему?</a:t>
            </a:r>
          </a:p>
          <a:p>
            <a:endParaRPr lang="ru-RU" dirty="0"/>
          </a:p>
        </p:txBody>
      </p:sp>
    </p:spTree>
    <p:extLst>
      <p:ext uri="{BB962C8B-B14F-4D97-AF65-F5344CB8AC3E}">
        <p14:creationId xmlns="" xmlns:p14="http://schemas.microsoft.com/office/powerpoint/2010/main" val="122035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6">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7" presetClass="exit" presetSubtype="10" fill="hold" grpId="1" nodeType="clickEffect">
                                  <p:stCondLst>
                                    <p:cond delay="0"/>
                                  </p:stCondLst>
                                  <p:childTnLst>
                                    <p:anim calcmode="lin" valueType="num">
                                      <p:cBhvr>
                                        <p:cTn id="13" dur="500"/>
                                        <p:tgtEl>
                                          <p:spTgt spid="6">
                                            <p:txEl>
                                              <p:pRg st="0" end="0"/>
                                            </p:txEl>
                                          </p:spTgt>
                                        </p:tgtEl>
                                        <p:attrNameLst>
                                          <p:attrName>ppt_w</p:attrName>
                                        </p:attrNameLst>
                                      </p:cBhvr>
                                      <p:tavLst>
                                        <p:tav tm="0">
                                          <p:val>
                                            <p:strVal val="ppt_w"/>
                                          </p:val>
                                        </p:tav>
                                        <p:tav tm="100000">
                                          <p:val>
                                            <p:fltVal val="0"/>
                                          </p:val>
                                        </p:tav>
                                      </p:tavLst>
                                    </p:anim>
                                    <p:anim calcmode="lin" valueType="num">
                                      <p:cBhvr>
                                        <p:cTn id="14" dur="500"/>
                                        <p:tgtEl>
                                          <p:spTgt spid="6">
                                            <p:txEl>
                                              <p:pRg st="0" end="0"/>
                                            </p:txEl>
                                          </p:spTgt>
                                        </p:tgtEl>
                                        <p:attrNameLst>
                                          <p:attrName>ppt_h</p:attrName>
                                        </p:attrNameLst>
                                      </p:cBhvr>
                                      <p:tavLst>
                                        <p:tav tm="0">
                                          <p:val>
                                            <p:strVal val="ppt_h"/>
                                          </p:val>
                                        </p:tav>
                                        <p:tav tm="100000">
                                          <p:val>
                                            <p:strVal val="ppt_h"/>
                                          </p:val>
                                        </p:tav>
                                      </p:tavLst>
                                    </p:anim>
                                    <p:set>
                                      <p:cBhvr>
                                        <p:cTn id="15" dur="1" fill="hold">
                                          <p:stCondLst>
                                            <p:cond delay="499"/>
                                          </p:stCondLst>
                                        </p:cTn>
                                        <p:tgtEl>
                                          <p:spTgt spid="6">
                                            <p:txEl>
                                              <p:pRg st="0" end="0"/>
                                            </p:txEl>
                                          </p:spTgt>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53" presetClass="entr" presetSubtype="0" fill="hold" grpId="0" nodeType="click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 calcmode="lin" valueType="num">
                                      <p:cBhvr>
                                        <p:cTn id="20" dur="500" fill="hold"/>
                                        <p:tgtEl>
                                          <p:spTgt spid="8">
                                            <p:txEl>
                                              <p:pRg st="0" end="0"/>
                                            </p:txEl>
                                          </p:spTgt>
                                        </p:tgtEl>
                                        <p:attrNameLst>
                                          <p:attrName>ppt_w</p:attrName>
                                        </p:attrNameLst>
                                      </p:cBhvr>
                                      <p:tavLst>
                                        <p:tav tm="0">
                                          <p:val>
                                            <p:fltVal val="0"/>
                                          </p:val>
                                        </p:tav>
                                        <p:tav tm="100000">
                                          <p:val>
                                            <p:strVal val="#ppt_w"/>
                                          </p:val>
                                        </p:tav>
                                      </p:tavLst>
                                    </p:anim>
                                    <p:anim calcmode="lin" valueType="num">
                                      <p:cBhvr>
                                        <p:cTn id="21" dur="500" fill="hold"/>
                                        <p:tgtEl>
                                          <p:spTgt spid="8">
                                            <p:txEl>
                                              <p:pRg st="0" end="0"/>
                                            </p:txEl>
                                          </p:spTgt>
                                        </p:tgtEl>
                                        <p:attrNameLst>
                                          <p:attrName>ppt_h</p:attrName>
                                        </p:attrNameLst>
                                      </p:cBhvr>
                                      <p:tavLst>
                                        <p:tav tm="0">
                                          <p:val>
                                            <p:fltVal val="0"/>
                                          </p:val>
                                        </p:tav>
                                        <p:tav tm="100000">
                                          <p:val>
                                            <p:strVal val="#ppt_h"/>
                                          </p:val>
                                        </p:tav>
                                      </p:tavLst>
                                    </p:anim>
                                    <p:animEffect transition="in" filter="fade">
                                      <p:cBhvr>
                                        <p:cTn id="22" dur="5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6" grpId="1" build="p"/>
      <p:bldP spid="8"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0" y="221343"/>
            <a:ext cx="10018713" cy="867228"/>
          </a:xfrm>
        </p:spPr>
        <p:txBody>
          <a:bodyPr>
            <a:normAutofit fontScale="90000"/>
          </a:bodyPr>
          <a:lstStyle/>
          <a:p>
            <a:r>
              <a:rPr lang="ru-RU" sz="3200" b="1" u="sng" dirty="0"/>
              <a:t>Коммуникативные универсальные учебные </a:t>
            </a:r>
            <a:r>
              <a:rPr lang="ru-RU" sz="3200" b="1" u="sng" dirty="0" smtClean="0"/>
              <a:t>действия</a:t>
            </a:r>
            <a:br>
              <a:rPr lang="ru-RU" sz="3200" b="1" u="sng" dirty="0" smtClean="0"/>
            </a:br>
            <a:r>
              <a:rPr lang="ru-RU" sz="2800" b="1" dirty="0"/>
              <a:t>С</a:t>
            </a:r>
            <a:r>
              <a:rPr lang="ru-RU" sz="2800" b="1" dirty="0" smtClean="0"/>
              <a:t>остав </a:t>
            </a:r>
            <a:r>
              <a:rPr lang="ru-RU" sz="2800" b="1" dirty="0"/>
              <a:t>коммуникативных действий</a:t>
            </a:r>
            <a:endParaRPr lang="ru-RU" sz="3200" dirty="0"/>
          </a:p>
        </p:txBody>
      </p:sp>
      <p:sp>
        <p:nvSpPr>
          <p:cNvPr id="7" name="Объект 6"/>
          <p:cNvSpPr>
            <a:spLocks noGrp="1"/>
          </p:cNvSpPr>
          <p:nvPr>
            <p:ph idx="1"/>
          </p:nvPr>
        </p:nvSpPr>
        <p:spPr>
          <a:xfrm>
            <a:off x="1484310" y="1291772"/>
            <a:ext cx="10018713" cy="5268686"/>
          </a:xfrm>
        </p:spPr>
        <p:txBody>
          <a:bodyPr>
            <a:noAutofit/>
          </a:bodyPr>
          <a:lstStyle/>
          <a:p>
            <a:r>
              <a:rPr lang="ru-RU" dirty="0"/>
              <a:t>1. </a:t>
            </a:r>
            <a:r>
              <a:rPr lang="ru-RU" i="1" dirty="0"/>
              <a:t>Общение и взаимодействие </a:t>
            </a:r>
            <a:r>
              <a:rPr lang="ru-RU" dirty="0"/>
              <a:t>с </a:t>
            </a:r>
            <a:r>
              <a:rPr lang="ru-RU" i="1" dirty="0"/>
              <a:t>партнёрами по </a:t>
            </a:r>
            <a:r>
              <a:rPr lang="ru-RU" i="1" dirty="0" smtClean="0"/>
              <a:t>совместной </a:t>
            </a:r>
            <a:r>
              <a:rPr lang="ru-RU" i="1" dirty="0"/>
              <a:t>деятельности или обмену </a:t>
            </a:r>
            <a:r>
              <a:rPr lang="ru-RU" i="1" dirty="0" smtClean="0"/>
              <a:t>информацией.</a:t>
            </a:r>
          </a:p>
          <a:p>
            <a:r>
              <a:rPr lang="ru-RU" i="1" dirty="0" smtClean="0"/>
              <a:t>2</a:t>
            </a:r>
            <a:r>
              <a:rPr lang="ru-RU" i="1" dirty="0"/>
              <a:t>.	Способность действовать с учётом позиции другого и уметь согласовывать свои действия </a:t>
            </a:r>
            <a:r>
              <a:rPr lang="ru-RU" i="1" dirty="0" smtClean="0"/>
              <a:t>предполагает.</a:t>
            </a:r>
          </a:p>
          <a:p>
            <a:r>
              <a:rPr lang="ru-RU" dirty="0" smtClean="0"/>
              <a:t>3</a:t>
            </a:r>
            <a:r>
              <a:rPr lang="ru-RU" dirty="0"/>
              <a:t>.	</a:t>
            </a:r>
            <a:r>
              <a:rPr lang="ru-RU" i="1" dirty="0"/>
              <a:t>Организация и планирование учебного сотрудничества с учителем и </a:t>
            </a:r>
            <a:r>
              <a:rPr lang="ru-RU" i="1" dirty="0" smtClean="0"/>
              <a:t>сверстниками. </a:t>
            </a:r>
          </a:p>
          <a:p>
            <a:r>
              <a:rPr lang="ru-RU" dirty="0" smtClean="0"/>
              <a:t>4.	</a:t>
            </a:r>
            <a:r>
              <a:rPr lang="ru-RU" i="1" dirty="0" smtClean="0"/>
              <a:t>Работа в группе (включая ситуации учебного сотрудничества и проектные формы работы) </a:t>
            </a:r>
            <a:r>
              <a:rPr lang="ru-RU" dirty="0"/>
              <a:t>.</a:t>
            </a:r>
            <a:endParaRPr lang="ru-RU" dirty="0" smtClean="0"/>
          </a:p>
          <a:p>
            <a:r>
              <a:rPr lang="ru-RU" dirty="0" smtClean="0"/>
              <a:t>5</a:t>
            </a:r>
            <a:r>
              <a:rPr lang="ru-RU" dirty="0"/>
              <a:t>.	</a:t>
            </a:r>
            <a:r>
              <a:rPr lang="ru-RU" i="1" dirty="0"/>
              <a:t>Следование морально-этическим и психологическим принципам </a:t>
            </a:r>
            <a:r>
              <a:rPr lang="ru-RU" i="1" dirty="0" smtClean="0"/>
              <a:t>общения.</a:t>
            </a:r>
            <a:endParaRPr lang="ru-RU" dirty="0"/>
          </a:p>
          <a:p>
            <a:r>
              <a:rPr lang="ru-RU" dirty="0"/>
              <a:t>6.	</a:t>
            </a:r>
            <a:r>
              <a:rPr lang="ru-RU" i="1" dirty="0"/>
              <a:t>Речевые действия как средства регуляции собственной </a:t>
            </a:r>
            <a:r>
              <a:rPr lang="ru-RU" i="1" dirty="0" smtClean="0"/>
              <a:t>деятельности</a:t>
            </a:r>
            <a:r>
              <a:rPr lang="ru-RU" dirty="0" smtClean="0"/>
              <a:t>.</a:t>
            </a:r>
            <a:endParaRPr lang="ru-RU" dirty="0"/>
          </a:p>
          <a:p>
            <a:endParaRPr lang="ru-RU" sz="800" dirty="0"/>
          </a:p>
        </p:txBody>
      </p:sp>
    </p:spTree>
    <p:extLst>
      <p:ext uri="{BB962C8B-B14F-4D97-AF65-F5344CB8AC3E}">
        <p14:creationId xmlns="" xmlns:p14="http://schemas.microsoft.com/office/powerpoint/2010/main" val="4176774805"/>
      </p:ext>
    </p:extLst>
  </p:cSld>
  <p:clrMapOvr>
    <a:masterClrMapping/>
  </p:clrMapOvr>
  <p:transition>
    <p:strips dir="ru"/>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p:txBody>
          <a:bodyPr rtlCol="0">
            <a:normAutofit/>
          </a:bodyPr>
          <a:lstStyle/>
          <a:p>
            <a:pPr eaLnBrk="1" fontAlgn="auto" hangingPunct="1">
              <a:spcAft>
                <a:spcPts val="0"/>
              </a:spcAft>
              <a:defRPr/>
            </a:pPr>
            <a:r>
              <a:rPr lang="ru-RU" b="1" i="1" dirty="0" smtClean="0">
                <a:latin typeface="Times New Roman" pitchFamily="18" charset="0"/>
                <a:cs typeface="Times New Roman" pitchFamily="18" charset="0"/>
              </a:rPr>
              <a:t>Уровень усвоения информации </a:t>
            </a:r>
            <a:br>
              <a:rPr lang="ru-RU" b="1" i="1" dirty="0" smtClean="0">
                <a:latin typeface="Times New Roman" pitchFamily="18" charset="0"/>
                <a:cs typeface="Times New Roman" pitchFamily="18" charset="0"/>
              </a:rPr>
            </a:br>
            <a:r>
              <a:rPr lang="ru-RU" b="1" i="1" dirty="0" smtClean="0">
                <a:latin typeface="Times New Roman" pitchFamily="18" charset="0"/>
                <a:cs typeface="Times New Roman" pitchFamily="18" charset="0"/>
              </a:rPr>
              <a:t>в зависимости от формы обучения</a:t>
            </a:r>
            <a:endParaRPr lang="ru-RU" b="1" i="1" dirty="0" smtClean="0"/>
          </a:p>
        </p:txBody>
      </p:sp>
      <p:sp>
        <p:nvSpPr>
          <p:cNvPr id="24579" name="Содержимое 2"/>
          <p:cNvSpPr>
            <a:spLocks noGrp="1"/>
          </p:cNvSpPr>
          <p:nvPr>
            <p:ph idx="1"/>
          </p:nvPr>
        </p:nvSpPr>
        <p:spPr>
          <a:xfrm>
            <a:off x="799928" y="1785002"/>
            <a:ext cx="11137900" cy="4586287"/>
          </a:xfrm>
        </p:spPr>
        <p:txBody>
          <a:bodyPr/>
          <a:lstStyle/>
          <a:p>
            <a:pPr algn="ctr" eaLnBrk="1" hangingPunct="1">
              <a:buFont typeface="Wingdings" pitchFamily="2" charset="2"/>
              <a:buNone/>
            </a:pPr>
            <a:r>
              <a:rPr lang="ru-RU" sz="3200" dirty="0" smtClean="0">
                <a:latin typeface="Times New Roman" pitchFamily="18" charset="0"/>
                <a:cs typeface="Times New Roman" pitchFamily="18" charset="0"/>
              </a:rPr>
              <a:t>Лекция - 5%</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Чтение - 10%</a:t>
            </a:r>
            <a:br>
              <a:rPr lang="ru-RU" sz="3200" dirty="0" smtClean="0">
                <a:latin typeface="Times New Roman" pitchFamily="18" charset="0"/>
                <a:cs typeface="Times New Roman" pitchFamily="18" charset="0"/>
              </a:rPr>
            </a:br>
            <a:r>
              <a:rPr lang="ru-RU" sz="3200" dirty="0" err="1" smtClean="0">
                <a:latin typeface="Times New Roman" pitchFamily="18" charset="0"/>
                <a:cs typeface="Times New Roman" pitchFamily="18" charset="0"/>
              </a:rPr>
              <a:t>Аудио-визуальный</a:t>
            </a:r>
            <a:r>
              <a:rPr lang="ru-RU" sz="3200" dirty="0" smtClean="0">
                <a:latin typeface="Times New Roman" pitchFamily="18" charset="0"/>
                <a:cs typeface="Times New Roman" pitchFamily="18" charset="0"/>
              </a:rPr>
              <a:t> метод - 20%</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Демонстрация - 30%</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Групповые дискуссии - 50%</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Активное обучение - 70%</a:t>
            </a:r>
            <a:br>
              <a:rPr lang="ru-RU" sz="3200" dirty="0" smtClean="0">
                <a:latin typeface="Times New Roman" pitchFamily="18" charset="0"/>
                <a:cs typeface="Times New Roman" pitchFamily="18" charset="0"/>
              </a:rPr>
            </a:br>
            <a:r>
              <a:rPr lang="ru-RU" sz="3200" dirty="0" smtClean="0">
                <a:latin typeface="Times New Roman" pitchFamily="18" charset="0"/>
                <a:cs typeface="Times New Roman" pitchFamily="18" charset="0"/>
              </a:rPr>
              <a:t>Обучение других / немедленное применение - 90%</a:t>
            </a:r>
            <a:endParaRPr lang="ru-RU" dirty="0" smtClean="0"/>
          </a:p>
        </p:txBody>
      </p:sp>
    </p:spTree>
  </p:cSld>
  <p:clrMapOvr>
    <a:masterClrMapping/>
  </p:clrMapOvr>
  <p:transition>
    <p:newsfla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9379" y="596097"/>
            <a:ext cx="10018713" cy="867228"/>
          </a:xfrm>
        </p:spPr>
        <p:txBody>
          <a:bodyPr>
            <a:normAutofit fontScale="90000"/>
          </a:bodyPr>
          <a:lstStyle/>
          <a:p>
            <a:r>
              <a:rPr lang="ru-RU" sz="3200" dirty="0" smtClean="0"/>
              <a:t>Формы организации учебной деятельности, способствующие развитию коммуникативной компетентности учащихся:</a:t>
            </a:r>
            <a:endParaRPr lang="ru-RU" sz="3200" dirty="0"/>
          </a:p>
        </p:txBody>
      </p:sp>
      <p:sp>
        <p:nvSpPr>
          <p:cNvPr id="7" name="Объект 6"/>
          <p:cNvSpPr>
            <a:spLocks noGrp="1"/>
          </p:cNvSpPr>
          <p:nvPr>
            <p:ph idx="1"/>
          </p:nvPr>
        </p:nvSpPr>
        <p:spPr>
          <a:xfrm>
            <a:off x="1484310" y="1291772"/>
            <a:ext cx="10018713" cy="5268686"/>
          </a:xfrm>
        </p:spPr>
        <p:txBody>
          <a:bodyPr>
            <a:noAutofit/>
          </a:bodyPr>
          <a:lstStyle/>
          <a:p>
            <a:r>
              <a:rPr lang="ru-RU" sz="2800" b="1" i="1" dirty="0"/>
              <a:t>О</a:t>
            </a:r>
            <a:r>
              <a:rPr lang="ru-RU" sz="2800" b="1" i="1" dirty="0" smtClean="0"/>
              <a:t>рганизация </a:t>
            </a:r>
            <a:r>
              <a:rPr lang="ru-RU" sz="2800" b="1" i="1" dirty="0"/>
              <a:t>совместной деятельности школьников на </a:t>
            </a:r>
            <a:r>
              <a:rPr lang="ru-RU" sz="2800" b="1" i="1" dirty="0" smtClean="0"/>
              <a:t>уроке, работа в группах (сотрудничество сверстников, разновозрастное сотрудничество).</a:t>
            </a:r>
          </a:p>
          <a:p>
            <a:r>
              <a:rPr lang="ru-RU" sz="2800" b="1" i="1" dirty="0" smtClean="0"/>
              <a:t>Дискуссия.</a:t>
            </a:r>
          </a:p>
          <a:p>
            <a:r>
              <a:rPr lang="ru-RU" sz="2800" b="1" i="1" dirty="0" smtClean="0"/>
              <a:t>Проектные формы деятельности.</a:t>
            </a:r>
          </a:p>
          <a:p>
            <a:r>
              <a:rPr lang="ru-RU" sz="2800" b="1" i="1" dirty="0" smtClean="0"/>
              <a:t>Сотрудничество учащегося с учителем.</a:t>
            </a:r>
            <a:endParaRPr lang="ru-RU" sz="2800" b="1" i="1" dirty="0"/>
          </a:p>
        </p:txBody>
      </p:sp>
      <p:grpSp>
        <p:nvGrpSpPr>
          <p:cNvPr id="4" name="Group 581"/>
          <p:cNvGrpSpPr>
            <a:grpSpLocks/>
          </p:cNvGrpSpPr>
          <p:nvPr/>
        </p:nvGrpSpPr>
        <p:grpSpPr bwMode="auto">
          <a:xfrm>
            <a:off x="8917816" y="3957851"/>
            <a:ext cx="2901145" cy="2565826"/>
            <a:chOff x="2829" y="2789"/>
            <a:chExt cx="779" cy="639"/>
          </a:xfrm>
        </p:grpSpPr>
        <p:sp>
          <p:nvSpPr>
            <p:cNvPr id="5" name="AutoShape 285"/>
            <p:cNvSpPr>
              <a:spLocks noChangeAspect="1" noChangeArrowheads="1" noTextEdit="1"/>
            </p:cNvSpPr>
            <p:nvPr/>
          </p:nvSpPr>
          <p:spPr bwMode="auto">
            <a:xfrm>
              <a:off x="2839" y="2789"/>
              <a:ext cx="658" cy="634"/>
            </a:xfrm>
            <a:prstGeom prst="rect">
              <a:avLst/>
            </a:prstGeom>
            <a:noFill/>
            <a:ln w="9525">
              <a:noFill/>
              <a:miter lim="800000"/>
              <a:headEnd/>
              <a:tailEnd/>
            </a:ln>
          </p:spPr>
          <p:txBody>
            <a:bodyPr/>
            <a:lstStyle/>
            <a:p>
              <a:endParaRPr lang="ru-RU"/>
            </a:p>
          </p:txBody>
        </p:sp>
        <p:sp>
          <p:nvSpPr>
            <p:cNvPr id="6" name="Freeform 286"/>
            <p:cNvSpPr>
              <a:spLocks/>
            </p:cNvSpPr>
            <p:nvPr/>
          </p:nvSpPr>
          <p:spPr bwMode="auto">
            <a:xfrm>
              <a:off x="3157" y="2798"/>
              <a:ext cx="173" cy="211"/>
            </a:xfrm>
            <a:custGeom>
              <a:avLst/>
              <a:gdLst>
                <a:gd name="T0" fmla="*/ 0 w 558"/>
                <a:gd name="T1" fmla="*/ 0 h 760"/>
                <a:gd name="T2" fmla="*/ 0 w 558"/>
                <a:gd name="T3" fmla="*/ 0 h 760"/>
                <a:gd name="T4" fmla="*/ 0 w 558"/>
                <a:gd name="T5" fmla="*/ 0 h 760"/>
                <a:gd name="T6" fmla="*/ 0 w 558"/>
                <a:gd name="T7" fmla="*/ 0 h 760"/>
                <a:gd name="T8" fmla="*/ 0 w 558"/>
                <a:gd name="T9" fmla="*/ 0 h 760"/>
                <a:gd name="T10" fmla="*/ 0 w 558"/>
                <a:gd name="T11" fmla="*/ 0 h 760"/>
                <a:gd name="T12" fmla="*/ 0 w 558"/>
                <a:gd name="T13" fmla="*/ 0 h 760"/>
                <a:gd name="T14" fmla="*/ 0 w 558"/>
                <a:gd name="T15" fmla="*/ 0 h 760"/>
                <a:gd name="T16" fmla="*/ 0 w 558"/>
                <a:gd name="T17" fmla="*/ 0 h 760"/>
                <a:gd name="T18" fmla="*/ 0 w 558"/>
                <a:gd name="T19" fmla="*/ 0 h 760"/>
                <a:gd name="T20" fmla="*/ 0 w 558"/>
                <a:gd name="T21" fmla="*/ 0 h 760"/>
                <a:gd name="T22" fmla="*/ 0 w 558"/>
                <a:gd name="T23" fmla="*/ 0 h 760"/>
                <a:gd name="T24" fmla="*/ 0 w 558"/>
                <a:gd name="T25" fmla="*/ 0 h 760"/>
                <a:gd name="T26" fmla="*/ 0 w 558"/>
                <a:gd name="T27" fmla="*/ 0 h 760"/>
                <a:gd name="T28" fmla="*/ 0 w 558"/>
                <a:gd name="T29" fmla="*/ 0 h 760"/>
                <a:gd name="T30" fmla="*/ 0 w 558"/>
                <a:gd name="T31" fmla="*/ 0 h 760"/>
                <a:gd name="T32" fmla="*/ 0 w 558"/>
                <a:gd name="T33" fmla="*/ 0 h 760"/>
                <a:gd name="T34" fmla="*/ 0 w 558"/>
                <a:gd name="T35" fmla="*/ 0 h 760"/>
                <a:gd name="T36" fmla="*/ 0 w 558"/>
                <a:gd name="T37" fmla="*/ 0 h 760"/>
                <a:gd name="T38" fmla="*/ 0 w 558"/>
                <a:gd name="T39" fmla="*/ 0 h 760"/>
                <a:gd name="T40" fmla="*/ 0 w 558"/>
                <a:gd name="T41" fmla="*/ 0 h 760"/>
                <a:gd name="T42" fmla="*/ 0 w 558"/>
                <a:gd name="T43" fmla="*/ 0 h 760"/>
                <a:gd name="T44" fmla="*/ 0 w 558"/>
                <a:gd name="T45" fmla="*/ 0 h 760"/>
                <a:gd name="T46" fmla="*/ 0 w 558"/>
                <a:gd name="T47" fmla="*/ 0 h 760"/>
                <a:gd name="T48" fmla="*/ 0 w 558"/>
                <a:gd name="T49" fmla="*/ 0 h 760"/>
                <a:gd name="T50" fmla="*/ 0 w 558"/>
                <a:gd name="T51" fmla="*/ 0 h 760"/>
                <a:gd name="T52" fmla="*/ 0 w 558"/>
                <a:gd name="T53" fmla="*/ 0 h 760"/>
                <a:gd name="T54" fmla="*/ 0 w 558"/>
                <a:gd name="T55" fmla="*/ 0 h 760"/>
                <a:gd name="T56" fmla="*/ 0 w 558"/>
                <a:gd name="T57" fmla="*/ 0 h 760"/>
                <a:gd name="T58" fmla="*/ 0 w 558"/>
                <a:gd name="T59" fmla="*/ 0 h 760"/>
                <a:gd name="T60" fmla="*/ 0 w 558"/>
                <a:gd name="T61" fmla="*/ 0 h 760"/>
                <a:gd name="T62" fmla="*/ 0 w 558"/>
                <a:gd name="T63" fmla="*/ 0 h 760"/>
                <a:gd name="T64" fmla="*/ 0 w 558"/>
                <a:gd name="T65" fmla="*/ 0 h 760"/>
                <a:gd name="T66" fmla="*/ 0 w 558"/>
                <a:gd name="T67" fmla="*/ 0 h 760"/>
                <a:gd name="T68" fmla="*/ 0 w 558"/>
                <a:gd name="T69" fmla="*/ 0 h 760"/>
                <a:gd name="T70" fmla="*/ 0 w 558"/>
                <a:gd name="T71" fmla="*/ 0 h 760"/>
                <a:gd name="T72" fmla="*/ 0 w 558"/>
                <a:gd name="T73" fmla="*/ 0 h 760"/>
                <a:gd name="T74" fmla="*/ 0 w 558"/>
                <a:gd name="T75" fmla="*/ 0 h 76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58"/>
                <a:gd name="T115" fmla="*/ 0 h 760"/>
                <a:gd name="T116" fmla="*/ 558 w 558"/>
                <a:gd name="T117" fmla="*/ 760 h 76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58" h="760">
                  <a:moveTo>
                    <a:pt x="10" y="87"/>
                  </a:moveTo>
                  <a:lnTo>
                    <a:pt x="9" y="162"/>
                  </a:lnTo>
                  <a:lnTo>
                    <a:pt x="6" y="297"/>
                  </a:lnTo>
                  <a:lnTo>
                    <a:pt x="1" y="431"/>
                  </a:lnTo>
                  <a:lnTo>
                    <a:pt x="0" y="500"/>
                  </a:lnTo>
                  <a:lnTo>
                    <a:pt x="0" y="515"/>
                  </a:lnTo>
                  <a:lnTo>
                    <a:pt x="0" y="541"/>
                  </a:lnTo>
                  <a:lnTo>
                    <a:pt x="0" y="575"/>
                  </a:lnTo>
                  <a:lnTo>
                    <a:pt x="1" y="611"/>
                  </a:lnTo>
                  <a:lnTo>
                    <a:pt x="5" y="647"/>
                  </a:lnTo>
                  <a:lnTo>
                    <a:pt x="12" y="678"/>
                  </a:lnTo>
                  <a:lnTo>
                    <a:pt x="22" y="699"/>
                  </a:lnTo>
                  <a:lnTo>
                    <a:pt x="36" y="707"/>
                  </a:lnTo>
                  <a:lnTo>
                    <a:pt x="45" y="707"/>
                  </a:lnTo>
                  <a:lnTo>
                    <a:pt x="54" y="708"/>
                  </a:lnTo>
                  <a:lnTo>
                    <a:pt x="66" y="709"/>
                  </a:lnTo>
                  <a:lnTo>
                    <a:pt x="80" y="712"/>
                  </a:lnTo>
                  <a:lnTo>
                    <a:pt x="93" y="714"/>
                  </a:lnTo>
                  <a:lnTo>
                    <a:pt x="110" y="716"/>
                  </a:lnTo>
                  <a:lnTo>
                    <a:pt x="127" y="719"/>
                  </a:lnTo>
                  <a:lnTo>
                    <a:pt x="145" y="721"/>
                  </a:lnTo>
                  <a:lnTo>
                    <a:pt x="166" y="723"/>
                  </a:lnTo>
                  <a:lnTo>
                    <a:pt x="188" y="724"/>
                  </a:lnTo>
                  <a:lnTo>
                    <a:pt x="212" y="727"/>
                  </a:lnTo>
                  <a:lnTo>
                    <a:pt x="239" y="728"/>
                  </a:lnTo>
                  <a:lnTo>
                    <a:pt x="266" y="728"/>
                  </a:lnTo>
                  <a:lnTo>
                    <a:pt x="296" y="728"/>
                  </a:lnTo>
                  <a:lnTo>
                    <a:pt x="327" y="727"/>
                  </a:lnTo>
                  <a:lnTo>
                    <a:pt x="361" y="726"/>
                  </a:lnTo>
                  <a:lnTo>
                    <a:pt x="399" y="724"/>
                  </a:lnTo>
                  <a:lnTo>
                    <a:pt x="432" y="727"/>
                  </a:lnTo>
                  <a:lnTo>
                    <a:pt x="461" y="729"/>
                  </a:lnTo>
                  <a:lnTo>
                    <a:pt x="486" y="734"/>
                  </a:lnTo>
                  <a:lnTo>
                    <a:pt x="507" y="737"/>
                  </a:lnTo>
                  <a:lnTo>
                    <a:pt x="521" y="742"/>
                  </a:lnTo>
                  <a:lnTo>
                    <a:pt x="530" y="744"/>
                  </a:lnTo>
                  <a:lnTo>
                    <a:pt x="534" y="745"/>
                  </a:lnTo>
                  <a:lnTo>
                    <a:pt x="538" y="749"/>
                  </a:lnTo>
                  <a:lnTo>
                    <a:pt x="547" y="757"/>
                  </a:lnTo>
                  <a:lnTo>
                    <a:pt x="556" y="760"/>
                  </a:lnTo>
                  <a:lnTo>
                    <a:pt x="558" y="754"/>
                  </a:lnTo>
                  <a:lnTo>
                    <a:pt x="544" y="580"/>
                  </a:lnTo>
                  <a:lnTo>
                    <a:pt x="539" y="328"/>
                  </a:lnTo>
                  <a:lnTo>
                    <a:pt x="538" y="101"/>
                  </a:lnTo>
                  <a:lnTo>
                    <a:pt x="538" y="2"/>
                  </a:lnTo>
                  <a:lnTo>
                    <a:pt x="536" y="2"/>
                  </a:lnTo>
                  <a:lnTo>
                    <a:pt x="531" y="2"/>
                  </a:lnTo>
                  <a:lnTo>
                    <a:pt x="523" y="1"/>
                  </a:lnTo>
                  <a:lnTo>
                    <a:pt x="514" y="1"/>
                  </a:lnTo>
                  <a:lnTo>
                    <a:pt x="503" y="1"/>
                  </a:lnTo>
                  <a:lnTo>
                    <a:pt x="491" y="0"/>
                  </a:lnTo>
                  <a:lnTo>
                    <a:pt x="479" y="0"/>
                  </a:lnTo>
                  <a:lnTo>
                    <a:pt x="469" y="0"/>
                  </a:lnTo>
                  <a:lnTo>
                    <a:pt x="460" y="0"/>
                  </a:lnTo>
                  <a:lnTo>
                    <a:pt x="444" y="0"/>
                  </a:lnTo>
                  <a:lnTo>
                    <a:pt x="420" y="1"/>
                  </a:lnTo>
                  <a:lnTo>
                    <a:pt x="391" y="1"/>
                  </a:lnTo>
                  <a:lnTo>
                    <a:pt x="358" y="2"/>
                  </a:lnTo>
                  <a:lnTo>
                    <a:pt x="322" y="2"/>
                  </a:lnTo>
                  <a:lnTo>
                    <a:pt x="284" y="3"/>
                  </a:lnTo>
                  <a:lnTo>
                    <a:pt x="244" y="3"/>
                  </a:lnTo>
                  <a:lnTo>
                    <a:pt x="206" y="5"/>
                  </a:lnTo>
                  <a:lnTo>
                    <a:pt x="168" y="6"/>
                  </a:lnTo>
                  <a:lnTo>
                    <a:pt x="134" y="6"/>
                  </a:lnTo>
                  <a:lnTo>
                    <a:pt x="103" y="7"/>
                  </a:lnTo>
                  <a:lnTo>
                    <a:pt x="77" y="7"/>
                  </a:lnTo>
                  <a:lnTo>
                    <a:pt x="57" y="8"/>
                  </a:lnTo>
                  <a:lnTo>
                    <a:pt x="44" y="8"/>
                  </a:lnTo>
                  <a:lnTo>
                    <a:pt x="39" y="8"/>
                  </a:lnTo>
                  <a:lnTo>
                    <a:pt x="37" y="8"/>
                  </a:lnTo>
                  <a:lnTo>
                    <a:pt x="31" y="8"/>
                  </a:lnTo>
                  <a:lnTo>
                    <a:pt x="22" y="14"/>
                  </a:lnTo>
                  <a:lnTo>
                    <a:pt x="9" y="26"/>
                  </a:lnTo>
                  <a:lnTo>
                    <a:pt x="1" y="45"/>
                  </a:lnTo>
                  <a:lnTo>
                    <a:pt x="2" y="66"/>
                  </a:lnTo>
                  <a:lnTo>
                    <a:pt x="7" y="81"/>
                  </a:lnTo>
                  <a:lnTo>
                    <a:pt x="10" y="87"/>
                  </a:lnTo>
                  <a:close/>
                </a:path>
              </a:pathLst>
            </a:custGeom>
            <a:solidFill>
              <a:srgbClr val="D8E0FF"/>
            </a:solidFill>
            <a:ln w="9525">
              <a:noFill/>
              <a:round/>
              <a:headEnd/>
              <a:tailEnd/>
            </a:ln>
          </p:spPr>
          <p:txBody>
            <a:bodyPr/>
            <a:lstStyle/>
            <a:p>
              <a:endParaRPr lang="ru-RU"/>
            </a:p>
          </p:txBody>
        </p:sp>
        <p:sp>
          <p:nvSpPr>
            <p:cNvPr id="8" name="Freeform 287"/>
            <p:cNvSpPr>
              <a:spLocks/>
            </p:cNvSpPr>
            <p:nvPr/>
          </p:nvSpPr>
          <p:spPr bwMode="auto">
            <a:xfrm>
              <a:off x="2854" y="3149"/>
              <a:ext cx="633" cy="260"/>
            </a:xfrm>
            <a:custGeom>
              <a:avLst/>
              <a:gdLst>
                <a:gd name="T0" fmla="*/ 0 w 2043"/>
                <a:gd name="T1" fmla="*/ 0 h 935"/>
                <a:gd name="T2" fmla="*/ 0 w 2043"/>
                <a:gd name="T3" fmla="*/ 0 h 935"/>
                <a:gd name="T4" fmla="*/ 0 w 2043"/>
                <a:gd name="T5" fmla="*/ 0 h 935"/>
                <a:gd name="T6" fmla="*/ 0 w 2043"/>
                <a:gd name="T7" fmla="*/ 0 h 935"/>
                <a:gd name="T8" fmla="*/ 0 w 2043"/>
                <a:gd name="T9" fmla="*/ 0 h 935"/>
                <a:gd name="T10" fmla="*/ 0 w 2043"/>
                <a:gd name="T11" fmla="*/ 0 h 935"/>
                <a:gd name="T12" fmla="*/ 0 w 2043"/>
                <a:gd name="T13" fmla="*/ 0 h 935"/>
                <a:gd name="T14" fmla="*/ 0 w 2043"/>
                <a:gd name="T15" fmla="*/ 0 h 935"/>
                <a:gd name="T16" fmla="*/ 0 w 2043"/>
                <a:gd name="T17" fmla="*/ 0 h 935"/>
                <a:gd name="T18" fmla="*/ 0 w 2043"/>
                <a:gd name="T19" fmla="*/ 0 h 935"/>
                <a:gd name="T20" fmla="*/ 0 w 2043"/>
                <a:gd name="T21" fmla="*/ 0 h 935"/>
                <a:gd name="T22" fmla="*/ 0 w 2043"/>
                <a:gd name="T23" fmla="*/ 0 h 935"/>
                <a:gd name="T24" fmla="*/ 0 w 2043"/>
                <a:gd name="T25" fmla="*/ 0 h 935"/>
                <a:gd name="T26" fmla="*/ 0 w 2043"/>
                <a:gd name="T27" fmla="*/ 0 h 935"/>
                <a:gd name="T28" fmla="*/ 0 w 2043"/>
                <a:gd name="T29" fmla="*/ 0 h 935"/>
                <a:gd name="T30" fmla="*/ 0 w 2043"/>
                <a:gd name="T31" fmla="*/ 0 h 935"/>
                <a:gd name="T32" fmla="*/ 0 w 2043"/>
                <a:gd name="T33" fmla="*/ 0 h 935"/>
                <a:gd name="T34" fmla="*/ 0 w 2043"/>
                <a:gd name="T35" fmla="*/ 0 h 935"/>
                <a:gd name="T36" fmla="*/ 0 w 2043"/>
                <a:gd name="T37" fmla="*/ 0 h 935"/>
                <a:gd name="T38" fmla="*/ 0 w 2043"/>
                <a:gd name="T39" fmla="*/ 0 h 935"/>
                <a:gd name="T40" fmla="*/ 0 w 2043"/>
                <a:gd name="T41" fmla="*/ 0 h 935"/>
                <a:gd name="T42" fmla="*/ 0 w 2043"/>
                <a:gd name="T43" fmla="*/ 0 h 935"/>
                <a:gd name="T44" fmla="*/ 0 w 2043"/>
                <a:gd name="T45" fmla="*/ 0 h 935"/>
                <a:gd name="T46" fmla="*/ 0 w 2043"/>
                <a:gd name="T47" fmla="*/ 0 h 935"/>
                <a:gd name="T48" fmla="*/ 0 w 2043"/>
                <a:gd name="T49" fmla="*/ 0 h 935"/>
                <a:gd name="T50" fmla="*/ 0 w 2043"/>
                <a:gd name="T51" fmla="*/ 0 h 935"/>
                <a:gd name="T52" fmla="*/ 0 w 2043"/>
                <a:gd name="T53" fmla="*/ 0 h 935"/>
                <a:gd name="T54" fmla="*/ 0 w 2043"/>
                <a:gd name="T55" fmla="*/ 0 h 935"/>
                <a:gd name="T56" fmla="*/ 0 w 2043"/>
                <a:gd name="T57" fmla="*/ 0 h 935"/>
                <a:gd name="T58" fmla="*/ 0 w 2043"/>
                <a:gd name="T59" fmla="*/ 0 h 935"/>
                <a:gd name="T60" fmla="*/ 0 w 2043"/>
                <a:gd name="T61" fmla="*/ 0 h 935"/>
                <a:gd name="T62" fmla="*/ 0 w 2043"/>
                <a:gd name="T63" fmla="*/ 0 h 935"/>
                <a:gd name="T64" fmla="*/ 0 w 2043"/>
                <a:gd name="T65" fmla="*/ 0 h 935"/>
                <a:gd name="T66" fmla="*/ 0 w 2043"/>
                <a:gd name="T67" fmla="*/ 0 h 935"/>
                <a:gd name="T68" fmla="*/ 0 w 2043"/>
                <a:gd name="T69" fmla="*/ 0 h 935"/>
                <a:gd name="T70" fmla="*/ 0 w 2043"/>
                <a:gd name="T71" fmla="*/ 0 h 935"/>
                <a:gd name="T72" fmla="*/ 0 w 2043"/>
                <a:gd name="T73" fmla="*/ 0 h 935"/>
                <a:gd name="T74" fmla="*/ 0 w 2043"/>
                <a:gd name="T75" fmla="*/ 0 h 935"/>
                <a:gd name="T76" fmla="*/ 0 w 2043"/>
                <a:gd name="T77" fmla="*/ 0 h 935"/>
                <a:gd name="T78" fmla="*/ 0 w 2043"/>
                <a:gd name="T79" fmla="*/ 0 h 935"/>
                <a:gd name="T80" fmla="*/ 0 w 2043"/>
                <a:gd name="T81" fmla="*/ 0 h 935"/>
                <a:gd name="T82" fmla="*/ 0 w 2043"/>
                <a:gd name="T83" fmla="*/ 0 h 935"/>
                <a:gd name="T84" fmla="*/ 0 w 2043"/>
                <a:gd name="T85" fmla="*/ 0 h 93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043"/>
                <a:gd name="T130" fmla="*/ 0 h 935"/>
                <a:gd name="T131" fmla="*/ 2043 w 2043"/>
                <a:gd name="T132" fmla="*/ 935 h 935"/>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043" h="935">
                  <a:moveTo>
                    <a:pt x="2043" y="466"/>
                  </a:moveTo>
                  <a:lnTo>
                    <a:pt x="2042" y="490"/>
                  </a:lnTo>
                  <a:lnTo>
                    <a:pt x="2037" y="514"/>
                  </a:lnTo>
                  <a:lnTo>
                    <a:pt x="2031" y="537"/>
                  </a:lnTo>
                  <a:lnTo>
                    <a:pt x="2022" y="560"/>
                  </a:lnTo>
                  <a:lnTo>
                    <a:pt x="2011" y="584"/>
                  </a:lnTo>
                  <a:lnTo>
                    <a:pt x="1997" y="605"/>
                  </a:lnTo>
                  <a:lnTo>
                    <a:pt x="1981" y="627"/>
                  </a:lnTo>
                  <a:lnTo>
                    <a:pt x="1962" y="649"/>
                  </a:lnTo>
                  <a:lnTo>
                    <a:pt x="1943" y="670"/>
                  </a:lnTo>
                  <a:lnTo>
                    <a:pt x="1920" y="689"/>
                  </a:lnTo>
                  <a:lnTo>
                    <a:pt x="1896" y="709"/>
                  </a:lnTo>
                  <a:lnTo>
                    <a:pt x="1869" y="729"/>
                  </a:lnTo>
                  <a:lnTo>
                    <a:pt x="1840" y="747"/>
                  </a:lnTo>
                  <a:lnTo>
                    <a:pt x="1809" y="764"/>
                  </a:lnTo>
                  <a:lnTo>
                    <a:pt x="1778" y="782"/>
                  </a:lnTo>
                  <a:lnTo>
                    <a:pt x="1743" y="798"/>
                  </a:lnTo>
                  <a:lnTo>
                    <a:pt x="1708" y="813"/>
                  </a:lnTo>
                  <a:lnTo>
                    <a:pt x="1671" y="828"/>
                  </a:lnTo>
                  <a:lnTo>
                    <a:pt x="1633" y="841"/>
                  </a:lnTo>
                  <a:lnTo>
                    <a:pt x="1592" y="855"/>
                  </a:lnTo>
                  <a:lnTo>
                    <a:pt x="1551" y="867"/>
                  </a:lnTo>
                  <a:lnTo>
                    <a:pt x="1508" y="878"/>
                  </a:lnTo>
                  <a:lnTo>
                    <a:pt x="1465" y="889"/>
                  </a:lnTo>
                  <a:lnTo>
                    <a:pt x="1418" y="898"/>
                  </a:lnTo>
                  <a:lnTo>
                    <a:pt x="1372" y="906"/>
                  </a:lnTo>
                  <a:lnTo>
                    <a:pt x="1325" y="914"/>
                  </a:lnTo>
                  <a:lnTo>
                    <a:pt x="1277" y="920"/>
                  </a:lnTo>
                  <a:lnTo>
                    <a:pt x="1227" y="926"/>
                  </a:lnTo>
                  <a:lnTo>
                    <a:pt x="1176" y="929"/>
                  </a:lnTo>
                  <a:lnTo>
                    <a:pt x="1126" y="932"/>
                  </a:lnTo>
                  <a:lnTo>
                    <a:pt x="1074" y="934"/>
                  </a:lnTo>
                  <a:lnTo>
                    <a:pt x="1021" y="935"/>
                  </a:lnTo>
                  <a:lnTo>
                    <a:pt x="968" y="934"/>
                  </a:lnTo>
                  <a:lnTo>
                    <a:pt x="916" y="932"/>
                  </a:lnTo>
                  <a:lnTo>
                    <a:pt x="865" y="929"/>
                  </a:lnTo>
                  <a:lnTo>
                    <a:pt x="816" y="926"/>
                  </a:lnTo>
                  <a:lnTo>
                    <a:pt x="766" y="920"/>
                  </a:lnTo>
                  <a:lnTo>
                    <a:pt x="718" y="914"/>
                  </a:lnTo>
                  <a:lnTo>
                    <a:pt x="669" y="906"/>
                  </a:lnTo>
                  <a:lnTo>
                    <a:pt x="623" y="898"/>
                  </a:lnTo>
                  <a:lnTo>
                    <a:pt x="578" y="889"/>
                  </a:lnTo>
                  <a:lnTo>
                    <a:pt x="535" y="878"/>
                  </a:lnTo>
                  <a:lnTo>
                    <a:pt x="492" y="867"/>
                  </a:lnTo>
                  <a:lnTo>
                    <a:pt x="451" y="855"/>
                  </a:lnTo>
                  <a:lnTo>
                    <a:pt x="410" y="841"/>
                  </a:lnTo>
                  <a:lnTo>
                    <a:pt x="372" y="828"/>
                  </a:lnTo>
                  <a:lnTo>
                    <a:pt x="334" y="813"/>
                  </a:lnTo>
                  <a:lnTo>
                    <a:pt x="300" y="798"/>
                  </a:lnTo>
                  <a:lnTo>
                    <a:pt x="265" y="782"/>
                  </a:lnTo>
                  <a:lnTo>
                    <a:pt x="233" y="764"/>
                  </a:lnTo>
                  <a:lnTo>
                    <a:pt x="203" y="747"/>
                  </a:lnTo>
                  <a:lnTo>
                    <a:pt x="174" y="729"/>
                  </a:lnTo>
                  <a:lnTo>
                    <a:pt x="147" y="709"/>
                  </a:lnTo>
                  <a:lnTo>
                    <a:pt x="123" y="689"/>
                  </a:lnTo>
                  <a:lnTo>
                    <a:pt x="100" y="670"/>
                  </a:lnTo>
                  <a:lnTo>
                    <a:pt x="81" y="649"/>
                  </a:lnTo>
                  <a:lnTo>
                    <a:pt x="62" y="627"/>
                  </a:lnTo>
                  <a:lnTo>
                    <a:pt x="46" y="605"/>
                  </a:lnTo>
                  <a:lnTo>
                    <a:pt x="32" y="584"/>
                  </a:lnTo>
                  <a:lnTo>
                    <a:pt x="21" y="560"/>
                  </a:lnTo>
                  <a:lnTo>
                    <a:pt x="11" y="537"/>
                  </a:lnTo>
                  <a:lnTo>
                    <a:pt x="6" y="514"/>
                  </a:lnTo>
                  <a:lnTo>
                    <a:pt x="1" y="490"/>
                  </a:lnTo>
                  <a:lnTo>
                    <a:pt x="0" y="466"/>
                  </a:lnTo>
                  <a:lnTo>
                    <a:pt x="1" y="442"/>
                  </a:lnTo>
                  <a:lnTo>
                    <a:pt x="6" y="419"/>
                  </a:lnTo>
                  <a:lnTo>
                    <a:pt x="11" y="395"/>
                  </a:lnTo>
                  <a:lnTo>
                    <a:pt x="21" y="372"/>
                  </a:lnTo>
                  <a:lnTo>
                    <a:pt x="32" y="350"/>
                  </a:lnTo>
                  <a:lnTo>
                    <a:pt x="46" y="327"/>
                  </a:lnTo>
                  <a:lnTo>
                    <a:pt x="62" y="306"/>
                  </a:lnTo>
                  <a:lnTo>
                    <a:pt x="81" y="284"/>
                  </a:lnTo>
                  <a:lnTo>
                    <a:pt x="100" y="263"/>
                  </a:lnTo>
                  <a:lnTo>
                    <a:pt x="123" y="244"/>
                  </a:lnTo>
                  <a:lnTo>
                    <a:pt x="147" y="224"/>
                  </a:lnTo>
                  <a:lnTo>
                    <a:pt x="174" y="205"/>
                  </a:lnTo>
                  <a:lnTo>
                    <a:pt x="203" y="187"/>
                  </a:lnTo>
                  <a:lnTo>
                    <a:pt x="233" y="169"/>
                  </a:lnTo>
                  <a:lnTo>
                    <a:pt x="265" y="153"/>
                  </a:lnTo>
                  <a:lnTo>
                    <a:pt x="300" y="136"/>
                  </a:lnTo>
                  <a:lnTo>
                    <a:pt x="334" y="121"/>
                  </a:lnTo>
                  <a:lnTo>
                    <a:pt x="372" y="106"/>
                  </a:lnTo>
                  <a:lnTo>
                    <a:pt x="410" y="92"/>
                  </a:lnTo>
                  <a:lnTo>
                    <a:pt x="451" y="79"/>
                  </a:lnTo>
                  <a:lnTo>
                    <a:pt x="492" y="68"/>
                  </a:lnTo>
                  <a:lnTo>
                    <a:pt x="535" y="56"/>
                  </a:lnTo>
                  <a:lnTo>
                    <a:pt x="578" y="46"/>
                  </a:lnTo>
                  <a:lnTo>
                    <a:pt x="623" y="36"/>
                  </a:lnTo>
                  <a:lnTo>
                    <a:pt x="669" y="28"/>
                  </a:lnTo>
                  <a:lnTo>
                    <a:pt x="718" y="20"/>
                  </a:lnTo>
                  <a:lnTo>
                    <a:pt x="766" y="15"/>
                  </a:lnTo>
                  <a:lnTo>
                    <a:pt x="816" y="9"/>
                  </a:lnTo>
                  <a:lnTo>
                    <a:pt x="865" y="5"/>
                  </a:lnTo>
                  <a:lnTo>
                    <a:pt x="916" y="2"/>
                  </a:lnTo>
                  <a:lnTo>
                    <a:pt x="968" y="1"/>
                  </a:lnTo>
                  <a:lnTo>
                    <a:pt x="1021" y="0"/>
                  </a:lnTo>
                  <a:lnTo>
                    <a:pt x="1074" y="1"/>
                  </a:lnTo>
                  <a:lnTo>
                    <a:pt x="1126" y="2"/>
                  </a:lnTo>
                  <a:lnTo>
                    <a:pt x="1176" y="5"/>
                  </a:lnTo>
                  <a:lnTo>
                    <a:pt x="1227" y="9"/>
                  </a:lnTo>
                  <a:lnTo>
                    <a:pt x="1277" y="15"/>
                  </a:lnTo>
                  <a:lnTo>
                    <a:pt x="1325" y="20"/>
                  </a:lnTo>
                  <a:lnTo>
                    <a:pt x="1372" y="28"/>
                  </a:lnTo>
                  <a:lnTo>
                    <a:pt x="1418" y="36"/>
                  </a:lnTo>
                  <a:lnTo>
                    <a:pt x="1465" y="46"/>
                  </a:lnTo>
                  <a:lnTo>
                    <a:pt x="1508" y="56"/>
                  </a:lnTo>
                  <a:lnTo>
                    <a:pt x="1551" y="68"/>
                  </a:lnTo>
                  <a:lnTo>
                    <a:pt x="1592" y="79"/>
                  </a:lnTo>
                  <a:lnTo>
                    <a:pt x="1633" y="92"/>
                  </a:lnTo>
                  <a:lnTo>
                    <a:pt x="1671" y="106"/>
                  </a:lnTo>
                  <a:lnTo>
                    <a:pt x="1708" y="121"/>
                  </a:lnTo>
                  <a:lnTo>
                    <a:pt x="1743" y="136"/>
                  </a:lnTo>
                  <a:lnTo>
                    <a:pt x="1778" y="153"/>
                  </a:lnTo>
                  <a:lnTo>
                    <a:pt x="1809" y="169"/>
                  </a:lnTo>
                  <a:lnTo>
                    <a:pt x="1840" y="187"/>
                  </a:lnTo>
                  <a:lnTo>
                    <a:pt x="1869" y="205"/>
                  </a:lnTo>
                  <a:lnTo>
                    <a:pt x="1896" y="224"/>
                  </a:lnTo>
                  <a:lnTo>
                    <a:pt x="1920" y="244"/>
                  </a:lnTo>
                  <a:lnTo>
                    <a:pt x="1943" y="263"/>
                  </a:lnTo>
                  <a:lnTo>
                    <a:pt x="1962" y="284"/>
                  </a:lnTo>
                  <a:lnTo>
                    <a:pt x="1981" y="306"/>
                  </a:lnTo>
                  <a:lnTo>
                    <a:pt x="1997" y="327"/>
                  </a:lnTo>
                  <a:lnTo>
                    <a:pt x="2011" y="350"/>
                  </a:lnTo>
                  <a:lnTo>
                    <a:pt x="2022" y="372"/>
                  </a:lnTo>
                  <a:lnTo>
                    <a:pt x="2031" y="395"/>
                  </a:lnTo>
                  <a:lnTo>
                    <a:pt x="2037" y="419"/>
                  </a:lnTo>
                  <a:lnTo>
                    <a:pt x="2042" y="442"/>
                  </a:lnTo>
                  <a:lnTo>
                    <a:pt x="2043" y="466"/>
                  </a:lnTo>
                  <a:close/>
                </a:path>
              </a:pathLst>
            </a:custGeom>
            <a:solidFill>
              <a:srgbClr val="DDE5ED"/>
            </a:solidFill>
            <a:ln w="9525">
              <a:noFill/>
              <a:round/>
              <a:headEnd/>
              <a:tailEnd/>
            </a:ln>
          </p:spPr>
          <p:txBody>
            <a:bodyPr/>
            <a:lstStyle/>
            <a:p>
              <a:endParaRPr lang="ru-RU"/>
            </a:p>
          </p:txBody>
        </p:sp>
        <p:sp>
          <p:nvSpPr>
            <p:cNvPr id="9" name="Freeform 288"/>
            <p:cNvSpPr>
              <a:spLocks/>
            </p:cNvSpPr>
            <p:nvPr/>
          </p:nvSpPr>
          <p:spPr bwMode="auto">
            <a:xfrm>
              <a:off x="3025" y="3029"/>
              <a:ext cx="102" cy="259"/>
            </a:xfrm>
            <a:custGeom>
              <a:avLst/>
              <a:gdLst>
                <a:gd name="T0" fmla="*/ 0 w 328"/>
                <a:gd name="T1" fmla="*/ 0 h 934"/>
                <a:gd name="T2" fmla="*/ 0 w 328"/>
                <a:gd name="T3" fmla="*/ 0 h 934"/>
                <a:gd name="T4" fmla="*/ 0 w 328"/>
                <a:gd name="T5" fmla="*/ 0 h 934"/>
                <a:gd name="T6" fmla="*/ 0 w 328"/>
                <a:gd name="T7" fmla="*/ 0 h 934"/>
                <a:gd name="T8" fmla="*/ 0 w 328"/>
                <a:gd name="T9" fmla="*/ 0 h 934"/>
                <a:gd name="T10" fmla="*/ 0 w 328"/>
                <a:gd name="T11" fmla="*/ 0 h 934"/>
                <a:gd name="T12" fmla="*/ 0 w 328"/>
                <a:gd name="T13" fmla="*/ 0 h 934"/>
                <a:gd name="T14" fmla="*/ 0 w 328"/>
                <a:gd name="T15" fmla="*/ 0 h 934"/>
                <a:gd name="T16" fmla="*/ 0 w 328"/>
                <a:gd name="T17" fmla="*/ 0 h 934"/>
                <a:gd name="T18" fmla="*/ 0 w 328"/>
                <a:gd name="T19" fmla="*/ 0 h 934"/>
                <a:gd name="T20" fmla="*/ 0 w 328"/>
                <a:gd name="T21" fmla="*/ 0 h 934"/>
                <a:gd name="T22" fmla="*/ 0 w 328"/>
                <a:gd name="T23" fmla="*/ 0 h 934"/>
                <a:gd name="T24" fmla="*/ 0 w 328"/>
                <a:gd name="T25" fmla="*/ 0 h 934"/>
                <a:gd name="T26" fmla="*/ 0 w 328"/>
                <a:gd name="T27" fmla="*/ 0 h 934"/>
                <a:gd name="T28" fmla="*/ 0 w 328"/>
                <a:gd name="T29" fmla="*/ 0 h 934"/>
                <a:gd name="T30" fmla="*/ 0 w 328"/>
                <a:gd name="T31" fmla="*/ 0 h 934"/>
                <a:gd name="T32" fmla="*/ 0 w 328"/>
                <a:gd name="T33" fmla="*/ 0 h 934"/>
                <a:gd name="T34" fmla="*/ 0 w 328"/>
                <a:gd name="T35" fmla="*/ 0 h 934"/>
                <a:gd name="T36" fmla="*/ 0 w 328"/>
                <a:gd name="T37" fmla="*/ 0 h 934"/>
                <a:gd name="T38" fmla="*/ 0 w 328"/>
                <a:gd name="T39" fmla="*/ 0 h 934"/>
                <a:gd name="T40" fmla="*/ 0 w 328"/>
                <a:gd name="T41" fmla="*/ 0 h 934"/>
                <a:gd name="T42" fmla="*/ 0 w 328"/>
                <a:gd name="T43" fmla="*/ 0 h 934"/>
                <a:gd name="T44" fmla="*/ 0 w 328"/>
                <a:gd name="T45" fmla="*/ 0 h 934"/>
                <a:gd name="T46" fmla="*/ 0 w 328"/>
                <a:gd name="T47" fmla="*/ 0 h 934"/>
                <a:gd name="T48" fmla="*/ 0 w 328"/>
                <a:gd name="T49" fmla="*/ 0 h 934"/>
                <a:gd name="T50" fmla="*/ 0 w 328"/>
                <a:gd name="T51" fmla="*/ 0 h 934"/>
                <a:gd name="T52" fmla="*/ 0 w 328"/>
                <a:gd name="T53" fmla="*/ 0 h 934"/>
                <a:gd name="T54" fmla="*/ 0 w 328"/>
                <a:gd name="T55" fmla="*/ 0 h 934"/>
                <a:gd name="T56" fmla="*/ 0 w 328"/>
                <a:gd name="T57" fmla="*/ 0 h 934"/>
                <a:gd name="T58" fmla="*/ 0 w 328"/>
                <a:gd name="T59" fmla="*/ 0 h 934"/>
                <a:gd name="T60" fmla="*/ 0 w 328"/>
                <a:gd name="T61" fmla="*/ 0 h 934"/>
                <a:gd name="T62" fmla="*/ 0 w 328"/>
                <a:gd name="T63" fmla="*/ 0 h 934"/>
                <a:gd name="T64" fmla="*/ 0 w 328"/>
                <a:gd name="T65" fmla="*/ 0 h 934"/>
                <a:gd name="T66" fmla="*/ 0 w 328"/>
                <a:gd name="T67" fmla="*/ 0 h 934"/>
                <a:gd name="T68" fmla="*/ 0 w 328"/>
                <a:gd name="T69" fmla="*/ 0 h 934"/>
                <a:gd name="T70" fmla="*/ 0 w 328"/>
                <a:gd name="T71" fmla="*/ 0 h 934"/>
                <a:gd name="T72" fmla="*/ 0 w 328"/>
                <a:gd name="T73" fmla="*/ 0 h 934"/>
                <a:gd name="T74" fmla="*/ 0 w 328"/>
                <a:gd name="T75" fmla="*/ 0 h 934"/>
                <a:gd name="T76" fmla="*/ 0 w 328"/>
                <a:gd name="T77" fmla="*/ 0 h 934"/>
                <a:gd name="T78" fmla="*/ 0 w 328"/>
                <a:gd name="T79" fmla="*/ 0 h 934"/>
                <a:gd name="T80" fmla="*/ 0 w 328"/>
                <a:gd name="T81" fmla="*/ 0 h 934"/>
                <a:gd name="T82" fmla="*/ 0 w 328"/>
                <a:gd name="T83" fmla="*/ 0 h 934"/>
                <a:gd name="T84" fmla="*/ 0 w 328"/>
                <a:gd name="T85" fmla="*/ 0 h 934"/>
                <a:gd name="T86" fmla="*/ 0 w 328"/>
                <a:gd name="T87" fmla="*/ 0 h 93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28"/>
                <a:gd name="T133" fmla="*/ 0 h 934"/>
                <a:gd name="T134" fmla="*/ 328 w 328"/>
                <a:gd name="T135" fmla="*/ 934 h 93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28" h="934">
                  <a:moveTo>
                    <a:pt x="23" y="41"/>
                  </a:moveTo>
                  <a:lnTo>
                    <a:pt x="19" y="86"/>
                  </a:lnTo>
                  <a:lnTo>
                    <a:pt x="17" y="162"/>
                  </a:lnTo>
                  <a:lnTo>
                    <a:pt x="18" y="242"/>
                  </a:lnTo>
                  <a:lnTo>
                    <a:pt x="26" y="305"/>
                  </a:lnTo>
                  <a:lnTo>
                    <a:pt x="28" y="337"/>
                  </a:lnTo>
                  <a:lnTo>
                    <a:pt x="27" y="380"/>
                  </a:lnTo>
                  <a:lnTo>
                    <a:pt x="22" y="433"/>
                  </a:lnTo>
                  <a:lnTo>
                    <a:pt x="16" y="489"/>
                  </a:lnTo>
                  <a:lnTo>
                    <a:pt x="8" y="544"/>
                  </a:lnTo>
                  <a:lnTo>
                    <a:pt x="2" y="593"/>
                  </a:lnTo>
                  <a:lnTo>
                    <a:pt x="0" y="633"/>
                  </a:lnTo>
                  <a:lnTo>
                    <a:pt x="1" y="657"/>
                  </a:lnTo>
                  <a:lnTo>
                    <a:pt x="7" y="677"/>
                  </a:lnTo>
                  <a:lnTo>
                    <a:pt x="17" y="705"/>
                  </a:lnTo>
                  <a:lnTo>
                    <a:pt x="32" y="739"/>
                  </a:lnTo>
                  <a:lnTo>
                    <a:pt x="50" y="774"/>
                  </a:lnTo>
                  <a:lnTo>
                    <a:pt x="72" y="810"/>
                  </a:lnTo>
                  <a:lnTo>
                    <a:pt x="98" y="842"/>
                  </a:lnTo>
                  <a:lnTo>
                    <a:pt x="128" y="869"/>
                  </a:lnTo>
                  <a:lnTo>
                    <a:pt x="160" y="887"/>
                  </a:lnTo>
                  <a:lnTo>
                    <a:pt x="192" y="901"/>
                  </a:lnTo>
                  <a:lnTo>
                    <a:pt x="222" y="912"/>
                  </a:lnTo>
                  <a:lnTo>
                    <a:pt x="250" y="924"/>
                  </a:lnTo>
                  <a:lnTo>
                    <a:pt x="273" y="931"/>
                  </a:lnTo>
                  <a:lnTo>
                    <a:pt x="293" y="934"/>
                  </a:lnTo>
                  <a:lnTo>
                    <a:pt x="310" y="932"/>
                  </a:lnTo>
                  <a:lnTo>
                    <a:pt x="320" y="923"/>
                  </a:lnTo>
                  <a:lnTo>
                    <a:pt x="327" y="905"/>
                  </a:lnTo>
                  <a:lnTo>
                    <a:pt x="328" y="872"/>
                  </a:lnTo>
                  <a:lnTo>
                    <a:pt x="325" y="817"/>
                  </a:lnTo>
                  <a:lnTo>
                    <a:pt x="319" y="748"/>
                  </a:lnTo>
                  <a:lnTo>
                    <a:pt x="312" y="671"/>
                  </a:lnTo>
                  <a:lnTo>
                    <a:pt x="304" y="595"/>
                  </a:lnTo>
                  <a:lnTo>
                    <a:pt x="298" y="525"/>
                  </a:lnTo>
                  <a:lnTo>
                    <a:pt x="295" y="470"/>
                  </a:lnTo>
                  <a:lnTo>
                    <a:pt x="296" y="437"/>
                  </a:lnTo>
                  <a:lnTo>
                    <a:pt x="302" y="346"/>
                  </a:lnTo>
                  <a:lnTo>
                    <a:pt x="304" y="201"/>
                  </a:lnTo>
                  <a:lnTo>
                    <a:pt x="304" y="66"/>
                  </a:lnTo>
                  <a:lnTo>
                    <a:pt x="304" y="6"/>
                  </a:lnTo>
                  <a:lnTo>
                    <a:pt x="255" y="21"/>
                  </a:lnTo>
                  <a:lnTo>
                    <a:pt x="160" y="0"/>
                  </a:lnTo>
                  <a:lnTo>
                    <a:pt x="23" y="41"/>
                  </a:lnTo>
                  <a:close/>
                </a:path>
              </a:pathLst>
            </a:custGeom>
            <a:solidFill>
              <a:srgbClr val="8CA3FF"/>
            </a:solidFill>
            <a:ln w="9525">
              <a:noFill/>
              <a:round/>
              <a:headEnd/>
              <a:tailEnd/>
            </a:ln>
          </p:spPr>
          <p:txBody>
            <a:bodyPr/>
            <a:lstStyle/>
            <a:p>
              <a:endParaRPr lang="ru-RU"/>
            </a:p>
          </p:txBody>
        </p:sp>
        <p:sp>
          <p:nvSpPr>
            <p:cNvPr id="10" name="Freeform 289"/>
            <p:cNvSpPr>
              <a:spLocks/>
            </p:cNvSpPr>
            <p:nvPr/>
          </p:nvSpPr>
          <p:spPr bwMode="auto">
            <a:xfrm>
              <a:off x="3207" y="3150"/>
              <a:ext cx="178" cy="111"/>
            </a:xfrm>
            <a:custGeom>
              <a:avLst/>
              <a:gdLst>
                <a:gd name="T0" fmla="*/ 0 w 403"/>
                <a:gd name="T1" fmla="*/ 0 h 382"/>
                <a:gd name="T2" fmla="*/ 0 w 403"/>
                <a:gd name="T3" fmla="*/ 0 h 382"/>
                <a:gd name="T4" fmla="*/ 0 w 403"/>
                <a:gd name="T5" fmla="*/ 0 h 382"/>
                <a:gd name="T6" fmla="*/ 0 w 403"/>
                <a:gd name="T7" fmla="*/ 0 h 382"/>
                <a:gd name="T8" fmla="*/ 0 w 403"/>
                <a:gd name="T9" fmla="*/ 0 h 382"/>
                <a:gd name="T10" fmla="*/ 0 w 403"/>
                <a:gd name="T11" fmla="*/ 0 h 382"/>
                <a:gd name="T12" fmla="*/ 0 w 403"/>
                <a:gd name="T13" fmla="*/ 0 h 382"/>
                <a:gd name="T14" fmla="*/ 0 w 403"/>
                <a:gd name="T15" fmla="*/ 0 h 382"/>
                <a:gd name="T16" fmla="*/ 0 w 403"/>
                <a:gd name="T17" fmla="*/ 0 h 382"/>
                <a:gd name="T18" fmla="*/ 0 w 403"/>
                <a:gd name="T19" fmla="*/ 0 h 382"/>
                <a:gd name="T20" fmla="*/ 0 w 403"/>
                <a:gd name="T21" fmla="*/ 0 h 382"/>
                <a:gd name="T22" fmla="*/ 0 w 403"/>
                <a:gd name="T23" fmla="*/ 0 h 382"/>
                <a:gd name="T24" fmla="*/ 0 w 403"/>
                <a:gd name="T25" fmla="*/ 0 h 382"/>
                <a:gd name="T26" fmla="*/ 0 w 403"/>
                <a:gd name="T27" fmla="*/ 0 h 382"/>
                <a:gd name="T28" fmla="*/ 0 w 403"/>
                <a:gd name="T29" fmla="*/ 0 h 382"/>
                <a:gd name="T30" fmla="*/ 0 w 403"/>
                <a:gd name="T31" fmla="*/ 0 h 382"/>
                <a:gd name="T32" fmla="*/ 0 w 403"/>
                <a:gd name="T33" fmla="*/ 0 h 382"/>
                <a:gd name="T34" fmla="*/ 0 w 403"/>
                <a:gd name="T35" fmla="*/ 0 h 382"/>
                <a:gd name="T36" fmla="*/ 0 w 403"/>
                <a:gd name="T37" fmla="*/ 0 h 382"/>
                <a:gd name="T38" fmla="*/ 0 w 403"/>
                <a:gd name="T39" fmla="*/ 0 h 382"/>
                <a:gd name="T40" fmla="*/ 0 w 403"/>
                <a:gd name="T41" fmla="*/ 0 h 382"/>
                <a:gd name="T42" fmla="*/ 0 w 403"/>
                <a:gd name="T43" fmla="*/ 0 h 382"/>
                <a:gd name="T44" fmla="*/ 0 w 403"/>
                <a:gd name="T45" fmla="*/ 0 h 382"/>
                <a:gd name="T46" fmla="*/ 0 w 403"/>
                <a:gd name="T47" fmla="*/ 0 h 382"/>
                <a:gd name="T48" fmla="*/ 0 w 403"/>
                <a:gd name="T49" fmla="*/ 0 h 382"/>
                <a:gd name="T50" fmla="*/ 0 w 403"/>
                <a:gd name="T51" fmla="*/ 0 h 382"/>
                <a:gd name="T52" fmla="*/ 0 w 403"/>
                <a:gd name="T53" fmla="*/ 0 h 382"/>
                <a:gd name="T54" fmla="*/ 0 w 403"/>
                <a:gd name="T55" fmla="*/ 0 h 382"/>
                <a:gd name="T56" fmla="*/ 0 w 403"/>
                <a:gd name="T57" fmla="*/ 0 h 382"/>
                <a:gd name="T58" fmla="*/ 0 w 403"/>
                <a:gd name="T59" fmla="*/ 0 h 382"/>
                <a:gd name="T60" fmla="*/ 0 w 403"/>
                <a:gd name="T61" fmla="*/ 0 h 382"/>
                <a:gd name="T62" fmla="*/ 0 w 403"/>
                <a:gd name="T63" fmla="*/ 0 h 382"/>
                <a:gd name="T64" fmla="*/ 0 w 403"/>
                <a:gd name="T65" fmla="*/ 0 h 382"/>
                <a:gd name="T66" fmla="*/ 0 w 403"/>
                <a:gd name="T67" fmla="*/ 0 h 382"/>
                <a:gd name="T68" fmla="*/ 0 w 403"/>
                <a:gd name="T69" fmla="*/ 0 h 38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03"/>
                <a:gd name="T106" fmla="*/ 0 h 382"/>
                <a:gd name="T107" fmla="*/ 403 w 403"/>
                <a:gd name="T108" fmla="*/ 382 h 382"/>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03" h="382">
                  <a:moveTo>
                    <a:pt x="357" y="220"/>
                  </a:moveTo>
                  <a:lnTo>
                    <a:pt x="403" y="184"/>
                  </a:lnTo>
                  <a:lnTo>
                    <a:pt x="350" y="123"/>
                  </a:lnTo>
                  <a:lnTo>
                    <a:pt x="344" y="113"/>
                  </a:lnTo>
                  <a:lnTo>
                    <a:pt x="337" y="104"/>
                  </a:lnTo>
                  <a:lnTo>
                    <a:pt x="329" y="95"/>
                  </a:lnTo>
                  <a:lnTo>
                    <a:pt x="320" y="83"/>
                  </a:lnTo>
                  <a:lnTo>
                    <a:pt x="304" y="59"/>
                  </a:lnTo>
                  <a:lnTo>
                    <a:pt x="292" y="42"/>
                  </a:lnTo>
                  <a:lnTo>
                    <a:pt x="284" y="30"/>
                  </a:lnTo>
                  <a:lnTo>
                    <a:pt x="278" y="22"/>
                  </a:lnTo>
                  <a:lnTo>
                    <a:pt x="274" y="17"/>
                  </a:lnTo>
                  <a:lnTo>
                    <a:pt x="268" y="15"/>
                  </a:lnTo>
                  <a:lnTo>
                    <a:pt x="260" y="12"/>
                  </a:lnTo>
                  <a:lnTo>
                    <a:pt x="248" y="7"/>
                  </a:lnTo>
                  <a:lnTo>
                    <a:pt x="236" y="2"/>
                  </a:lnTo>
                  <a:lnTo>
                    <a:pt x="223" y="1"/>
                  </a:lnTo>
                  <a:lnTo>
                    <a:pt x="212" y="0"/>
                  </a:lnTo>
                  <a:lnTo>
                    <a:pt x="200" y="1"/>
                  </a:lnTo>
                  <a:lnTo>
                    <a:pt x="187" y="4"/>
                  </a:lnTo>
                  <a:lnTo>
                    <a:pt x="175" y="5"/>
                  </a:lnTo>
                  <a:lnTo>
                    <a:pt x="162" y="6"/>
                  </a:lnTo>
                  <a:lnTo>
                    <a:pt x="147" y="7"/>
                  </a:lnTo>
                  <a:lnTo>
                    <a:pt x="130" y="8"/>
                  </a:lnTo>
                  <a:lnTo>
                    <a:pt x="110" y="13"/>
                  </a:lnTo>
                  <a:lnTo>
                    <a:pt x="89" y="19"/>
                  </a:lnTo>
                  <a:lnTo>
                    <a:pt x="70" y="24"/>
                  </a:lnTo>
                  <a:lnTo>
                    <a:pt x="51" y="31"/>
                  </a:lnTo>
                  <a:lnTo>
                    <a:pt x="36" y="37"/>
                  </a:lnTo>
                  <a:lnTo>
                    <a:pt x="26" y="42"/>
                  </a:lnTo>
                  <a:lnTo>
                    <a:pt x="23" y="43"/>
                  </a:lnTo>
                  <a:lnTo>
                    <a:pt x="21" y="76"/>
                  </a:lnTo>
                  <a:lnTo>
                    <a:pt x="17" y="152"/>
                  </a:lnTo>
                  <a:lnTo>
                    <a:pt x="10" y="235"/>
                  </a:lnTo>
                  <a:lnTo>
                    <a:pt x="0" y="286"/>
                  </a:lnTo>
                  <a:lnTo>
                    <a:pt x="1" y="298"/>
                  </a:lnTo>
                  <a:lnTo>
                    <a:pt x="15" y="312"/>
                  </a:lnTo>
                  <a:lnTo>
                    <a:pt x="38" y="328"/>
                  </a:lnTo>
                  <a:lnTo>
                    <a:pt x="64" y="343"/>
                  </a:lnTo>
                  <a:lnTo>
                    <a:pt x="93" y="357"/>
                  </a:lnTo>
                  <a:lnTo>
                    <a:pt x="119" y="369"/>
                  </a:lnTo>
                  <a:lnTo>
                    <a:pt x="141" y="378"/>
                  </a:lnTo>
                  <a:lnTo>
                    <a:pt x="153" y="382"/>
                  </a:lnTo>
                  <a:lnTo>
                    <a:pt x="157" y="382"/>
                  </a:lnTo>
                  <a:lnTo>
                    <a:pt x="164" y="382"/>
                  </a:lnTo>
                  <a:lnTo>
                    <a:pt x="174" y="381"/>
                  </a:lnTo>
                  <a:lnTo>
                    <a:pt x="184" y="379"/>
                  </a:lnTo>
                  <a:lnTo>
                    <a:pt x="197" y="377"/>
                  </a:lnTo>
                  <a:lnTo>
                    <a:pt x="212" y="373"/>
                  </a:lnTo>
                  <a:lnTo>
                    <a:pt x="227" y="370"/>
                  </a:lnTo>
                  <a:lnTo>
                    <a:pt x="242" y="366"/>
                  </a:lnTo>
                  <a:lnTo>
                    <a:pt x="258" y="362"/>
                  </a:lnTo>
                  <a:lnTo>
                    <a:pt x="274" y="357"/>
                  </a:lnTo>
                  <a:lnTo>
                    <a:pt x="289" y="354"/>
                  </a:lnTo>
                  <a:lnTo>
                    <a:pt x="304" y="349"/>
                  </a:lnTo>
                  <a:lnTo>
                    <a:pt x="318" y="344"/>
                  </a:lnTo>
                  <a:lnTo>
                    <a:pt x="330" y="340"/>
                  </a:lnTo>
                  <a:lnTo>
                    <a:pt x="341" y="335"/>
                  </a:lnTo>
                  <a:lnTo>
                    <a:pt x="350" y="332"/>
                  </a:lnTo>
                  <a:lnTo>
                    <a:pt x="363" y="325"/>
                  </a:lnTo>
                  <a:lnTo>
                    <a:pt x="371" y="319"/>
                  </a:lnTo>
                  <a:lnTo>
                    <a:pt x="374" y="313"/>
                  </a:lnTo>
                  <a:lnTo>
                    <a:pt x="374" y="306"/>
                  </a:lnTo>
                  <a:lnTo>
                    <a:pt x="373" y="298"/>
                  </a:lnTo>
                  <a:lnTo>
                    <a:pt x="368" y="288"/>
                  </a:lnTo>
                  <a:lnTo>
                    <a:pt x="365" y="275"/>
                  </a:lnTo>
                  <a:lnTo>
                    <a:pt x="360" y="257"/>
                  </a:lnTo>
                  <a:lnTo>
                    <a:pt x="359" y="248"/>
                  </a:lnTo>
                  <a:lnTo>
                    <a:pt x="358" y="238"/>
                  </a:lnTo>
                  <a:lnTo>
                    <a:pt x="358" y="229"/>
                  </a:lnTo>
                  <a:lnTo>
                    <a:pt x="357" y="220"/>
                  </a:lnTo>
                  <a:close/>
                </a:path>
              </a:pathLst>
            </a:custGeom>
            <a:solidFill>
              <a:srgbClr val="FF1621"/>
            </a:solidFill>
            <a:ln w="9525">
              <a:noFill/>
              <a:round/>
              <a:headEnd/>
              <a:tailEnd/>
            </a:ln>
          </p:spPr>
          <p:txBody>
            <a:bodyPr/>
            <a:lstStyle/>
            <a:p>
              <a:endParaRPr lang="ru-RU"/>
            </a:p>
          </p:txBody>
        </p:sp>
        <p:sp>
          <p:nvSpPr>
            <p:cNvPr id="11" name="Freeform 290"/>
            <p:cNvSpPr>
              <a:spLocks/>
            </p:cNvSpPr>
            <p:nvPr/>
          </p:nvSpPr>
          <p:spPr bwMode="auto">
            <a:xfrm>
              <a:off x="3121" y="2998"/>
              <a:ext cx="231" cy="180"/>
            </a:xfrm>
            <a:custGeom>
              <a:avLst/>
              <a:gdLst>
                <a:gd name="T0" fmla="*/ 0 w 749"/>
                <a:gd name="T1" fmla="*/ 0 h 653"/>
                <a:gd name="T2" fmla="*/ 0 w 749"/>
                <a:gd name="T3" fmla="*/ 0 h 653"/>
                <a:gd name="T4" fmla="*/ 0 w 749"/>
                <a:gd name="T5" fmla="*/ 0 h 653"/>
                <a:gd name="T6" fmla="*/ 0 w 749"/>
                <a:gd name="T7" fmla="*/ 0 h 653"/>
                <a:gd name="T8" fmla="*/ 0 w 749"/>
                <a:gd name="T9" fmla="*/ 0 h 653"/>
                <a:gd name="T10" fmla="*/ 0 w 749"/>
                <a:gd name="T11" fmla="*/ 0 h 653"/>
                <a:gd name="T12" fmla="*/ 0 w 749"/>
                <a:gd name="T13" fmla="*/ 0 h 653"/>
                <a:gd name="T14" fmla="*/ 0 w 749"/>
                <a:gd name="T15" fmla="*/ 0 h 653"/>
                <a:gd name="T16" fmla="*/ 0 w 749"/>
                <a:gd name="T17" fmla="*/ 0 h 653"/>
                <a:gd name="T18" fmla="*/ 0 w 749"/>
                <a:gd name="T19" fmla="*/ 0 h 653"/>
                <a:gd name="T20" fmla="*/ 0 w 749"/>
                <a:gd name="T21" fmla="*/ 0 h 653"/>
                <a:gd name="T22" fmla="*/ 0 w 749"/>
                <a:gd name="T23" fmla="*/ 0 h 653"/>
                <a:gd name="T24" fmla="*/ 0 w 749"/>
                <a:gd name="T25" fmla="*/ 0 h 653"/>
                <a:gd name="T26" fmla="*/ 0 w 749"/>
                <a:gd name="T27" fmla="*/ 0 h 653"/>
                <a:gd name="T28" fmla="*/ 0 w 749"/>
                <a:gd name="T29" fmla="*/ 0 h 653"/>
                <a:gd name="T30" fmla="*/ 0 w 749"/>
                <a:gd name="T31" fmla="*/ 0 h 653"/>
                <a:gd name="T32" fmla="*/ 0 w 749"/>
                <a:gd name="T33" fmla="*/ 0 h 653"/>
                <a:gd name="T34" fmla="*/ 0 w 749"/>
                <a:gd name="T35" fmla="*/ 0 h 653"/>
                <a:gd name="T36" fmla="*/ 0 w 749"/>
                <a:gd name="T37" fmla="*/ 0 h 653"/>
                <a:gd name="T38" fmla="*/ 0 w 749"/>
                <a:gd name="T39" fmla="*/ 0 h 653"/>
                <a:gd name="T40" fmla="*/ 0 w 749"/>
                <a:gd name="T41" fmla="*/ 0 h 653"/>
                <a:gd name="T42" fmla="*/ 0 w 749"/>
                <a:gd name="T43" fmla="*/ 0 h 653"/>
                <a:gd name="T44" fmla="*/ 0 w 749"/>
                <a:gd name="T45" fmla="*/ 0 h 653"/>
                <a:gd name="T46" fmla="*/ 0 w 749"/>
                <a:gd name="T47" fmla="*/ 0 h 653"/>
                <a:gd name="T48" fmla="*/ 0 w 749"/>
                <a:gd name="T49" fmla="*/ 0 h 653"/>
                <a:gd name="T50" fmla="*/ 0 w 749"/>
                <a:gd name="T51" fmla="*/ 0 h 653"/>
                <a:gd name="T52" fmla="*/ 0 w 749"/>
                <a:gd name="T53" fmla="*/ 0 h 653"/>
                <a:gd name="T54" fmla="*/ 0 w 749"/>
                <a:gd name="T55" fmla="*/ 0 h 653"/>
                <a:gd name="T56" fmla="*/ 0 w 749"/>
                <a:gd name="T57" fmla="*/ 0 h 653"/>
                <a:gd name="T58" fmla="*/ 0 w 749"/>
                <a:gd name="T59" fmla="*/ 0 h 653"/>
                <a:gd name="T60" fmla="*/ 0 w 749"/>
                <a:gd name="T61" fmla="*/ 0 h 653"/>
                <a:gd name="T62" fmla="*/ 0 w 749"/>
                <a:gd name="T63" fmla="*/ 0 h 653"/>
                <a:gd name="T64" fmla="*/ 0 w 749"/>
                <a:gd name="T65" fmla="*/ 0 h 653"/>
                <a:gd name="T66" fmla="*/ 0 w 749"/>
                <a:gd name="T67" fmla="*/ 0 h 653"/>
                <a:gd name="T68" fmla="*/ 0 w 749"/>
                <a:gd name="T69" fmla="*/ 0 h 653"/>
                <a:gd name="T70" fmla="*/ 0 w 749"/>
                <a:gd name="T71" fmla="*/ 0 h 653"/>
                <a:gd name="T72" fmla="*/ 0 w 749"/>
                <a:gd name="T73" fmla="*/ 0 h 653"/>
                <a:gd name="T74" fmla="*/ 0 w 749"/>
                <a:gd name="T75" fmla="*/ 0 h 653"/>
                <a:gd name="T76" fmla="*/ 0 w 749"/>
                <a:gd name="T77" fmla="*/ 0 h 653"/>
                <a:gd name="T78" fmla="*/ 0 w 749"/>
                <a:gd name="T79" fmla="*/ 0 h 653"/>
                <a:gd name="T80" fmla="*/ 0 w 749"/>
                <a:gd name="T81" fmla="*/ 0 h 65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749"/>
                <a:gd name="T124" fmla="*/ 0 h 653"/>
                <a:gd name="T125" fmla="*/ 749 w 749"/>
                <a:gd name="T126" fmla="*/ 653 h 65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749" h="653">
                  <a:moveTo>
                    <a:pt x="68" y="0"/>
                  </a:moveTo>
                  <a:lnTo>
                    <a:pt x="68" y="61"/>
                  </a:lnTo>
                  <a:lnTo>
                    <a:pt x="107" y="61"/>
                  </a:lnTo>
                  <a:lnTo>
                    <a:pt x="0" y="630"/>
                  </a:lnTo>
                  <a:lnTo>
                    <a:pt x="2" y="628"/>
                  </a:lnTo>
                  <a:lnTo>
                    <a:pt x="9" y="624"/>
                  </a:lnTo>
                  <a:lnTo>
                    <a:pt x="18" y="619"/>
                  </a:lnTo>
                  <a:lnTo>
                    <a:pt x="30" y="611"/>
                  </a:lnTo>
                  <a:lnTo>
                    <a:pt x="41" y="604"/>
                  </a:lnTo>
                  <a:lnTo>
                    <a:pt x="50" y="596"/>
                  </a:lnTo>
                  <a:lnTo>
                    <a:pt x="57" y="589"/>
                  </a:lnTo>
                  <a:lnTo>
                    <a:pt x="60" y="583"/>
                  </a:lnTo>
                  <a:lnTo>
                    <a:pt x="63" y="558"/>
                  </a:lnTo>
                  <a:lnTo>
                    <a:pt x="72" y="498"/>
                  </a:lnTo>
                  <a:lnTo>
                    <a:pt x="86" y="415"/>
                  </a:lnTo>
                  <a:lnTo>
                    <a:pt x="101" y="322"/>
                  </a:lnTo>
                  <a:lnTo>
                    <a:pt x="118" y="229"/>
                  </a:lnTo>
                  <a:lnTo>
                    <a:pt x="135" y="148"/>
                  </a:lnTo>
                  <a:lnTo>
                    <a:pt x="150" y="92"/>
                  </a:lnTo>
                  <a:lnTo>
                    <a:pt x="160" y="70"/>
                  </a:lnTo>
                  <a:lnTo>
                    <a:pt x="168" y="70"/>
                  </a:lnTo>
                  <a:lnTo>
                    <a:pt x="184" y="71"/>
                  </a:lnTo>
                  <a:lnTo>
                    <a:pt x="207" y="71"/>
                  </a:lnTo>
                  <a:lnTo>
                    <a:pt x="236" y="72"/>
                  </a:lnTo>
                  <a:lnTo>
                    <a:pt x="268" y="73"/>
                  </a:lnTo>
                  <a:lnTo>
                    <a:pt x="304" y="76"/>
                  </a:lnTo>
                  <a:lnTo>
                    <a:pt x="342" y="77"/>
                  </a:lnTo>
                  <a:lnTo>
                    <a:pt x="381" y="78"/>
                  </a:lnTo>
                  <a:lnTo>
                    <a:pt x="419" y="80"/>
                  </a:lnTo>
                  <a:lnTo>
                    <a:pt x="456" y="81"/>
                  </a:lnTo>
                  <a:lnTo>
                    <a:pt x="491" y="84"/>
                  </a:lnTo>
                  <a:lnTo>
                    <a:pt x="522" y="85"/>
                  </a:lnTo>
                  <a:lnTo>
                    <a:pt x="548" y="86"/>
                  </a:lnTo>
                  <a:lnTo>
                    <a:pt x="568" y="86"/>
                  </a:lnTo>
                  <a:lnTo>
                    <a:pt x="580" y="87"/>
                  </a:lnTo>
                  <a:lnTo>
                    <a:pt x="585" y="87"/>
                  </a:lnTo>
                  <a:lnTo>
                    <a:pt x="705" y="653"/>
                  </a:lnTo>
                  <a:lnTo>
                    <a:pt x="749" y="653"/>
                  </a:lnTo>
                  <a:lnTo>
                    <a:pt x="631" y="85"/>
                  </a:lnTo>
                  <a:lnTo>
                    <a:pt x="639" y="19"/>
                  </a:lnTo>
                  <a:lnTo>
                    <a:pt x="68" y="0"/>
                  </a:lnTo>
                  <a:close/>
                </a:path>
              </a:pathLst>
            </a:custGeom>
            <a:solidFill>
              <a:srgbClr val="F7E2D1"/>
            </a:solidFill>
            <a:ln w="9525">
              <a:noFill/>
              <a:round/>
              <a:headEnd/>
              <a:tailEnd/>
            </a:ln>
          </p:spPr>
          <p:txBody>
            <a:bodyPr/>
            <a:lstStyle/>
            <a:p>
              <a:endParaRPr lang="ru-RU"/>
            </a:p>
          </p:txBody>
        </p:sp>
        <p:sp>
          <p:nvSpPr>
            <p:cNvPr id="12" name="Freeform 291"/>
            <p:cNvSpPr>
              <a:spLocks/>
            </p:cNvSpPr>
            <p:nvPr/>
          </p:nvSpPr>
          <p:spPr bwMode="auto">
            <a:xfrm>
              <a:off x="3102" y="3262"/>
              <a:ext cx="151" cy="43"/>
            </a:xfrm>
            <a:custGeom>
              <a:avLst/>
              <a:gdLst>
                <a:gd name="T0" fmla="*/ 0 w 487"/>
                <a:gd name="T1" fmla="*/ 0 h 158"/>
                <a:gd name="T2" fmla="*/ 0 w 487"/>
                <a:gd name="T3" fmla="*/ 0 h 158"/>
                <a:gd name="T4" fmla="*/ 0 w 487"/>
                <a:gd name="T5" fmla="*/ 0 h 158"/>
                <a:gd name="T6" fmla="*/ 0 w 487"/>
                <a:gd name="T7" fmla="*/ 0 h 158"/>
                <a:gd name="T8" fmla="*/ 0 w 487"/>
                <a:gd name="T9" fmla="*/ 0 h 158"/>
                <a:gd name="T10" fmla="*/ 0 w 487"/>
                <a:gd name="T11" fmla="*/ 0 h 158"/>
                <a:gd name="T12" fmla="*/ 0 w 487"/>
                <a:gd name="T13" fmla="*/ 0 h 158"/>
                <a:gd name="T14" fmla="*/ 0 w 487"/>
                <a:gd name="T15" fmla="*/ 0 h 158"/>
                <a:gd name="T16" fmla="*/ 0 w 487"/>
                <a:gd name="T17" fmla="*/ 0 h 158"/>
                <a:gd name="T18" fmla="*/ 0 w 487"/>
                <a:gd name="T19" fmla="*/ 0 h 158"/>
                <a:gd name="T20" fmla="*/ 0 w 487"/>
                <a:gd name="T21" fmla="*/ 0 h 158"/>
                <a:gd name="T22" fmla="*/ 0 w 487"/>
                <a:gd name="T23" fmla="*/ 0 h 158"/>
                <a:gd name="T24" fmla="*/ 0 w 487"/>
                <a:gd name="T25" fmla="*/ 0 h 158"/>
                <a:gd name="T26" fmla="*/ 0 w 487"/>
                <a:gd name="T27" fmla="*/ 0 h 158"/>
                <a:gd name="T28" fmla="*/ 0 w 487"/>
                <a:gd name="T29" fmla="*/ 0 h 158"/>
                <a:gd name="T30" fmla="*/ 0 w 487"/>
                <a:gd name="T31" fmla="*/ 0 h 158"/>
                <a:gd name="T32" fmla="*/ 0 w 487"/>
                <a:gd name="T33" fmla="*/ 0 h 158"/>
                <a:gd name="T34" fmla="*/ 0 w 487"/>
                <a:gd name="T35" fmla="*/ 0 h 158"/>
                <a:gd name="T36" fmla="*/ 0 w 487"/>
                <a:gd name="T37" fmla="*/ 0 h 158"/>
                <a:gd name="T38" fmla="*/ 0 w 487"/>
                <a:gd name="T39" fmla="*/ 0 h 158"/>
                <a:gd name="T40" fmla="*/ 0 w 487"/>
                <a:gd name="T41" fmla="*/ 0 h 158"/>
                <a:gd name="T42" fmla="*/ 0 w 487"/>
                <a:gd name="T43" fmla="*/ 0 h 158"/>
                <a:gd name="T44" fmla="*/ 0 w 487"/>
                <a:gd name="T45" fmla="*/ 0 h 158"/>
                <a:gd name="T46" fmla="*/ 0 w 487"/>
                <a:gd name="T47" fmla="*/ 0 h 158"/>
                <a:gd name="T48" fmla="*/ 0 w 487"/>
                <a:gd name="T49" fmla="*/ 0 h 158"/>
                <a:gd name="T50" fmla="*/ 0 w 487"/>
                <a:gd name="T51" fmla="*/ 0 h 158"/>
                <a:gd name="T52" fmla="*/ 0 w 487"/>
                <a:gd name="T53" fmla="*/ 0 h 158"/>
                <a:gd name="T54" fmla="*/ 0 w 487"/>
                <a:gd name="T55" fmla="*/ 0 h 158"/>
                <a:gd name="T56" fmla="*/ 0 w 487"/>
                <a:gd name="T57" fmla="*/ 0 h 158"/>
                <a:gd name="T58" fmla="*/ 0 w 487"/>
                <a:gd name="T59" fmla="*/ 0 h 158"/>
                <a:gd name="T60" fmla="*/ 0 w 487"/>
                <a:gd name="T61" fmla="*/ 0 h 158"/>
                <a:gd name="T62" fmla="*/ 0 w 487"/>
                <a:gd name="T63" fmla="*/ 0 h 158"/>
                <a:gd name="T64" fmla="*/ 0 w 487"/>
                <a:gd name="T65" fmla="*/ 0 h 158"/>
                <a:gd name="T66" fmla="*/ 0 w 487"/>
                <a:gd name="T67" fmla="*/ 0 h 158"/>
                <a:gd name="T68" fmla="*/ 0 w 487"/>
                <a:gd name="T69" fmla="*/ 0 h 158"/>
                <a:gd name="T70" fmla="*/ 0 w 487"/>
                <a:gd name="T71" fmla="*/ 0 h 158"/>
                <a:gd name="T72" fmla="*/ 0 w 487"/>
                <a:gd name="T73" fmla="*/ 0 h 158"/>
                <a:gd name="T74" fmla="*/ 0 w 487"/>
                <a:gd name="T75" fmla="*/ 0 h 158"/>
                <a:gd name="T76" fmla="*/ 0 w 487"/>
                <a:gd name="T77" fmla="*/ 0 h 158"/>
                <a:gd name="T78" fmla="*/ 0 w 487"/>
                <a:gd name="T79" fmla="*/ 0 h 158"/>
                <a:gd name="T80" fmla="*/ 0 w 487"/>
                <a:gd name="T81" fmla="*/ 0 h 158"/>
                <a:gd name="T82" fmla="*/ 0 w 487"/>
                <a:gd name="T83" fmla="*/ 0 h 158"/>
                <a:gd name="T84" fmla="*/ 0 w 487"/>
                <a:gd name="T85" fmla="*/ 0 h 158"/>
                <a:gd name="T86" fmla="*/ 0 w 487"/>
                <a:gd name="T87" fmla="*/ 0 h 158"/>
                <a:gd name="T88" fmla="*/ 0 w 487"/>
                <a:gd name="T89" fmla="*/ 0 h 158"/>
                <a:gd name="T90" fmla="*/ 0 w 487"/>
                <a:gd name="T91" fmla="*/ 0 h 158"/>
                <a:gd name="T92" fmla="*/ 0 w 487"/>
                <a:gd name="T93" fmla="*/ 0 h 158"/>
                <a:gd name="T94" fmla="*/ 0 w 487"/>
                <a:gd name="T95" fmla="*/ 0 h 158"/>
                <a:gd name="T96" fmla="*/ 0 w 487"/>
                <a:gd name="T97" fmla="*/ 0 h 158"/>
                <a:gd name="T98" fmla="*/ 0 w 487"/>
                <a:gd name="T99" fmla="*/ 0 h 158"/>
                <a:gd name="T100" fmla="*/ 0 w 487"/>
                <a:gd name="T101" fmla="*/ 0 h 158"/>
                <a:gd name="T102" fmla="*/ 0 w 487"/>
                <a:gd name="T103" fmla="*/ 0 h 158"/>
                <a:gd name="T104" fmla="*/ 0 w 487"/>
                <a:gd name="T105" fmla="*/ 0 h 158"/>
                <a:gd name="T106" fmla="*/ 0 w 487"/>
                <a:gd name="T107" fmla="*/ 0 h 158"/>
                <a:gd name="T108" fmla="*/ 0 w 487"/>
                <a:gd name="T109" fmla="*/ 0 h 158"/>
                <a:gd name="T110" fmla="*/ 0 w 487"/>
                <a:gd name="T111" fmla="*/ 0 h 158"/>
                <a:gd name="T112" fmla="*/ 0 w 487"/>
                <a:gd name="T113" fmla="*/ 0 h 158"/>
                <a:gd name="T114" fmla="*/ 0 w 487"/>
                <a:gd name="T115" fmla="*/ 0 h 158"/>
                <a:gd name="T116" fmla="*/ 0 w 487"/>
                <a:gd name="T117" fmla="*/ 0 h 15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487"/>
                <a:gd name="T178" fmla="*/ 0 h 158"/>
                <a:gd name="T179" fmla="*/ 487 w 487"/>
                <a:gd name="T180" fmla="*/ 158 h 15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487" h="158">
                  <a:moveTo>
                    <a:pt x="0" y="25"/>
                  </a:moveTo>
                  <a:lnTo>
                    <a:pt x="8" y="23"/>
                  </a:lnTo>
                  <a:lnTo>
                    <a:pt x="23" y="20"/>
                  </a:lnTo>
                  <a:lnTo>
                    <a:pt x="42" y="14"/>
                  </a:lnTo>
                  <a:lnTo>
                    <a:pt x="66" y="7"/>
                  </a:lnTo>
                  <a:lnTo>
                    <a:pt x="93" y="2"/>
                  </a:lnTo>
                  <a:lnTo>
                    <a:pt x="122" y="0"/>
                  </a:lnTo>
                  <a:lnTo>
                    <a:pt x="153" y="2"/>
                  </a:lnTo>
                  <a:lnTo>
                    <a:pt x="183" y="9"/>
                  </a:lnTo>
                  <a:lnTo>
                    <a:pt x="192" y="12"/>
                  </a:lnTo>
                  <a:lnTo>
                    <a:pt x="204" y="14"/>
                  </a:lnTo>
                  <a:lnTo>
                    <a:pt x="216" y="15"/>
                  </a:lnTo>
                  <a:lnTo>
                    <a:pt x="230" y="15"/>
                  </a:lnTo>
                  <a:lnTo>
                    <a:pt x="245" y="15"/>
                  </a:lnTo>
                  <a:lnTo>
                    <a:pt x="260" y="15"/>
                  </a:lnTo>
                  <a:lnTo>
                    <a:pt x="276" y="15"/>
                  </a:lnTo>
                  <a:lnTo>
                    <a:pt x="292" y="14"/>
                  </a:lnTo>
                  <a:lnTo>
                    <a:pt x="308" y="13"/>
                  </a:lnTo>
                  <a:lnTo>
                    <a:pt x="323" y="12"/>
                  </a:lnTo>
                  <a:lnTo>
                    <a:pt x="338" y="12"/>
                  </a:lnTo>
                  <a:lnTo>
                    <a:pt x="351" y="10"/>
                  </a:lnTo>
                  <a:lnTo>
                    <a:pt x="364" y="10"/>
                  </a:lnTo>
                  <a:lnTo>
                    <a:pt x="374" y="9"/>
                  </a:lnTo>
                  <a:lnTo>
                    <a:pt x="383" y="9"/>
                  </a:lnTo>
                  <a:lnTo>
                    <a:pt x="390" y="10"/>
                  </a:lnTo>
                  <a:lnTo>
                    <a:pt x="403" y="14"/>
                  </a:lnTo>
                  <a:lnTo>
                    <a:pt x="419" y="18"/>
                  </a:lnTo>
                  <a:lnTo>
                    <a:pt x="434" y="25"/>
                  </a:lnTo>
                  <a:lnTo>
                    <a:pt x="450" y="32"/>
                  </a:lnTo>
                  <a:lnTo>
                    <a:pt x="465" y="39"/>
                  </a:lnTo>
                  <a:lnTo>
                    <a:pt x="477" y="45"/>
                  </a:lnTo>
                  <a:lnTo>
                    <a:pt x="484" y="50"/>
                  </a:lnTo>
                  <a:lnTo>
                    <a:pt x="487" y="51"/>
                  </a:lnTo>
                  <a:lnTo>
                    <a:pt x="486" y="53"/>
                  </a:lnTo>
                  <a:lnTo>
                    <a:pt x="482" y="58"/>
                  </a:lnTo>
                  <a:lnTo>
                    <a:pt x="478" y="66"/>
                  </a:lnTo>
                  <a:lnTo>
                    <a:pt x="472" y="76"/>
                  </a:lnTo>
                  <a:lnTo>
                    <a:pt x="466" y="86"/>
                  </a:lnTo>
                  <a:lnTo>
                    <a:pt x="461" y="97"/>
                  </a:lnTo>
                  <a:lnTo>
                    <a:pt x="455" y="107"/>
                  </a:lnTo>
                  <a:lnTo>
                    <a:pt x="450" y="115"/>
                  </a:lnTo>
                  <a:lnTo>
                    <a:pt x="444" y="123"/>
                  </a:lnTo>
                  <a:lnTo>
                    <a:pt x="435" y="131"/>
                  </a:lnTo>
                  <a:lnTo>
                    <a:pt x="424" y="139"/>
                  </a:lnTo>
                  <a:lnTo>
                    <a:pt x="409" y="146"/>
                  </a:lnTo>
                  <a:lnTo>
                    <a:pt x="393" y="152"/>
                  </a:lnTo>
                  <a:lnTo>
                    <a:pt x="375" y="155"/>
                  </a:lnTo>
                  <a:lnTo>
                    <a:pt x="356" y="158"/>
                  </a:lnTo>
                  <a:lnTo>
                    <a:pt x="337" y="157"/>
                  </a:lnTo>
                  <a:lnTo>
                    <a:pt x="317" y="154"/>
                  </a:lnTo>
                  <a:lnTo>
                    <a:pt x="295" y="151"/>
                  </a:lnTo>
                  <a:lnTo>
                    <a:pt x="270" y="147"/>
                  </a:lnTo>
                  <a:lnTo>
                    <a:pt x="249" y="143"/>
                  </a:lnTo>
                  <a:lnTo>
                    <a:pt x="229" y="139"/>
                  </a:lnTo>
                  <a:lnTo>
                    <a:pt x="213" y="136"/>
                  </a:lnTo>
                  <a:lnTo>
                    <a:pt x="201" y="134"/>
                  </a:lnTo>
                  <a:lnTo>
                    <a:pt x="198" y="132"/>
                  </a:lnTo>
                  <a:lnTo>
                    <a:pt x="71" y="92"/>
                  </a:lnTo>
                  <a:lnTo>
                    <a:pt x="0" y="25"/>
                  </a:lnTo>
                  <a:close/>
                </a:path>
              </a:pathLst>
            </a:custGeom>
            <a:solidFill>
              <a:srgbClr val="4FE5F4"/>
            </a:solidFill>
            <a:ln w="9525">
              <a:noFill/>
              <a:round/>
              <a:headEnd/>
              <a:tailEnd/>
            </a:ln>
          </p:spPr>
          <p:txBody>
            <a:bodyPr/>
            <a:lstStyle/>
            <a:p>
              <a:endParaRPr lang="ru-RU"/>
            </a:p>
          </p:txBody>
        </p:sp>
        <p:sp>
          <p:nvSpPr>
            <p:cNvPr id="13" name="Freeform 292"/>
            <p:cNvSpPr>
              <a:spLocks/>
            </p:cNvSpPr>
            <p:nvPr/>
          </p:nvSpPr>
          <p:spPr bwMode="auto">
            <a:xfrm>
              <a:off x="3064" y="3346"/>
              <a:ext cx="58" cy="78"/>
            </a:xfrm>
            <a:custGeom>
              <a:avLst/>
              <a:gdLst>
                <a:gd name="T0" fmla="*/ 0 w 189"/>
                <a:gd name="T1" fmla="*/ 0 h 281"/>
                <a:gd name="T2" fmla="*/ 0 w 189"/>
                <a:gd name="T3" fmla="*/ 0 h 281"/>
                <a:gd name="T4" fmla="*/ 0 w 189"/>
                <a:gd name="T5" fmla="*/ 0 h 281"/>
                <a:gd name="T6" fmla="*/ 0 w 189"/>
                <a:gd name="T7" fmla="*/ 0 h 281"/>
                <a:gd name="T8" fmla="*/ 0 w 189"/>
                <a:gd name="T9" fmla="*/ 0 h 281"/>
                <a:gd name="T10" fmla="*/ 0 w 189"/>
                <a:gd name="T11" fmla="*/ 0 h 281"/>
                <a:gd name="T12" fmla="*/ 0 w 189"/>
                <a:gd name="T13" fmla="*/ 0 h 281"/>
                <a:gd name="T14" fmla="*/ 0 w 189"/>
                <a:gd name="T15" fmla="*/ 0 h 281"/>
                <a:gd name="T16" fmla="*/ 0 w 189"/>
                <a:gd name="T17" fmla="*/ 0 h 281"/>
                <a:gd name="T18" fmla="*/ 0 w 189"/>
                <a:gd name="T19" fmla="*/ 0 h 281"/>
                <a:gd name="T20" fmla="*/ 0 w 189"/>
                <a:gd name="T21" fmla="*/ 0 h 281"/>
                <a:gd name="T22" fmla="*/ 0 w 189"/>
                <a:gd name="T23" fmla="*/ 0 h 281"/>
                <a:gd name="T24" fmla="*/ 0 w 189"/>
                <a:gd name="T25" fmla="*/ 0 h 281"/>
                <a:gd name="T26" fmla="*/ 0 w 189"/>
                <a:gd name="T27" fmla="*/ 0 h 281"/>
                <a:gd name="T28" fmla="*/ 0 w 189"/>
                <a:gd name="T29" fmla="*/ 0 h 281"/>
                <a:gd name="T30" fmla="*/ 0 w 189"/>
                <a:gd name="T31" fmla="*/ 0 h 281"/>
                <a:gd name="T32" fmla="*/ 0 w 189"/>
                <a:gd name="T33" fmla="*/ 0 h 281"/>
                <a:gd name="T34" fmla="*/ 0 w 189"/>
                <a:gd name="T35" fmla="*/ 0 h 281"/>
                <a:gd name="T36" fmla="*/ 0 w 189"/>
                <a:gd name="T37" fmla="*/ 0 h 281"/>
                <a:gd name="T38" fmla="*/ 0 w 189"/>
                <a:gd name="T39" fmla="*/ 0 h 281"/>
                <a:gd name="T40" fmla="*/ 0 w 189"/>
                <a:gd name="T41" fmla="*/ 0 h 281"/>
                <a:gd name="T42" fmla="*/ 0 w 189"/>
                <a:gd name="T43" fmla="*/ 0 h 281"/>
                <a:gd name="T44" fmla="*/ 0 w 189"/>
                <a:gd name="T45" fmla="*/ 0 h 281"/>
                <a:gd name="T46" fmla="*/ 0 w 189"/>
                <a:gd name="T47" fmla="*/ 0 h 281"/>
                <a:gd name="T48" fmla="*/ 0 w 189"/>
                <a:gd name="T49" fmla="*/ 0 h 281"/>
                <a:gd name="T50" fmla="*/ 0 w 189"/>
                <a:gd name="T51" fmla="*/ 0 h 281"/>
                <a:gd name="T52" fmla="*/ 0 w 189"/>
                <a:gd name="T53" fmla="*/ 0 h 281"/>
                <a:gd name="T54" fmla="*/ 0 w 189"/>
                <a:gd name="T55" fmla="*/ 0 h 281"/>
                <a:gd name="T56" fmla="*/ 0 w 189"/>
                <a:gd name="T57" fmla="*/ 0 h 281"/>
                <a:gd name="T58" fmla="*/ 0 w 189"/>
                <a:gd name="T59" fmla="*/ 0 h 281"/>
                <a:gd name="T60" fmla="*/ 0 w 189"/>
                <a:gd name="T61" fmla="*/ 0 h 281"/>
                <a:gd name="T62" fmla="*/ 0 w 189"/>
                <a:gd name="T63" fmla="*/ 0 h 281"/>
                <a:gd name="T64" fmla="*/ 0 w 189"/>
                <a:gd name="T65" fmla="*/ 0 h 281"/>
                <a:gd name="T66" fmla="*/ 0 w 189"/>
                <a:gd name="T67" fmla="*/ 0 h 281"/>
                <a:gd name="T68" fmla="*/ 0 w 189"/>
                <a:gd name="T69" fmla="*/ 0 h 281"/>
                <a:gd name="T70" fmla="*/ 0 w 189"/>
                <a:gd name="T71" fmla="*/ 0 h 281"/>
                <a:gd name="T72" fmla="*/ 0 w 189"/>
                <a:gd name="T73" fmla="*/ 0 h 281"/>
                <a:gd name="T74" fmla="*/ 0 w 189"/>
                <a:gd name="T75" fmla="*/ 0 h 281"/>
                <a:gd name="T76" fmla="*/ 0 w 189"/>
                <a:gd name="T77" fmla="*/ 0 h 281"/>
                <a:gd name="T78" fmla="*/ 0 w 189"/>
                <a:gd name="T79" fmla="*/ 0 h 281"/>
                <a:gd name="T80" fmla="*/ 0 w 189"/>
                <a:gd name="T81" fmla="*/ 0 h 281"/>
                <a:gd name="T82" fmla="*/ 0 w 189"/>
                <a:gd name="T83" fmla="*/ 0 h 281"/>
                <a:gd name="T84" fmla="*/ 0 w 189"/>
                <a:gd name="T85" fmla="*/ 0 h 281"/>
                <a:gd name="T86" fmla="*/ 0 w 189"/>
                <a:gd name="T87" fmla="*/ 0 h 281"/>
                <a:gd name="T88" fmla="*/ 0 w 189"/>
                <a:gd name="T89" fmla="*/ 0 h 281"/>
                <a:gd name="T90" fmla="*/ 0 w 189"/>
                <a:gd name="T91" fmla="*/ 0 h 281"/>
                <a:gd name="T92" fmla="*/ 0 w 189"/>
                <a:gd name="T93" fmla="*/ 0 h 2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9"/>
                <a:gd name="T142" fmla="*/ 0 h 281"/>
                <a:gd name="T143" fmla="*/ 189 w 189"/>
                <a:gd name="T144" fmla="*/ 281 h 28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9" h="281">
                  <a:moveTo>
                    <a:pt x="86" y="52"/>
                  </a:moveTo>
                  <a:lnTo>
                    <a:pt x="83" y="52"/>
                  </a:lnTo>
                  <a:lnTo>
                    <a:pt x="75" y="53"/>
                  </a:lnTo>
                  <a:lnTo>
                    <a:pt x="63" y="55"/>
                  </a:lnTo>
                  <a:lnTo>
                    <a:pt x="51" y="59"/>
                  </a:lnTo>
                  <a:lnTo>
                    <a:pt x="37" y="65"/>
                  </a:lnTo>
                  <a:lnTo>
                    <a:pt x="25" y="73"/>
                  </a:lnTo>
                  <a:lnTo>
                    <a:pt x="16" y="83"/>
                  </a:lnTo>
                  <a:lnTo>
                    <a:pt x="13" y="96"/>
                  </a:lnTo>
                  <a:lnTo>
                    <a:pt x="15" y="107"/>
                  </a:lnTo>
                  <a:lnTo>
                    <a:pt x="19" y="122"/>
                  </a:lnTo>
                  <a:lnTo>
                    <a:pt x="20" y="140"/>
                  </a:lnTo>
                  <a:lnTo>
                    <a:pt x="14" y="159"/>
                  </a:lnTo>
                  <a:lnTo>
                    <a:pt x="5" y="182"/>
                  </a:lnTo>
                  <a:lnTo>
                    <a:pt x="0" y="205"/>
                  </a:lnTo>
                  <a:lnTo>
                    <a:pt x="0" y="227"/>
                  </a:lnTo>
                  <a:lnTo>
                    <a:pt x="6" y="245"/>
                  </a:lnTo>
                  <a:lnTo>
                    <a:pt x="13" y="254"/>
                  </a:lnTo>
                  <a:lnTo>
                    <a:pt x="23" y="262"/>
                  </a:lnTo>
                  <a:lnTo>
                    <a:pt x="35" y="270"/>
                  </a:lnTo>
                  <a:lnTo>
                    <a:pt x="48" y="275"/>
                  </a:lnTo>
                  <a:lnTo>
                    <a:pt x="63" y="279"/>
                  </a:lnTo>
                  <a:lnTo>
                    <a:pt x="77" y="281"/>
                  </a:lnTo>
                  <a:lnTo>
                    <a:pt x="90" y="280"/>
                  </a:lnTo>
                  <a:lnTo>
                    <a:pt x="101" y="275"/>
                  </a:lnTo>
                  <a:lnTo>
                    <a:pt x="108" y="269"/>
                  </a:lnTo>
                  <a:lnTo>
                    <a:pt x="112" y="263"/>
                  </a:lnTo>
                  <a:lnTo>
                    <a:pt x="112" y="255"/>
                  </a:lnTo>
                  <a:lnTo>
                    <a:pt x="110" y="247"/>
                  </a:lnTo>
                  <a:lnTo>
                    <a:pt x="107" y="239"/>
                  </a:lnTo>
                  <a:lnTo>
                    <a:pt x="106" y="228"/>
                  </a:lnTo>
                  <a:lnTo>
                    <a:pt x="106" y="216"/>
                  </a:lnTo>
                  <a:lnTo>
                    <a:pt x="111" y="202"/>
                  </a:lnTo>
                  <a:lnTo>
                    <a:pt x="118" y="188"/>
                  </a:lnTo>
                  <a:lnTo>
                    <a:pt x="123" y="176"/>
                  </a:lnTo>
                  <a:lnTo>
                    <a:pt x="129" y="167"/>
                  </a:lnTo>
                  <a:lnTo>
                    <a:pt x="135" y="159"/>
                  </a:lnTo>
                  <a:lnTo>
                    <a:pt x="141" y="152"/>
                  </a:lnTo>
                  <a:lnTo>
                    <a:pt x="146" y="145"/>
                  </a:lnTo>
                  <a:lnTo>
                    <a:pt x="151" y="138"/>
                  </a:lnTo>
                  <a:lnTo>
                    <a:pt x="157" y="133"/>
                  </a:lnTo>
                  <a:lnTo>
                    <a:pt x="168" y="114"/>
                  </a:lnTo>
                  <a:lnTo>
                    <a:pt x="179" y="90"/>
                  </a:lnTo>
                  <a:lnTo>
                    <a:pt x="186" y="69"/>
                  </a:lnTo>
                  <a:lnTo>
                    <a:pt x="189" y="61"/>
                  </a:lnTo>
                  <a:lnTo>
                    <a:pt x="180" y="0"/>
                  </a:lnTo>
                  <a:lnTo>
                    <a:pt x="86" y="52"/>
                  </a:lnTo>
                  <a:close/>
                </a:path>
              </a:pathLst>
            </a:custGeom>
            <a:solidFill>
              <a:srgbClr val="B5E8BF"/>
            </a:solidFill>
            <a:ln w="9525">
              <a:noFill/>
              <a:round/>
              <a:headEnd/>
              <a:tailEnd/>
            </a:ln>
          </p:spPr>
          <p:txBody>
            <a:bodyPr/>
            <a:lstStyle/>
            <a:p>
              <a:endParaRPr lang="ru-RU"/>
            </a:p>
          </p:txBody>
        </p:sp>
        <p:sp>
          <p:nvSpPr>
            <p:cNvPr id="14" name="Freeform 293"/>
            <p:cNvSpPr>
              <a:spLocks/>
            </p:cNvSpPr>
            <p:nvPr/>
          </p:nvSpPr>
          <p:spPr bwMode="auto">
            <a:xfrm>
              <a:off x="3047" y="2806"/>
              <a:ext cx="46" cy="58"/>
            </a:xfrm>
            <a:custGeom>
              <a:avLst/>
              <a:gdLst>
                <a:gd name="T0" fmla="*/ 0 w 149"/>
                <a:gd name="T1" fmla="*/ 0 h 207"/>
                <a:gd name="T2" fmla="*/ 0 w 149"/>
                <a:gd name="T3" fmla="*/ 0 h 207"/>
                <a:gd name="T4" fmla="*/ 0 w 149"/>
                <a:gd name="T5" fmla="*/ 0 h 207"/>
                <a:gd name="T6" fmla="*/ 0 w 149"/>
                <a:gd name="T7" fmla="*/ 0 h 207"/>
                <a:gd name="T8" fmla="*/ 0 w 149"/>
                <a:gd name="T9" fmla="*/ 0 h 207"/>
                <a:gd name="T10" fmla="*/ 0 w 149"/>
                <a:gd name="T11" fmla="*/ 0 h 207"/>
                <a:gd name="T12" fmla="*/ 0 w 149"/>
                <a:gd name="T13" fmla="*/ 0 h 207"/>
                <a:gd name="T14" fmla="*/ 0 w 149"/>
                <a:gd name="T15" fmla="*/ 0 h 207"/>
                <a:gd name="T16" fmla="*/ 0 w 149"/>
                <a:gd name="T17" fmla="*/ 0 h 207"/>
                <a:gd name="T18" fmla="*/ 0 w 149"/>
                <a:gd name="T19" fmla="*/ 0 h 207"/>
                <a:gd name="T20" fmla="*/ 0 w 149"/>
                <a:gd name="T21" fmla="*/ 0 h 207"/>
                <a:gd name="T22" fmla="*/ 0 w 149"/>
                <a:gd name="T23" fmla="*/ 0 h 207"/>
                <a:gd name="T24" fmla="*/ 0 w 149"/>
                <a:gd name="T25" fmla="*/ 0 h 207"/>
                <a:gd name="T26" fmla="*/ 0 w 149"/>
                <a:gd name="T27" fmla="*/ 0 h 207"/>
                <a:gd name="T28" fmla="*/ 0 w 149"/>
                <a:gd name="T29" fmla="*/ 0 h 207"/>
                <a:gd name="T30" fmla="*/ 0 w 149"/>
                <a:gd name="T31" fmla="*/ 0 h 207"/>
                <a:gd name="T32" fmla="*/ 0 w 149"/>
                <a:gd name="T33" fmla="*/ 0 h 207"/>
                <a:gd name="T34" fmla="*/ 0 w 149"/>
                <a:gd name="T35" fmla="*/ 0 h 207"/>
                <a:gd name="T36" fmla="*/ 0 w 149"/>
                <a:gd name="T37" fmla="*/ 0 h 207"/>
                <a:gd name="T38" fmla="*/ 0 w 149"/>
                <a:gd name="T39" fmla="*/ 0 h 207"/>
                <a:gd name="T40" fmla="*/ 0 w 149"/>
                <a:gd name="T41" fmla="*/ 0 h 207"/>
                <a:gd name="T42" fmla="*/ 0 w 149"/>
                <a:gd name="T43" fmla="*/ 0 h 207"/>
                <a:gd name="T44" fmla="*/ 0 w 149"/>
                <a:gd name="T45" fmla="*/ 0 h 207"/>
                <a:gd name="T46" fmla="*/ 0 w 149"/>
                <a:gd name="T47" fmla="*/ 0 h 207"/>
                <a:gd name="T48" fmla="*/ 0 w 149"/>
                <a:gd name="T49" fmla="*/ 0 h 207"/>
                <a:gd name="T50" fmla="*/ 0 w 149"/>
                <a:gd name="T51" fmla="*/ 0 h 20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49"/>
                <a:gd name="T79" fmla="*/ 0 h 207"/>
                <a:gd name="T80" fmla="*/ 149 w 149"/>
                <a:gd name="T81" fmla="*/ 207 h 207"/>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49" h="207">
                  <a:moveTo>
                    <a:pt x="149" y="7"/>
                  </a:moveTo>
                  <a:lnTo>
                    <a:pt x="147" y="6"/>
                  </a:lnTo>
                  <a:lnTo>
                    <a:pt x="140" y="5"/>
                  </a:lnTo>
                  <a:lnTo>
                    <a:pt x="128" y="2"/>
                  </a:lnTo>
                  <a:lnTo>
                    <a:pt x="114" y="0"/>
                  </a:lnTo>
                  <a:lnTo>
                    <a:pt x="99" y="0"/>
                  </a:lnTo>
                  <a:lnTo>
                    <a:pt x="83" y="1"/>
                  </a:lnTo>
                  <a:lnTo>
                    <a:pt x="67" y="6"/>
                  </a:lnTo>
                  <a:lnTo>
                    <a:pt x="52" y="14"/>
                  </a:lnTo>
                  <a:lnTo>
                    <a:pt x="39" y="24"/>
                  </a:lnTo>
                  <a:lnTo>
                    <a:pt x="29" y="34"/>
                  </a:lnTo>
                  <a:lnTo>
                    <a:pt x="21" y="45"/>
                  </a:lnTo>
                  <a:lnTo>
                    <a:pt x="14" y="55"/>
                  </a:lnTo>
                  <a:lnTo>
                    <a:pt x="9" y="64"/>
                  </a:lnTo>
                  <a:lnTo>
                    <a:pt x="6" y="74"/>
                  </a:lnTo>
                  <a:lnTo>
                    <a:pt x="4" y="82"/>
                  </a:lnTo>
                  <a:lnTo>
                    <a:pt x="1" y="90"/>
                  </a:lnTo>
                  <a:lnTo>
                    <a:pt x="0" y="104"/>
                  </a:lnTo>
                  <a:lnTo>
                    <a:pt x="0" y="117"/>
                  </a:lnTo>
                  <a:lnTo>
                    <a:pt x="4" y="134"/>
                  </a:lnTo>
                  <a:lnTo>
                    <a:pt x="6" y="155"/>
                  </a:lnTo>
                  <a:lnTo>
                    <a:pt x="11" y="177"/>
                  </a:lnTo>
                  <a:lnTo>
                    <a:pt x="19" y="193"/>
                  </a:lnTo>
                  <a:lnTo>
                    <a:pt x="24" y="204"/>
                  </a:lnTo>
                  <a:lnTo>
                    <a:pt x="28" y="207"/>
                  </a:lnTo>
                  <a:lnTo>
                    <a:pt x="149" y="7"/>
                  </a:lnTo>
                  <a:close/>
                </a:path>
              </a:pathLst>
            </a:custGeom>
            <a:solidFill>
              <a:srgbClr val="4C4C4C"/>
            </a:solidFill>
            <a:ln w="9525">
              <a:noFill/>
              <a:round/>
              <a:headEnd/>
              <a:tailEnd/>
            </a:ln>
          </p:spPr>
          <p:txBody>
            <a:bodyPr/>
            <a:lstStyle/>
            <a:p>
              <a:endParaRPr lang="ru-RU"/>
            </a:p>
          </p:txBody>
        </p:sp>
        <p:sp>
          <p:nvSpPr>
            <p:cNvPr id="15" name="Freeform 294"/>
            <p:cNvSpPr>
              <a:spLocks/>
            </p:cNvSpPr>
            <p:nvPr/>
          </p:nvSpPr>
          <p:spPr bwMode="auto">
            <a:xfrm>
              <a:off x="3240" y="3244"/>
              <a:ext cx="80" cy="35"/>
            </a:xfrm>
            <a:custGeom>
              <a:avLst/>
              <a:gdLst>
                <a:gd name="T0" fmla="*/ 0 w 256"/>
                <a:gd name="T1" fmla="*/ 0 h 127"/>
                <a:gd name="T2" fmla="*/ 0 w 256"/>
                <a:gd name="T3" fmla="*/ 0 h 127"/>
                <a:gd name="T4" fmla="*/ 0 w 256"/>
                <a:gd name="T5" fmla="*/ 0 h 127"/>
                <a:gd name="T6" fmla="*/ 0 w 256"/>
                <a:gd name="T7" fmla="*/ 0 h 127"/>
                <a:gd name="T8" fmla="*/ 0 w 256"/>
                <a:gd name="T9" fmla="*/ 0 h 127"/>
                <a:gd name="T10" fmla="*/ 0 w 256"/>
                <a:gd name="T11" fmla="*/ 0 h 127"/>
                <a:gd name="T12" fmla="*/ 0 w 256"/>
                <a:gd name="T13" fmla="*/ 0 h 127"/>
                <a:gd name="T14" fmla="*/ 0 w 256"/>
                <a:gd name="T15" fmla="*/ 0 h 127"/>
                <a:gd name="T16" fmla="*/ 0 w 256"/>
                <a:gd name="T17" fmla="*/ 0 h 127"/>
                <a:gd name="T18" fmla="*/ 0 w 256"/>
                <a:gd name="T19" fmla="*/ 0 h 127"/>
                <a:gd name="T20" fmla="*/ 0 w 256"/>
                <a:gd name="T21" fmla="*/ 0 h 127"/>
                <a:gd name="T22" fmla="*/ 0 w 256"/>
                <a:gd name="T23" fmla="*/ 0 h 127"/>
                <a:gd name="T24" fmla="*/ 0 w 256"/>
                <a:gd name="T25" fmla="*/ 0 h 127"/>
                <a:gd name="T26" fmla="*/ 0 w 256"/>
                <a:gd name="T27" fmla="*/ 0 h 127"/>
                <a:gd name="T28" fmla="*/ 0 w 256"/>
                <a:gd name="T29" fmla="*/ 0 h 127"/>
                <a:gd name="T30" fmla="*/ 0 w 256"/>
                <a:gd name="T31" fmla="*/ 0 h 127"/>
                <a:gd name="T32" fmla="*/ 0 w 256"/>
                <a:gd name="T33" fmla="*/ 0 h 127"/>
                <a:gd name="T34" fmla="*/ 0 w 256"/>
                <a:gd name="T35" fmla="*/ 0 h 127"/>
                <a:gd name="T36" fmla="*/ 0 w 256"/>
                <a:gd name="T37" fmla="*/ 0 h 127"/>
                <a:gd name="T38" fmla="*/ 0 w 256"/>
                <a:gd name="T39" fmla="*/ 0 h 127"/>
                <a:gd name="T40" fmla="*/ 0 w 256"/>
                <a:gd name="T41" fmla="*/ 0 h 127"/>
                <a:gd name="T42" fmla="*/ 0 w 256"/>
                <a:gd name="T43" fmla="*/ 0 h 127"/>
                <a:gd name="T44" fmla="*/ 0 w 256"/>
                <a:gd name="T45" fmla="*/ 0 h 127"/>
                <a:gd name="T46" fmla="*/ 0 w 256"/>
                <a:gd name="T47" fmla="*/ 0 h 127"/>
                <a:gd name="T48" fmla="*/ 0 w 256"/>
                <a:gd name="T49" fmla="*/ 0 h 127"/>
                <a:gd name="T50" fmla="*/ 0 w 256"/>
                <a:gd name="T51" fmla="*/ 0 h 127"/>
                <a:gd name="T52" fmla="*/ 0 w 256"/>
                <a:gd name="T53" fmla="*/ 0 h 12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56"/>
                <a:gd name="T82" fmla="*/ 0 h 127"/>
                <a:gd name="T83" fmla="*/ 256 w 256"/>
                <a:gd name="T84" fmla="*/ 127 h 127"/>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56" h="127">
                  <a:moveTo>
                    <a:pt x="256" y="0"/>
                  </a:moveTo>
                  <a:lnTo>
                    <a:pt x="256" y="3"/>
                  </a:lnTo>
                  <a:lnTo>
                    <a:pt x="253" y="12"/>
                  </a:lnTo>
                  <a:lnTo>
                    <a:pt x="250" y="25"/>
                  </a:lnTo>
                  <a:lnTo>
                    <a:pt x="247" y="41"/>
                  </a:lnTo>
                  <a:lnTo>
                    <a:pt x="240" y="57"/>
                  </a:lnTo>
                  <a:lnTo>
                    <a:pt x="233" y="72"/>
                  </a:lnTo>
                  <a:lnTo>
                    <a:pt x="223" y="85"/>
                  </a:lnTo>
                  <a:lnTo>
                    <a:pt x="212" y="93"/>
                  </a:lnTo>
                  <a:lnTo>
                    <a:pt x="204" y="95"/>
                  </a:lnTo>
                  <a:lnTo>
                    <a:pt x="193" y="99"/>
                  </a:lnTo>
                  <a:lnTo>
                    <a:pt x="181" y="101"/>
                  </a:lnTo>
                  <a:lnTo>
                    <a:pt x="165" y="104"/>
                  </a:lnTo>
                  <a:lnTo>
                    <a:pt x="149" y="107"/>
                  </a:lnTo>
                  <a:lnTo>
                    <a:pt x="130" y="110"/>
                  </a:lnTo>
                  <a:lnTo>
                    <a:pt x="113" y="113"/>
                  </a:lnTo>
                  <a:lnTo>
                    <a:pt x="94" y="115"/>
                  </a:lnTo>
                  <a:lnTo>
                    <a:pt x="76" y="118"/>
                  </a:lnTo>
                  <a:lnTo>
                    <a:pt x="59" y="121"/>
                  </a:lnTo>
                  <a:lnTo>
                    <a:pt x="43" y="122"/>
                  </a:lnTo>
                  <a:lnTo>
                    <a:pt x="29" y="124"/>
                  </a:lnTo>
                  <a:lnTo>
                    <a:pt x="17" y="125"/>
                  </a:lnTo>
                  <a:lnTo>
                    <a:pt x="8" y="126"/>
                  </a:lnTo>
                  <a:lnTo>
                    <a:pt x="2" y="127"/>
                  </a:lnTo>
                  <a:lnTo>
                    <a:pt x="0" y="127"/>
                  </a:lnTo>
                  <a:lnTo>
                    <a:pt x="90" y="27"/>
                  </a:lnTo>
                  <a:lnTo>
                    <a:pt x="256" y="0"/>
                  </a:lnTo>
                  <a:close/>
                </a:path>
              </a:pathLst>
            </a:custGeom>
            <a:solidFill>
              <a:srgbClr val="A3E0FF"/>
            </a:solidFill>
            <a:ln w="9525">
              <a:noFill/>
              <a:round/>
              <a:headEnd/>
              <a:tailEnd/>
            </a:ln>
          </p:spPr>
          <p:txBody>
            <a:bodyPr/>
            <a:lstStyle/>
            <a:p>
              <a:endParaRPr lang="ru-RU"/>
            </a:p>
          </p:txBody>
        </p:sp>
        <p:sp>
          <p:nvSpPr>
            <p:cNvPr id="16" name="Freeform 295"/>
            <p:cNvSpPr>
              <a:spLocks/>
            </p:cNvSpPr>
            <p:nvPr/>
          </p:nvSpPr>
          <p:spPr bwMode="auto">
            <a:xfrm>
              <a:off x="3111" y="3162"/>
              <a:ext cx="164" cy="115"/>
            </a:xfrm>
            <a:custGeom>
              <a:avLst/>
              <a:gdLst>
                <a:gd name="T0" fmla="*/ 0 w 531"/>
                <a:gd name="T1" fmla="*/ 0 h 412"/>
                <a:gd name="T2" fmla="*/ 0 w 531"/>
                <a:gd name="T3" fmla="*/ 0 h 412"/>
                <a:gd name="T4" fmla="*/ 0 w 531"/>
                <a:gd name="T5" fmla="*/ 0 h 412"/>
                <a:gd name="T6" fmla="*/ 0 w 531"/>
                <a:gd name="T7" fmla="*/ 0 h 412"/>
                <a:gd name="T8" fmla="*/ 0 w 531"/>
                <a:gd name="T9" fmla="*/ 0 h 412"/>
                <a:gd name="T10" fmla="*/ 0 w 531"/>
                <a:gd name="T11" fmla="*/ 0 h 412"/>
                <a:gd name="T12" fmla="*/ 0 w 531"/>
                <a:gd name="T13" fmla="*/ 0 h 412"/>
                <a:gd name="T14" fmla="*/ 0 w 531"/>
                <a:gd name="T15" fmla="*/ 0 h 412"/>
                <a:gd name="T16" fmla="*/ 0 w 531"/>
                <a:gd name="T17" fmla="*/ 0 h 412"/>
                <a:gd name="T18" fmla="*/ 0 w 531"/>
                <a:gd name="T19" fmla="*/ 0 h 412"/>
                <a:gd name="T20" fmla="*/ 0 w 531"/>
                <a:gd name="T21" fmla="*/ 0 h 412"/>
                <a:gd name="T22" fmla="*/ 0 w 531"/>
                <a:gd name="T23" fmla="*/ 0 h 412"/>
                <a:gd name="T24" fmla="*/ 0 w 531"/>
                <a:gd name="T25" fmla="*/ 0 h 412"/>
                <a:gd name="T26" fmla="*/ 0 w 531"/>
                <a:gd name="T27" fmla="*/ 0 h 412"/>
                <a:gd name="T28" fmla="*/ 0 w 531"/>
                <a:gd name="T29" fmla="*/ 0 h 412"/>
                <a:gd name="T30" fmla="*/ 0 w 531"/>
                <a:gd name="T31" fmla="*/ 0 h 412"/>
                <a:gd name="T32" fmla="*/ 0 w 531"/>
                <a:gd name="T33" fmla="*/ 0 h 412"/>
                <a:gd name="T34" fmla="*/ 0 w 531"/>
                <a:gd name="T35" fmla="*/ 0 h 412"/>
                <a:gd name="T36" fmla="*/ 0 w 531"/>
                <a:gd name="T37" fmla="*/ 0 h 412"/>
                <a:gd name="T38" fmla="*/ 0 w 531"/>
                <a:gd name="T39" fmla="*/ 0 h 412"/>
                <a:gd name="T40" fmla="*/ 0 w 531"/>
                <a:gd name="T41" fmla="*/ 0 h 412"/>
                <a:gd name="T42" fmla="*/ 0 w 531"/>
                <a:gd name="T43" fmla="*/ 0 h 412"/>
                <a:gd name="T44" fmla="*/ 0 w 531"/>
                <a:gd name="T45" fmla="*/ 0 h 412"/>
                <a:gd name="T46" fmla="*/ 0 w 531"/>
                <a:gd name="T47" fmla="*/ 0 h 412"/>
                <a:gd name="T48" fmla="*/ 0 w 531"/>
                <a:gd name="T49" fmla="*/ 0 h 412"/>
                <a:gd name="T50" fmla="*/ 0 w 531"/>
                <a:gd name="T51" fmla="*/ 0 h 412"/>
                <a:gd name="T52" fmla="*/ 0 w 531"/>
                <a:gd name="T53" fmla="*/ 0 h 412"/>
                <a:gd name="T54" fmla="*/ 0 w 531"/>
                <a:gd name="T55" fmla="*/ 0 h 412"/>
                <a:gd name="T56" fmla="*/ 0 w 531"/>
                <a:gd name="T57" fmla="*/ 0 h 412"/>
                <a:gd name="T58" fmla="*/ 0 w 531"/>
                <a:gd name="T59" fmla="*/ 0 h 412"/>
                <a:gd name="T60" fmla="*/ 0 w 531"/>
                <a:gd name="T61" fmla="*/ 0 h 412"/>
                <a:gd name="T62" fmla="*/ 0 w 531"/>
                <a:gd name="T63" fmla="*/ 0 h 412"/>
                <a:gd name="T64" fmla="*/ 0 w 531"/>
                <a:gd name="T65" fmla="*/ 0 h 412"/>
                <a:gd name="T66" fmla="*/ 0 w 531"/>
                <a:gd name="T67" fmla="*/ 0 h 412"/>
                <a:gd name="T68" fmla="*/ 0 w 531"/>
                <a:gd name="T69" fmla="*/ 0 h 412"/>
                <a:gd name="T70" fmla="*/ 0 w 531"/>
                <a:gd name="T71" fmla="*/ 0 h 412"/>
                <a:gd name="T72" fmla="*/ 0 w 531"/>
                <a:gd name="T73" fmla="*/ 0 h 412"/>
                <a:gd name="T74" fmla="*/ 0 w 531"/>
                <a:gd name="T75" fmla="*/ 0 h 412"/>
                <a:gd name="T76" fmla="*/ 0 w 531"/>
                <a:gd name="T77" fmla="*/ 0 h 412"/>
                <a:gd name="T78" fmla="*/ 0 w 531"/>
                <a:gd name="T79" fmla="*/ 0 h 412"/>
                <a:gd name="T80" fmla="*/ 0 w 531"/>
                <a:gd name="T81" fmla="*/ 0 h 41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31"/>
                <a:gd name="T124" fmla="*/ 0 h 412"/>
                <a:gd name="T125" fmla="*/ 531 w 531"/>
                <a:gd name="T126" fmla="*/ 412 h 41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31" h="412">
                  <a:moveTo>
                    <a:pt x="93" y="90"/>
                  </a:moveTo>
                  <a:lnTo>
                    <a:pt x="86" y="104"/>
                  </a:lnTo>
                  <a:lnTo>
                    <a:pt x="74" y="126"/>
                  </a:lnTo>
                  <a:lnTo>
                    <a:pt x="59" y="153"/>
                  </a:lnTo>
                  <a:lnTo>
                    <a:pt x="43" y="184"/>
                  </a:lnTo>
                  <a:lnTo>
                    <a:pt x="27" y="213"/>
                  </a:lnTo>
                  <a:lnTo>
                    <a:pt x="13" y="238"/>
                  </a:lnTo>
                  <a:lnTo>
                    <a:pt x="4" y="256"/>
                  </a:lnTo>
                  <a:lnTo>
                    <a:pt x="0" y="263"/>
                  </a:lnTo>
                  <a:lnTo>
                    <a:pt x="3" y="265"/>
                  </a:lnTo>
                  <a:lnTo>
                    <a:pt x="10" y="269"/>
                  </a:lnTo>
                  <a:lnTo>
                    <a:pt x="20" y="278"/>
                  </a:lnTo>
                  <a:lnTo>
                    <a:pt x="34" y="287"/>
                  </a:lnTo>
                  <a:lnTo>
                    <a:pt x="50" y="299"/>
                  </a:lnTo>
                  <a:lnTo>
                    <a:pt x="68" y="312"/>
                  </a:lnTo>
                  <a:lnTo>
                    <a:pt x="88" y="327"/>
                  </a:lnTo>
                  <a:lnTo>
                    <a:pt x="109" y="342"/>
                  </a:lnTo>
                  <a:lnTo>
                    <a:pt x="126" y="356"/>
                  </a:lnTo>
                  <a:lnTo>
                    <a:pt x="139" y="369"/>
                  </a:lnTo>
                  <a:lnTo>
                    <a:pt x="149" y="379"/>
                  </a:lnTo>
                  <a:lnTo>
                    <a:pt x="158" y="386"/>
                  </a:lnTo>
                  <a:lnTo>
                    <a:pt x="171" y="393"/>
                  </a:lnTo>
                  <a:lnTo>
                    <a:pt x="188" y="396"/>
                  </a:lnTo>
                  <a:lnTo>
                    <a:pt x="214" y="397"/>
                  </a:lnTo>
                  <a:lnTo>
                    <a:pt x="249" y="396"/>
                  </a:lnTo>
                  <a:lnTo>
                    <a:pt x="283" y="394"/>
                  </a:lnTo>
                  <a:lnTo>
                    <a:pt x="302" y="393"/>
                  </a:lnTo>
                  <a:lnTo>
                    <a:pt x="312" y="390"/>
                  </a:lnTo>
                  <a:lnTo>
                    <a:pt x="315" y="389"/>
                  </a:lnTo>
                  <a:lnTo>
                    <a:pt x="316" y="388"/>
                  </a:lnTo>
                  <a:lnTo>
                    <a:pt x="319" y="388"/>
                  </a:lnTo>
                  <a:lnTo>
                    <a:pt x="329" y="388"/>
                  </a:lnTo>
                  <a:lnTo>
                    <a:pt x="348" y="389"/>
                  </a:lnTo>
                  <a:lnTo>
                    <a:pt x="372" y="393"/>
                  </a:lnTo>
                  <a:lnTo>
                    <a:pt x="390" y="398"/>
                  </a:lnTo>
                  <a:lnTo>
                    <a:pt x="403" y="404"/>
                  </a:lnTo>
                  <a:lnTo>
                    <a:pt x="414" y="410"/>
                  </a:lnTo>
                  <a:lnTo>
                    <a:pt x="423" y="412"/>
                  </a:lnTo>
                  <a:lnTo>
                    <a:pt x="435" y="412"/>
                  </a:lnTo>
                  <a:lnTo>
                    <a:pt x="448" y="408"/>
                  </a:lnTo>
                  <a:lnTo>
                    <a:pt x="464" y="396"/>
                  </a:lnTo>
                  <a:lnTo>
                    <a:pt x="484" y="372"/>
                  </a:lnTo>
                  <a:lnTo>
                    <a:pt x="491" y="348"/>
                  </a:lnTo>
                  <a:lnTo>
                    <a:pt x="487" y="324"/>
                  </a:lnTo>
                  <a:lnTo>
                    <a:pt x="478" y="299"/>
                  </a:lnTo>
                  <a:lnTo>
                    <a:pt x="466" y="276"/>
                  </a:lnTo>
                  <a:lnTo>
                    <a:pt x="458" y="257"/>
                  </a:lnTo>
                  <a:lnTo>
                    <a:pt x="458" y="240"/>
                  </a:lnTo>
                  <a:lnTo>
                    <a:pt x="469" y="226"/>
                  </a:lnTo>
                  <a:lnTo>
                    <a:pt x="487" y="215"/>
                  </a:lnTo>
                  <a:lnTo>
                    <a:pt x="502" y="206"/>
                  </a:lnTo>
                  <a:lnTo>
                    <a:pt x="513" y="199"/>
                  </a:lnTo>
                  <a:lnTo>
                    <a:pt x="522" y="192"/>
                  </a:lnTo>
                  <a:lnTo>
                    <a:pt x="528" y="185"/>
                  </a:lnTo>
                  <a:lnTo>
                    <a:pt x="531" y="178"/>
                  </a:lnTo>
                  <a:lnTo>
                    <a:pt x="529" y="169"/>
                  </a:lnTo>
                  <a:lnTo>
                    <a:pt x="525" y="159"/>
                  </a:lnTo>
                  <a:lnTo>
                    <a:pt x="522" y="155"/>
                  </a:lnTo>
                  <a:lnTo>
                    <a:pt x="518" y="150"/>
                  </a:lnTo>
                  <a:lnTo>
                    <a:pt x="513" y="144"/>
                  </a:lnTo>
                  <a:lnTo>
                    <a:pt x="506" y="137"/>
                  </a:lnTo>
                  <a:lnTo>
                    <a:pt x="499" y="130"/>
                  </a:lnTo>
                  <a:lnTo>
                    <a:pt x="493" y="122"/>
                  </a:lnTo>
                  <a:lnTo>
                    <a:pt x="487" y="113"/>
                  </a:lnTo>
                  <a:lnTo>
                    <a:pt x="480" y="104"/>
                  </a:lnTo>
                  <a:lnTo>
                    <a:pt x="474" y="94"/>
                  </a:lnTo>
                  <a:lnTo>
                    <a:pt x="469" y="85"/>
                  </a:lnTo>
                  <a:lnTo>
                    <a:pt x="464" y="75"/>
                  </a:lnTo>
                  <a:lnTo>
                    <a:pt x="459" y="66"/>
                  </a:lnTo>
                  <a:lnTo>
                    <a:pt x="454" y="56"/>
                  </a:lnTo>
                  <a:lnTo>
                    <a:pt x="449" y="47"/>
                  </a:lnTo>
                  <a:lnTo>
                    <a:pt x="442" y="38"/>
                  </a:lnTo>
                  <a:lnTo>
                    <a:pt x="434" y="30"/>
                  </a:lnTo>
                  <a:lnTo>
                    <a:pt x="422" y="21"/>
                  </a:lnTo>
                  <a:lnTo>
                    <a:pt x="410" y="14"/>
                  </a:lnTo>
                  <a:lnTo>
                    <a:pt x="397" y="9"/>
                  </a:lnTo>
                  <a:lnTo>
                    <a:pt x="384" y="5"/>
                  </a:lnTo>
                  <a:lnTo>
                    <a:pt x="374" y="2"/>
                  </a:lnTo>
                  <a:lnTo>
                    <a:pt x="366" y="1"/>
                  </a:lnTo>
                  <a:lnTo>
                    <a:pt x="360" y="0"/>
                  </a:lnTo>
                  <a:lnTo>
                    <a:pt x="358" y="0"/>
                  </a:lnTo>
                  <a:lnTo>
                    <a:pt x="282" y="22"/>
                  </a:lnTo>
                  <a:lnTo>
                    <a:pt x="93" y="90"/>
                  </a:lnTo>
                  <a:close/>
                </a:path>
              </a:pathLst>
            </a:custGeom>
            <a:solidFill>
              <a:srgbClr val="FFBAF7"/>
            </a:solidFill>
            <a:ln w="9525">
              <a:noFill/>
              <a:round/>
              <a:headEnd/>
              <a:tailEnd/>
            </a:ln>
          </p:spPr>
          <p:txBody>
            <a:bodyPr/>
            <a:lstStyle/>
            <a:p>
              <a:endParaRPr lang="ru-RU"/>
            </a:p>
          </p:txBody>
        </p:sp>
        <p:sp>
          <p:nvSpPr>
            <p:cNvPr id="17" name="Freeform 296"/>
            <p:cNvSpPr>
              <a:spLocks/>
            </p:cNvSpPr>
            <p:nvPr/>
          </p:nvSpPr>
          <p:spPr bwMode="auto">
            <a:xfrm>
              <a:off x="2952" y="3282"/>
              <a:ext cx="222" cy="102"/>
            </a:xfrm>
            <a:custGeom>
              <a:avLst/>
              <a:gdLst>
                <a:gd name="T0" fmla="*/ 0 w 720"/>
                <a:gd name="T1" fmla="*/ 0 h 369"/>
                <a:gd name="T2" fmla="*/ 0 w 720"/>
                <a:gd name="T3" fmla="*/ 0 h 369"/>
                <a:gd name="T4" fmla="*/ 0 w 720"/>
                <a:gd name="T5" fmla="*/ 0 h 369"/>
                <a:gd name="T6" fmla="*/ 0 w 720"/>
                <a:gd name="T7" fmla="*/ 0 h 369"/>
                <a:gd name="T8" fmla="*/ 0 w 720"/>
                <a:gd name="T9" fmla="*/ 0 h 369"/>
                <a:gd name="T10" fmla="*/ 0 w 720"/>
                <a:gd name="T11" fmla="*/ 0 h 369"/>
                <a:gd name="T12" fmla="*/ 0 w 720"/>
                <a:gd name="T13" fmla="*/ 0 h 369"/>
                <a:gd name="T14" fmla="*/ 0 w 720"/>
                <a:gd name="T15" fmla="*/ 0 h 369"/>
                <a:gd name="T16" fmla="*/ 0 w 720"/>
                <a:gd name="T17" fmla="*/ 0 h 369"/>
                <a:gd name="T18" fmla="*/ 0 w 720"/>
                <a:gd name="T19" fmla="*/ 0 h 369"/>
                <a:gd name="T20" fmla="*/ 0 w 720"/>
                <a:gd name="T21" fmla="*/ 0 h 369"/>
                <a:gd name="T22" fmla="*/ 0 w 720"/>
                <a:gd name="T23" fmla="*/ 0 h 369"/>
                <a:gd name="T24" fmla="*/ 0 w 720"/>
                <a:gd name="T25" fmla="*/ 0 h 369"/>
                <a:gd name="T26" fmla="*/ 0 w 720"/>
                <a:gd name="T27" fmla="*/ 0 h 369"/>
                <a:gd name="T28" fmla="*/ 0 w 720"/>
                <a:gd name="T29" fmla="*/ 0 h 369"/>
                <a:gd name="T30" fmla="*/ 0 w 720"/>
                <a:gd name="T31" fmla="*/ 0 h 369"/>
                <a:gd name="T32" fmla="*/ 0 w 720"/>
                <a:gd name="T33" fmla="*/ 0 h 369"/>
                <a:gd name="T34" fmla="*/ 0 w 720"/>
                <a:gd name="T35" fmla="*/ 0 h 369"/>
                <a:gd name="T36" fmla="*/ 0 w 720"/>
                <a:gd name="T37" fmla="*/ 0 h 369"/>
                <a:gd name="T38" fmla="*/ 0 w 720"/>
                <a:gd name="T39" fmla="*/ 0 h 369"/>
                <a:gd name="T40" fmla="*/ 0 w 720"/>
                <a:gd name="T41" fmla="*/ 0 h 369"/>
                <a:gd name="T42" fmla="*/ 0 w 720"/>
                <a:gd name="T43" fmla="*/ 0 h 369"/>
                <a:gd name="T44" fmla="*/ 0 w 720"/>
                <a:gd name="T45" fmla="*/ 0 h 369"/>
                <a:gd name="T46" fmla="*/ 0 w 720"/>
                <a:gd name="T47" fmla="*/ 0 h 369"/>
                <a:gd name="T48" fmla="*/ 0 w 720"/>
                <a:gd name="T49" fmla="*/ 0 h 369"/>
                <a:gd name="T50" fmla="*/ 0 w 720"/>
                <a:gd name="T51" fmla="*/ 0 h 369"/>
                <a:gd name="T52" fmla="*/ 0 w 720"/>
                <a:gd name="T53" fmla="*/ 0 h 369"/>
                <a:gd name="T54" fmla="*/ 0 w 720"/>
                <a:gd name="T55" fmla="*/ 0 h 369"/>
                <a:gd name="T56" fmla="*/ 0 w 720"/>
                <a:gd name="T57" fmla="*/ 0 h 369"/>
                <a:gd name="T58" fmla="*/ 0 w 720"/>
                <a:gd name="T59" fmla="*/ 0 h 369"/>
                <a:gd name="T60" fmla="*/ 0 w 720"/>
                <a:gd name="T61" fmla="*/ 0 h 369"/>
                <a:gd name="T62" fmla="*/ 0 w 720"/>
                <a:gd name="T63" fmla="*/ 0 h 369"/>
                <a:gd name="T64" fmla="*/ 0 w 720"/>
                <a:gd name="T65" fmla="*/ 0 h 369"/>
                <a:gd name="T66" fmla="*/ 0 w 720"/>
                <a:gd name="T67" fmla="*/ 0 h 369"/>
                <a:gd name="T68" fmla="*/ 0 w 720"/>
                <a:gd name="T69" fmla="*/ 0 h 369"/>
                <a:gd name="T70" fmla="*/ 0 w 720"/>
                <a:gd name="T71" fmla="*/ 0 h 369"/>
                <a:gd name="T72" fmla="*/ 0 w 720"/>
                <a:gd name="T73" fmla="*/ 0 h 369"/>
                <a:gd name="T74" fmla="*/ 0 w 720"/>
                <a:gd name="T75" fmla="*/ 0 h 369"/>
                <a:gd name="T76" fmla="*/ 0 w 720"/>
                <a:gd name="T77" fmla="*/ 0 h 369"/>
                <a:gd name="T78" fmla="*/ 0 w 720"/>
                <a:gd name="T79" fmla="*/ 0 h 369"/>
                <a:gd name="T80" fmla="*/ 0 w 720"/>
                <a:gd name="T81" fmla="*/ 0 h 369"/>
                <a:gd name="T82" fmla="*/ 0 w 720"/>
                <a:gd name="T83" fmla="*/ 0 h 369"/>
                <a:gd name="T84" fmla="*/ 0 w 720"/>
                <a:gd name="T85" fmla="*/ 0 h 369"/>
                <a:gd name="T86" fmla="*/ 0 w 720"/>
                <a:gd name="T87" fmla="*/ 0 h 369"/>
                <a:gd name="T88" fmla="*/ 0 w 720"/>
                <a:gd name="T89" fmla="*/ 0 h 369"/>
                <a:gd name="T90" fmla="*/ 0 w 720"/>
                <a:gd name="T91" fmla="*/ 0 h 36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720"/>
                <a:gd name="T139" fmla="*/ 0 h 369"/>
                <a:gd name="T140" fmla="*/ 720 w 720"/>
                <a:gd name="T141" fmla="*/ 369 h 36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720" h="369">
                  <a:moveTo>
                    <a:pt x="16" y="200"/>
                  </a:moveTo>
                  <a:lnTo>
                    <a:pt x="14" y="203"/>
                  </a:lnTo>
                  <a:lnTo>
                    <a:pt x="8" y="211"/>
                  </a:lnTo>
                  <a:lnTo>
                    <a:pt x="3" y="224"/>
                  </a:lnTo>
                  <a:lnTo>
                    <a:pt x="0" y="240"/>
                  </a:lnTo>
                  <a:lnTo>
                    <a:pt x="1" y="258"/>
                  </a:lnTo>
                  <a:lnTo>
                    <a:pt x="11" y="277"/>
                  </a:lnTo>
                  <a:lnTo>
                    <a:pt x="31" y="298"/>
                  </a:lnTo>
                  <a:lnTo>
                    <a:pt x="64" y="316"/>
                  </a:lnTo>
                  <a:lnTo>
                    <a:pt x="79" y="323"/>
                  </a:lnTo>
                  <a:lnTo>
                    <a:pt x="92" y="329"/>
                  </a:lnTo>
                  <a:lnTo>
                    <a:pt x="104" y="334"/>
                  </a:lnTo>
                  <a:lnTo>
                    <a:pt x="113" y="339"/>
                  </a:lnTo>
                  <a:lnTo>
                    <a:pt x="122" y="342"/>
                  </a:lnTo>
                  <a:lnTo>
                    <a:pt x="130" y="346"/>
                  </a:lnTo>
                  <a:lnTo>
                    <a:pt x="139" y="347"/>
                  </a:lnTo>
                  <a:lnTo>
                    <a:pt x="147" y="348"/>
                  </a:lnTo>
                  <a:lnTo>
                    <a:pt x="156" y="349"/>
                  </a:lnTo>
                  <a:lnTo>
                    <a:pt x="165" y="349"/>
                  </a:lnTo>
                  <a:lnTo>
                    <a:pt x="175" y="348"/>
                  </a:lnTo>
                  <a:lnTo>
                    <a:pt x="187" y="346"/>
                  </a:lnTo>
                  <a:lnTo>
                    <a:pt x="201" y="342"/>
                  </a:lnTo>
                  <a:lnTo>
                    <a:pt x="217" y="339"/>
                  </a:lnTo>
                  <a:lnTo>
                    <a:pt x="235" y="336"/>
                  </a:lnTo>
                  <a:lnTo>
                    <a:pt x="257" y="330"/>
                  </a:lnTo>
                  <a:lnTo>
                    <a:pt x="300" y="319"/>
                  </a:lnTo>
                  <a:lnTo>
                    <a:pt x="331" y="310"/>
                  </a:lnTo>
                  <a:lnTo>
                    <a:pt x="353" y="304"/>
                  </a:lnTo>
                  <a:lnTo>
                    <a:pt x="369" y="299"/>
                  </a:lnTo>
                  <a:lnTo>
                    <a:pt x="382" y="296"/>
                  </a:lnTo>
                  <a:lnTo>
                    <a:pt x="393" y="294"/>
                  </a:lnTo>
                  <a:lnTo>
                    <a:pt x="408" y="293"/>
                  </a:lnTo>
                  <a:lnTo>
                    <a:pt x="429" y="293"/>
                  </a:lnTo>
                  <a:lnTo>
                    <a:pt x="450" y="292"/>
                  </a:lnTo>
                  <a:lnTo>
                    <a:pt x="465" y="289"/>
                  </a:lnTo>
                  <a:lnTo>
                    <a:pt x="474" y="286"/>
                  </a:lnTo>
                  <a:lnTo>
                    <a:pt x="480" y="283"/>
                  </a:lnTo>
                  <a:lnTo>
                    <a:pt x="483" y="278"/>
                  </a:lnTo>
                  <a:lnTo>
                    <a:pt x="485" y="272"/>
                  </a:lnTo>
                  <a:lnTo>
                    <a:pt x="489" y="268"/>
                  </a:lnTo>
                  <a:lnTo>
                    <a:pt x="493" y="263"/>
                  </a:lnTo>
                  <a:lnTo>
                    <a:pt x="499" y="258"/>
                  </a:lnTo>
                  <a:lnTo>
                    <a:pt x="503" y="254"/>
                  </a:lnTo>
                  <a:lnTo>
                    <a:pt x="505" y="251"/>
                  </a:lnTo>
                  <a:lnTo>
                    <a:pt x="508" y="250"/>
                  </a:lnTo>
                  <a:lnTo>
                    <a:pt x="513" y="254"/>
                  </a:lnTo>
                  <a:lnTo>
                    <a:pt x="520" y="263"/>
                  </a:lnTo>
                  <a:lnTo>
                    <a:pt x="529" y="277"/>
                  </a:lnTo>
                  <a:lnTo>
                    <a:pt x="544" y="300"/>
                  </a:lnTo>
                  <a:lnTo>
                    <a:pt x="551" y="311"/>
                  </a:lnTo>
                  <a:lnTo>
                    <a:pt x="557" y="323"/>
                  </a:lnTo>
                  <a:lnTo>
                    <a:pt x="561" y="334"/>
                  </a:lnTo>
                  <a:lnTo>
                    <a:pt x="566" y="345"/>
                  </a:lnTo>
                  <a:lnTo>
                    <a:pt x="571" y="353"/>
                  </a:lnTo>
                  <a:lnTo>
                    <a:pt x="574" y="361"/>
                  </a:lnTo>
                  <a:lnTo>
                    <a:pt x="578" y="365"/>
                  </a:lnTo>
                  <a:lnTo>
                    <a:pt x="581" y="369"/>
                  </a:lnTo>
                  <a:lnTo>
                    <a:pt x="586" y="369"/>
                  </a:lnTo>
                  <a:lnTo>
                    <a:pt x="591" y="367"/>
                  </a:lnTo>
                  <a:lnTo>
                    <a:pt x="596" y="361"/>
                  </a:lnTo>
                  <a:lnTo>
                    <a:pt x="602" y="352"/>
                  </a:lnTo>
                  <a:lnTo>
                    <a:pt x="608" y="341"/>
                  </a:lnTo>
                  <a:lnTo>
                    <a:pt x="614" y="329"/>
                  </a:lnTo>
                  <a:lnTo>
                    <a:pt x="621" y="314"/>
                  </a:lnTo>
                  <a:lnTo>
                    <a:pt x="629" y="298"/>
                  </a:lnTo>
                  <a:lnTo>
                    <a:pt x="636" y="283"/>
                  </a:lnTo>
                  <a:lnTo>
                    <a:pt x="643" y="269"/>
                  </a:lnTo>
                  <a:lnTo>
                    <a:pt x="650" y="256"/>
                  </a:lnTo>
                  <a:lnTo>
                    <a:pt x="656" y="242"/>
                  </a:lnTo>
                  <a:lnTo>
                    <a:pt x="662" y="231"/>
                  </a:lnTo>
                  <a:lnTo>
                    <a:pt x="667" y="218"/>
                  </a:lnTo>
                  <a:lnTo>
                    <a:pt x="672" y="207"/>
                  </a:lnTo>
                  <a:lnTo>
                    <a:pt x="678" y="195"/>
                  </a:lnTo>
                  <a:lnTo>
                    <a:pt x="682" y="184"/>
                  </a:lnTo>
                  <a:lnTo>
                    <a:pt x="688" y="172"/>
                  </a:lnTo>
                  <a:lnTo>
                    <a:pt x="693" y="160"/>
                  </a:lnTo>
                  <a:lnTo>
                    <a:pt x="697" y="150"/>
                  </a:lnTo>
                  <a:lnTo>
                    <a:pt x="703" y="139"/>
                  </a:lnTo>
                  <a:lnTo>
                    <a:pt x="708" y="128"/>
                  </a:lnTo>
                  <a:lnTo>
                    <a:pt x="712" y="119"/>
                  </a:lnTo>
                  <a:lnTo>
                    <a:pt x="717" y="109"/>
                  </a:lnTo>
                  <a:lnTo>
                    <a:pt x="720" y="90"/>
                  </a:lnTo>
                  <a:lnTo>
                    <a:pt x="714" y="73"/>
                  </a:lnTo>
                  <a:lnTo>
                    <a:pt x="700" y="58"/>
                  </a:lnTo>
                  <a:lnTo>
                    <a:pt x="681" y="44"/>
                  </a:lnTo>
                  <a:lnTo>
                    <a:pt x="662" y="34"/>
                  </a:lnTo>
                  <a:lnTo>
                    <a:pt x="644" y="26"/>
                  </a:lnTo>
                  <a:lnTo>
                    <a:pt x="632" y="21"/>
                  </a:lnTo>
                  <a:lnTo>
                    <a:pt x="627" y="19"/>
                  </a:lnTo>
                  <a:lnTo>
                    <a:pt x="574" y="0"/>
                  </a:lnTo>
                  <a:lnTo>
                    <a:pt x="281" y="66"/>
                  </a:lnTo>
                  <a:lnTo>
                    <a:pt x="16" y="200"/>
                  </a:lnTo>
                  <a:close/>
                </a:path>
              </a:pathLst>
            </a:custGeom>
            <a:solidFill>
              <a:srgbClr val="00AA16"/>
            </a:solidFill>
            <a:ln w="9525">
              <a:noFill/>
              <a:round/>
              <a:headEnd/>
              <a:tailEnd/>
            </a:ln>
          </p:spPr>
          <p:txBody>
            <a:bodyPr/>
            <a:lstStyle/>
            <a:p>
              <a:endParaRPr lang="ru-RU"/>
            </a:p>
          </p:txBody>
        </p:sp>
        <p:sp>
          <p:nvSpPr>
            <p:cNvPr id="18" name="Freeform 297"/>
            <p:cNvSpPr>
              <a:spLocks/>
            </p:cNvSpPr>
            <p:nvPr/>
          </p:nvSpPr>
          <p:spPr bwMode="auto">
            <a:xfrm>
              <a:off x="2973" y="3126"/>
              <a:ext cx="71" cy="73"/>
            </a:xfrm>
            <a:custGeom>
              <a:avLst/>
              <a:gdLst>
                <a:gd name="T0" fmla="*/ 0 w 233"/>
                <a:gd name="T1" fmla="*/ 0 h 262"/>
                <a:gd name="T2" fmla="*/ 0 w 233"/>
                <a:gd name="T3" fmla="*/ 0 h 262"/>
                <a:gd name="T4" fmla="*/ 0 w 233"/>
                <a:gd name="T5" fmla="*/ 0 h 262"/>
                <a:gd name="T6" fmla="*/ 0 w 233"/>
                <a:gd name="T7" fmla="*/ 0 h 262"/>
                <a:gd name="T8" fmla="*/ 0 w 233"/>
                <a:gd name="T9" fmla="*/ 0 h 262"/>
                <a:gd name="T10" fmla="*/ 0 w 233"/>
                <a:gd name="T11" fmla="*/ 0 h 262"/>
                <a:gd name="T12" fmla="*/ 0 w 233"/>
                <a:gd name="T13" fmla="*/ 0 h 262"/>
                <a:gd name="T14" fmla="*/ 0 w 233"/>
                <a:gd name="T15" fmla="*/ 0 h 262"/>
                <a:gd name="T16" fmla="*/ 0 w 233"/>
                <a:gd name="T17" fmla="*/ 0 h 262"/>
                <a:gd name="T18" fmla="*/ 0 w 233"/>
                <a:gd name="T19" fmla="*/ 0 h 262"/>
                <a:gd name="T20" fmla="*/ 0 w 233"/>
                <a:gd name="T21" fmla="*/ 0 h 262"/>
                <a:gd name="T22" fmla="*/ 0 w 233"/>
                <a:gd name="T23" fmla="*/ 0 h 262"/>
                <a:gd name="T24" fmla="*/ 0 w 233"/>
                <a:gd name="T25" fmla="*/ 0 h 262"/>
                <a:gd name="T26" fmla="*/ 0 w 233"/>
                <a:gd name="T27" fmla="*/ 0 h 262"/>
                <a:gd name="T28" fmla="*/ 0 w 233"/>
                <a:gd name="T29" fmla="*/ 0 h 262"/>
                <a:gd name="T30" fmla="*/ 0 w 233"/>
                <a:gd name="T31" fmla="*/ 0 h 262"/>
                <a:gd name="T32" fmla="*/ 0 w 233"/>
                <a:gd name="T33" fmla="*/ 0 h 262"/>
                <a:gd name="T34" fmla="*/ 0 w 233"/>
                <a:gd name="T35" fmla="*/ 0 h 262"/>
                <a:gd name="T36" fmla="*/ 0 w 233"/>
                <a:gd name="T37" fmla="*/ 0 h 262"/>
                <a:gd name="T38" fmla="*/ 0 w 233"/>
                <a:gd name="T39" fmla="*/ 0 h 262"/>
                <a:gd name="T40" fmla="*/ 0 w 233"/>
                <a:gd name="T41" fmla="*/ 0 h 262"/>
                <a:gd name="T42" fmla="*/ 0 w 233"/>
                <a:gd name="T43" fmla="*/ 0 h 262"/>
                <a:gd name="T44" fmla="*/ 0 w 233"/>
                <a:gd name="T45" fmla="*/ 0 h 262"/>
                <a:gd name="T46" fmla="*/ 0 w 233"/>
                <a:gd name="T47" fmla="*/ 0 h 262"/>
                <a:gd name="T48" fmla="*/ 0 w 233"/>
                <a:gd name="T49" fmla="*/ 0 h 262"/>
                <a:gd name="T50" fmla="*/ 0 w 233"/>
                <a:gd name="T51" fmla="*/ 0 h 262"/>
                <a:gd name="T52" fmla="*/ 0 w 233"/>
                <a:gd name="T53" fmla="*/ 0 h 262"/>
                <a:gd name="T54" fmla="*/ 0 w 233"/>
                <a:gd name="T55" fmla="*/ 0 h 262"/>
                <a:gd name="T56" fmla="*/ 0 w 233"/>
                <a:gd name="T57" fmla="*/ 0 h 262"/>
                <a:gd name="T58" fmla="*/ 0 w 233"/>
                <a:gd name="T59" fmla="*/ 0 h 262"/>
                <a:gd name="T60" fmla="*/ 0 w 233"/>
                <a:gd name="T61" fmla="*/ 0 h 262"/>
                <a:gd name="T62" fmla="*/ 0 w 233"/>
                <a:gd name="T63" fmla="*/ 0 h 2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3"/>
                <a:gd name="T97" fmla="*/ 0 h 262"/>
                <a:gd name="T98" fmla="*/ 233 w 233"/>
                <a:gd name="T99" fmla="*/ 262 h 262"/>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3" h="262">
                  <a:moveTo>
                    <a:pt x="26" y="261"/>
                  </a:moveTo>
                  <a:lnTo>
                    <a:pt x="47" y="261"/>
                  </a:lnTo>
                  <a:lnTo>
                    <a:pt x="72" y="262"/>
                  </a:lnTo>
                  <a:lnTo>
                    <a:pt x="95" y="262"/>
                  </a:lnTo>
                  <a:lnTo>
                    <a:pt x="118" y="261"/>
                  </a:lnTo>
                  <a:lnTo>
                    <a:pt x="137" y="260"/>
                  </a:lnTo>
                  <a:lnTo>
                    <a:pt x="155" y="256"/>
                  </a:lnTo>
                  <a:lnTo>
                    <a:pt x="166" y="251"/>
                  </a:lnTo>
                  <a:lnTo>
                    <a:pt x="171" y="241"/>
                  </a:lnTo>
                  <a:lnTo>
                    <a:pt x="175" y="229"/>
                  </a:lnTo>
                  <a:lnTo>
                    <a:pt x="183" y="216"/>
                  </a:lnTo>
                  <a:lnTo>
                    <a:pt x="194" y="205"/>
                  </a:lnTo>
                  <a:lnTo>
                    <a:pt x="205" y="193"/>
                  </a:lnTo>
                  <a:lnTo>
                    <a:pt x="216" y="184"/>
                  </a:lnTo>
                  <a:lnTo>
                    <a:pt x="225" y="176"/>
                  </a:lnTo>
                  <a:lnTo>
                    <a:pt x="231" y="169"/>
                  </a:lnTo>
                  <a:lnTo>
                    <a:pt x="232" y="164"/>
                  </a:lnTo>
                  <a:lnTo>
                    <a:pt x="231" y="154"/>
                  </a:lnTo>
                  <a:lnTo>
                    <a:pt x="231" y="138"/>
                  </a:lnTo>
                  <a:lnTo>
                    <a:pt x="232" y="123"/>
                  </a:lnTo>
                  <a:lnTo>
                    <a:pt x="233" y="109"/>
                  </a:lnTo>
                  <a:lnTo>
                    <a:pt x="233" y="99"/>
                  </a:lnTo>
                  <a:lnTo>
                    <a:pt x="231" y="89"/>
                  </a:lnTo>
                  <a:lnTo>
                    <a:pt x="226" y="79"/>
                  </a:lnTo>
                  <a:lnTo>
                    <a:pt x="217" y="66"/>
                  </a:lnTo>
                  <a:lnTo>
                    <a:pt x="208" y="50"/>
                  </a:lnTo>
                  <a:lnTo>
                    <a:pt x="204" y="33"/>
                  </a:lnTo>
                  <a:lnTo>
                    <a:pt x="203" y="19"/>
                  </a:lnTo>
                  <a:lnTo>
                    <a:pt x="203" y="13"/>
                  </a:lnTo>
                  <a:lnTo>
                    <a:pt x="168" y="0"/>
                  </a:lnTo>
                  <a:lnTo>
                    <a:pt x="0" y="225"/>
                  </a:lnTo>
                  <a:lnTo>
                    <a:pt x="26" y="261"/>
                  </a:lnTo>
                  <a:close/>
                </a:path>
              </a:pathLst>
            </a:custGeom>
            <a:solidFill>
              <a:srgbClr val="C4A089"/>
            </a:solidFill>
            <a:ln w="9525">
              <a:noFill/>
              <a:round/>
              <a:headEnd/>
              <a:tailEnd/>
            </a:ln>
          </p:spPr>
          <p:txBody>
            <a:bodyPr/>
            <a:lstStyle/>
            <a:p>
              <a:endParaRPr lang="ru-RU"/>
            </a:p>
          </p:txBody>
        </p:sp>
        <p:sp>
          <p:nvSpPr>
            <p:cNvPr id="19" name="Freeform 298"/>
            <p:cNvSpPr>
              <a:spLocks/>
            </p:cNvSpPr>
            <p:nvPr/>
          </p:nvSpPr>
          <p:spPr bwMode="auto">
            <a:xfrm>
              <a:off x="2833" y="3338"/>
              <a:ext cx="86" cy="47"/>
            </a:xfrm>
            <a:custGeom>
              <a:avLst/>
              <a:gdLst>
                <a:gd name="T0" fmla="*/ 0 w 278"/>
                <a:gd name="T1" fmla="*/ 0 h 171"/>
                <a:gd name="T2" fmla="*/ 0 w 278"/>
                <a:gd name="T3" fmla="*/ 0 h 171"/>
                <a:gd name="T4" fmla="*/ 0 w 278"/>
                <a:gd name="T5" fmla="*/ 0 h 171"/>
                <a:gd name="T6" fmla="*/ 0 w 278"/>
                <a:gd name="T7" fmla="*/ 0 h 171"/>
                <a:gd name="T8" fmla="*/ 0 w 278"/>
                <a:gd name="T9" fmla="*/ 0 h 171"/>
                <a:gd name="T10" fmla="*/ 0 w 278"/>
                <a:gd name="T11" fmla="*/ 0 h 171"/>
                <a:gd name="T12" fmla="*/ 0 w 278"/>
                <a:gd name="T13" fmla="*/ 0 h 171"/>
                <a:gd name="T14" fmla="*/ 0 w 278"/>
                <a:gd name="T15" fmla="*/ 0 h 171"/>
                <a:gd name="T16" fmla="*/ 0 w 278"/>
                <a:gd name="T17" fmla="*/ 0 h 171"/>
                <a:gd name="T18" fmla="*/ 0 w 278"/>
                <a:gd name="T19" fmla="*/ 0 h 171"/>
                <a:gd name="T20" fmla="*/ 0 w 278"/>
                <a:gd name="T21" fmla="*/ 0 h 171"/>
                <a:gd name="T22" fmla="*/ 0 w 278"/>
                <a:gd name="T23" fmla="*/ 0 h 171"/>
                <a:gd name="T24" fmla="*/ 0 w 278"/>
                <a:gd name="T25" fmla="*/ 0 h 171"/>
                <a:gd name="T26" fmla="*/ 0 w 278"/>
                <a:gd name="T27" fmla="*/ 0 h 171"/>
                <a:gd name="T28" fmla="*/ 0 w 278"/>
                <a:gd name="T29" fmla="*/ 0 h 171"/>
                <a:gd name="T30" fmla="*/ 0 w 278"/>
                <a:gd name="T31" fmla="*/ 0 h 171"/>
                <a:gd name="T32" fmla="*/ 0 w 278"/>
                <a:gd name="T33" fmla="*/ 0 h 171"/>
                <a:gd name="T34" fmla="*/ 0 w 278"/>
                <a:gd name="T35" fmla="*/ 0 h 171"/>
                <a:gd name="T36" fmla="*/ 0 w 278"/>
                <a:gd name="T37" fmla="*/ 0 h 171"/>
                <a:gd name="T38" fmla="*/ 0 w 278"/>
                <a:gd name="T39" fmla="*/ 0 h 171"/>
                <a:gd name="T40" fmla="*/ 0 w 278"/>
                <a:gd name="T41" fmla="*/ 0 h 171"/>
                <a:gd name="T42" fmla="*/ 0 w 278"/>
                <a:gd name="T43" fmla="*/ 0 h 171"/>
                <a:gd name="T44" fmla="*/ 0 w 278"/>
                <a:gd name="T45" fmla="*/ 0 h 171"/>
                <a:gd name="T46" fmla="*/ 0 w 278"/>
                <a:gd name="T47" fmla="*/ 0 h 171"/>
                <a:gd name="T48" fmla="*/ 0 w 278"/>
                <a:gd name="T49" fmla="*/ 0 h 171"/>
                <a:gd name="T50" fmla="*/ 0 w 278"/>
                <a:gd name="T51" fmla="*/ 0 h 171"/>
                <a:gd name="T52" fmla="*/ 0 w 278"/>
                <a:gd name="T53" fmla="*/ 0 h 171"/>
                <a:gd name="T54" fmla="*/ 0 w 278"/>
                <a:gd name="T55" fmla="*/ 0 h 171"/>
                <a:gd name="T56" fmla="*/ 0 w 278"/>
                <a:gd name="T57" fmla="*/ 0 h 171"/>
                <a:gd name="T58" fmla="*/ 0 w 278"/>
                <a:gd name="T59" fmla="*/ 0 h 171"/>
                <a:gd name="T60" fmla="*/ 0 w 278"/>
                <a:gd name="T61" fmla="*/ 0 h 171"/>
                <a:gd name="T62" fmla="*/ 0 w 278"/>
                <a:gd name="T63" fmla="*/ 0 h 171"/>
                <a:gd name="T64" fmla="*/ 0 w 278"/>
                <a:gd name="T65" fmla="*/ 0 h 171"/>
                <a:gd name="T66" fmla="*/ 0 w 278"/>
                <a:gd name="T67" fmla="*/ 0 h 171"/>
                <a:gd name="T68" fmla="*/ 0 w 278"/>
                <a:gd name="T69" fmla="*/ 0 h 171"/>
                <a:gd name="T70" fmla="*/ 0 w 278"/>
                <a:gd name="T71" fmla="*/ 0 h 171"/>
                <a:gd name="T72" fmla="*/ 0 w 278"/>
                <a:gd name="T73" fmla="*/ 0 h 171"/>
                <a:gd name="T74" fmla="*/ 0 w 278"/>
                <a:gd name="T75" fmla="*/ 0 h 171"/>
                <a:gd name="T76" fmla="*/ 0 w 278"/>
                <a:gd name="T77" fmla="*/ 0 h 171"/>
                <a:gd name="T78" fmla="*/ 0 w 278"/>
                <a:gd name="T79" fmla="*/ 0 h 171"/>
                <a:gd name="T80" fmla="*/ 0 w 278"/>
                <a:gd name="T81" fmla="*/ 0 h 171"/>
                <a:gd name="T82" fmla="*/ 0 w 278"/>
                <a:gd name="T83" fmla="*/ 0 h 171"/>
                <a:gd name="T84" fmla="*/ 0 w 278"/>
                <a:gd name="T85" fmla="*/ 0 h 17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78"/>
                <a:gd name="T130" fmla="*/ 0 h 171"/>
                <a:gd name="T131" fmla="*/ 278 w 278"/>
                <a:gd name="T132" fmla="*/ 171 h 17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78" h="171">
                  <a:moveTo>
                    <a:pt x="110" y="38"/>
                  </a:moveTo>
                  <a:lnTo>
                    <a:pt x="99" y="46"/>
                  </a:lnTo>
                  <a:lnTo>
                    <a:pt x="84" y="52"/>
                  </a:lnTo>
                  <a:lnTo>
                    <a:pt x="65" y="55"/>
                  </a:lnTo>
                  <a:lnTo>
                    <a:pt x="47" y="58"/>
                  </a:lnTo>
                  <a:lnTo>
                    <a:pt x="28" y="59"/>
                  </a:lnTo>
                  <a:lnTo>
                    <a:pt x="13" y="59"/>
                  </a:lnTo>
                  <a:lnTo>
                    <a:pt x="3" y="59"/>
                  </a:lnTo>
                  <a:lnTo>
                    <a:pt x="0" y="59"/>
                  </a:lnTo>
                  <a:lnTo>
                    <a:pt x="16" y="115"/>
                  </a:lnTo>
                  <a:lnTo>
                    <a:pt x="65" y="146"/>
                  </a:lnTo>
                  <a:lnTo>
                    <a:pt x="65" y="149"/>
                  </a:lnTo>
                  <a:lnTo>
                    <a:pt x="69" y="152"/>
                  </a:lnTo>
                  <a:lnTo>
                    <a:pt x="76" y="158"/>
                  </a:lnTo>
                  <a:lnTo>
                    <a:pt x="91" y="162"/>
                  </a:lnTo>
                  <a:lnTo>
                    <a:pt x="99" y="165"/>
                  </a:lnTo>
                  <a:lnTo>
                    <a:pt x="104" y="167"/>
                  </a:lnTo>
                  <a:lnTo>
                    <a:pt x="109" y="169"/>
                  </a:lnTo>
                  <a:lnTo>
                    <a:pt x="114" y="171"/>
                  </a:lnTo>
                  <a:lnTo>
                    <a:pt x="118" y="169"/>
                  </a:lnTo>
                  <a:lnTo>
                    <a:pt x="125" y="166"/>
                  </a:lnTo>
                  <a:lnTo>
                    <a:pt x="133" y="159"/>
                  </a:lnTo>
                  <a:lnTo>
                    <a:pt x="145" y="147"/>
                  </a:lnTo>
                  <a:lnTo>
                    <a:pt x="155" y="136"/>
                  </a:lnTo>
                  <a:lnTo>
                    <a:pt x="160" y="129"/>
                  </a:lnTo>
                  <a:lnTo>
                    <a:pt x="162" y="124"/>
                  </a:lnTo>
                  <a:lnTo>
                    <a:pt x="163" y="121"/>
                  </a:lnTo>
                  <a:lnTo>
                    <a:pt x="164" y="119"/>
                  </a:lnTo>
                  <a:lnTo>
                    <a:pt x="168" y="116"/>
                  </a:lnTo>
                  <a:lnTo>
                    <a:pt x="177" y="113"/>
                  </a:lnTo>
                  <a:lnTo>
                    <a:pt x="192" y="107"/>
                  </a:lnTo>
                  <a:lnTo>
                    <a:pt x="210" y="98"/>
                  </a:lnTo>
                  <a:lnTo>
                    <a:pt x="227" y="88"/>
                  </a:lnTo>
                  <a:lnTo>
                    <a:pt x="242" y="76"/>
                  </a:lnTo>
                  <a:lnTo>
                    <a:pt x="254" y="65"/>
                  </a:lnTo>
                  <a:lnTo>
                    <a:pt x="265" y="54"/>
                  </a:lnTo>
                  <a:lnTo>
                    <a:pt x="271" y="45"/>
                  </a:lnTo>
                  <a:lnTo>
                    <a:pt x="277" y="39"/>
                  </a:lnTo>
                  <a:lnTo>
                    <a:pt x="278" y="37"/>
                  </a:lnTo>
                  <a:lnTo>
                    <a:pt x="237" y="28"/>
                  </a:lnTo>
                  <a:lnTo>
                    <a:pt x="179" y="0"/>
                  </a:lnTo>
                  <a:lnTo>
                    <a:pt x="82" y="4"/>
                  </a:lnTo>
                  <a:lnTo>
                    <a:pt x="110" y="38"/>
                  </a:lnTo>
                  <a:close/>
                </a:path>
              </a:pathLst>
            </a:custGeom>
            <a:solidFill>
              <a:srgbClr val="C4A089"/>
            </a:solidFill>
            <a:ln w="9525">
              <a:noFill/>
              <a:round/>
              <a:headEnd/>
              <a:tailEnd/>
            </a:ln>
          </p:spPr>
          <p:txBody>
            <a:bodyPr/>
            <a:lstStyle/>
            <a:p>
              <a:endParaRPr lang="ru-RU"/>
            </a:p>
          </p:txBody>
        </p:sp>
        <p:sp>
          <p:nvSpPr>
            <p:cNvPr id="20" name="Freeform 299"/>
            <p:cNvSpPr>
              <a:spLocks/>
            </p:cNvSpPr>
            <p:nvPr/>
          </p:nvSpPr>
          <p:spPr bwMode="auto">
            <a:xfrm>
              <a:off x="2885" y="3189"/>
              <a:ext cx="251" cy="162"/>
            </a:xfrm>
            <a:custGeom>
              <a:avLst/>
              <a:gdLst>
                <a:gd name="T0" fmla="*/ 0 w 812"/>
                <a:gd name="T1" fmla="*/ 0 h 585"/>
                <a:gd name="T2" fmla="*/ 0 w 812"/>
                <a:gd name="T3" fmla="*/ 0 h 585"/>
                <a:gd name="T4" fmla="*/ 0 w 812"/>
                <a:gd name="T5" fmla="*/ 0 h 585"/>
                <a:gd name="T6" fmla="*/ 0 w 812"/>
                <a:gd name="T7" fmla="*/ 0 h 585"/>
                <a:gd name="T8" fmla="*/ 0 w 812"/>
                <a:gd name="T9" fmla="*/ 0 h 585"/>
                <a:gd name="T10" fmla="*/ 0 w 812"/>
                <a:gd name="T11" fmla="*/ 0 h 585"/>
                <a:gd name="T12" fmla="*/ 0 w 812"/>
                <a:gd name="T13" fmla="*/ 0 h 585"/>
                <a:gd name="T14" fmla="*/ 0 w 812"/>
                <a:gd name="T15" fmla="*/ 0 h 585"/>
                <a:gd name="T16" fmla="*/ 0 w 812"/>
                <a:gd name="T17" fmla="*/ 0 h 585"/>
                <a:gd name="T18" fmla="*/ 0 w 812"/>
                <a:gd name="T19" fmla="*/ 0 h 585"/>
                <a:gd name="T20" fmla="*/ 0 w 812"/>
                <a:gd name="T21" fmla="*/ 0 h 585"/>
                <a:gd name="T22" fmla="*/ 0 w 812"/>
                <a:gd name="T23" fmla="*/ 0 h 585"/>
                <a:gd name="T24" fmla="*/ 0 w 812"/>
                <a:gd name="T25" fmla="*/ 0 h 585"/>
                <a:gd name="T26" fmla="*/ 0 w 812"/>
                <a:gd name="T27" fmla="*/ 0 h 585"/>
                <a:gd name="T28" fmla="*/ 0 w 812"/>
                <a:gd name="T29" fmla="*/ 0 h 585"/>
                <a:gd name="T30" fmla="*/ 0 w 812"/>
                <a:gd name="T31" fmla="*/ 0 h 585"/>
                <a:gd name="T32" fmla="*/ 0 w 812"/>
                <a:gd name="T33" fmla="*/ 0 h 585"/>
                <a:gd name="T34" fmla="*/ 0 w 812"/>
                <a:gd name="T35" fmla="*/ 0 h 585"/>
                <a:gd name="T36" fmla="*/ 0 w 812"/>
                <a:gd name="T37" fmla="*/ 0 h 585"/>
                <a:gd name="T38" fmla="*/ 0 w 812"/>
                <a:gd name="T39" fmla="*/ 0 h 585"/>
                <a:gd name="T40" fmla="*/ 0 w 812"/>
                <a:gd name="T41" fmla="*/ 0 h 585"/>
                <a:gd name="T42" fmla="*/ 0 w 812"/>
                <a:gd name="T43" fmla="*/ 0 h 585"/>
                <a:gd name="T44" fmla="*/ 0 w 812"/>
                <a:gd name="T45" fmla="*/ 0 h 585"/>
                <a:gd name="T46" fmla="*/ 0 w 812"/>
                <a:gd name="T47" fmla="*/ 0 h 585"/>
                <a:gd name="T48" fmla="*/ 0 w 812"/>
                <a:gd name="T49" fmla="*/ 0 h 585"/>
                <a:gd name="T50" fmla="*/ 0 w 812"/>
                <a:gd name="T51" fmla="*/ 0 h 585"/>
                <a:gd name="T52" fmla="*/ 0 w 812"/>
                <a:gd name="T53" fmla="*/ 0 h 585"/>
                <a:gd name="T54" fmla="*/ 0 w 812"/>
                <a:gd name="T55" fmla="*/ 0 h 585"/>
                <a:gd name="T56" fmla="*/ 0 w 812"/>
                <a:gd name="T57" fmla="*/ 0 h 585"/>
                <a:gd name="T58" fmla="*/ 0 w 812"/>
                <a:gd name="T59" fmla="*/ 0 h 585"/>
                <a:gd name="T60" fmla="*/ 0 w 812"/>
                <a:gd name="T61" fmla="*/ 0 h 585"/>
                <a:gd name="T62" fmla="*/ 0 w 812"/>
                <a:gd name="T63" fmla="*/ 0 h 585"/>
                <a:gd name="T64" fmla="*/ 0 w 812"/>
                <a:gd name="T65" fmla="*/ 0 h 585"/>
                <a:gd name="T66" fmla="*/ 0 w 812"/>
                <a:gd name="T67" fmla="*/ 0 h 585"/>
                <a:gd name="T68" fmla="*/ 0 w 812"/>
                <a:gd name="T69" fmla="*/ 0 h 585"/>
                <a:gd name="T70" fmla="*/ 0 w 812"/>
                <a:gd name="T71" fmla="*/ 0 h 585"/>
                <a:gd name="T72" fmla="*/ 0 w 812"/>
                <a:gd name="T73" fmla="*/ 0 h 585"/>
                <a:gd name="T74" fmla="*/ 0 w 812"/>
                <a:gd name="T75" fmla="*/ 0 h 585"/>
                <a:gd name="T76" fmla="*/ 0 w 812"/>
                <a:gd name="T77" fmla="*/ 0 h 585"/>
                <a:gd name="T78" fmla="*/ 0 w 812"/>
                <a:gd name="T79" fmla="*/ 0 h 585"/>
                <a:gd name="T80" fmla="*/ 0 w 812"/>
                <a:gd name="T81" fmla="*/ 0 h 585"/>
                <a:gd name="T82" fmla="*/ 0 w 812"/>
                <a:gd name="T83" fmla="*/ 0 h 585"/>
                <a:gd name="T84" fmla="*/ 0 w 812"/>
                <a:gd name="T85" fmla="*/ 0 h 585"/>
                <a:gd name="T86" fmla="*/ 0 w 812"/>
                <a:gd name="T87" fmla="*/ 0 h 585"/>
                <a:gd name="T88" fmla="*/ 0 w 812"/>
                <a:gd name="T89" fmla="*/ 0 h 585"/>
                <a:gd name="T90" fmla="*/ 0 w 812"/>
                <a:gd name="T91" fmla="*/ 0 h 585"/>
                <a:gd name="T92" fmla="*/ 0 w 812"/>
                <a:gd name="T93" fmla="*/ 0 h 585"/>
                <a:gd name="T94" fmla="*/ 0 w 812"/>
                <a:gd name="T95" fmla="*/ 0 h 585"/>
                <a:gd name="T96" fmla="*/ 0 w 812"/>
                <a:gd name="T97" fmla="*/ 0 h 585"/>
                <a:gd name="T98" fmla="*/ 0 w 812"/>
                <a:gd name="T99" fmla="*/ 0 h 585"/>
                <a:gd name="T100" fmla="*/ 0 w 812"/>
                <a:gd name="T101" fmla="*/ 0 h 585"/>
                <a:gd name="T102" fmla="*/ 0 w 812"/>
                <a:gd name="T103" fmla="*/ 0 h 585"/>
                <a:gd name="T104" fmla="*/ 0 w 812"/>
                <a:gd name="T105" fmla="*/ 0 h 58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812"/>
                <a:gd name="T160" fmla="*/ 0 h 585"/>
                <a:gd name="T161" fmla="*/ 812 w 812"/>
                <a:gd name="T162" fmla="*/ 585 h 585"/>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812" h="585">
                  <a:moveTo>
                    <a:pt x="267" y="10"/>
                  </a:moveTo>
                  <a:lnTo>
                    <a:pt x="261" y="13"/>
                  </a:lnTo>
                  <a:lnTo>
                    <a:pt x="248" y="25"/>
                  </a:lnTo>
                  <a:lnTo>
                    <a:pt x="226" y="43"/>
                  </a:lnTo>
                  <a:lnTo>
                    <a:pt x="201" y="65"/>
                  </a:lnTo>
                  <a:lnTo>
                    <a:pt x="175" y="91"/>
                  </a:lnTo>
                  <a:lnTo>
                    <a:pt x="152" y="121"/>
                  </a:lnTo>
                  <a:lnTo>
                    <a:pt x="132" y="152"/>
                  </a:lnTo>
                  <a:lnTo>
                    <a:pt x="120" y="185"/>
                  </a:lnTo>
                  <a:lnTo>
                    <a:pt x="113" y="210"/>
                  </a:lnTo>
                  <a:lnTo>
                    <a:pt x="102" y="243"/>
                  </a:lnTo>
                  <a:lnTo>
                    <a:pt x="91" y="281"/>
                  </a:lnTo>
                  <a:lnTo>
                    <a:pt x="77" y="322"/>
                  </a:lnTo>
                  <a:lnTo>
                    <a:pt x="64" y="361"/>
                  </a:lnTo>
                  <a:lnTo>
                    <a:pt x="53" y="397"/>
                  </a:lnTo>
                  <a:lnTo>
                    <a:pt x="42" y="427"/>
                  </a:lnTo>
                  <a:lnTo>
                    <a:pt x="37" y="447"/>
                  </a:lnTo>
                  <a:lnTo>
                    <a:pt x="31" y="462"/>
                  </a:lnTo>
                  <a:lnTo>
                    <a:pt x="22" y="475"/>
                  </a:lnTo>
                  <a:lnTo>
                    <a:pt x="12" y="488"/>
                  </a:lnTo>
                  <a:lnTo>
                    <a:pt x="4" y="499"/>
                  </a:lnTo>
                  <a:lnTo>
                    <a:pt x="0" y="511"/>
                  </a:lnTo>
                  <a:lnTo>
                    <a:pt x="2" y="522"/>
                  </a:lnTo>
                  <a:lnTo>
                    <a:pt x="11" y="534"/>
                  </a:lnTo>
                  <a:lnTo>
                    <a:pt x="30" y="546"/>
                  </a:lnTo>
                  <a:lnTo>
                    <a:pt x="52" y="559"/>
                  </a:lnTo>
                  <a:lnTo>
                    <a:pt x="68" y="569"/>
                  </a:lnTo>
                  <a:lnTo>
                    <a:pt x="79" y="577"/>
                  </a:lnTo>
                  <a:lnTo>
                    <a:pt x="88" y="582"/>
                  </a:lnTo>
                  <a:lnTo>
                    <a:pt x="95" y="585"/>
                  </a:lnTo>
                  <a:lnTo>
                    <a:pt x="103" y="585"/>
                  </a:lnTo>
                  <a:lnTo>
                    <a:pt x="113" y="582"/>
                  </a:lnTo>
                  <a:lnTo>
                    <a:pt x="124" y="576"/>
                  </a:lnTo>
                  <a:lnTo>
                    <a:pt x="130" y="573"/>
                  </a:lnTo>
                  <a:lnTo>
                    <a:pt x="136" y="568"/>
                  </a:lnTo>
                  <a:lnTo>
                    <a:pt x="141" y="565"/>
                  </a:lnTo>
                  <a:lnTo>
                    <a:pt x="146" y="560"/>
                  </a:lnTo>
                  <a:lnTo>
                    <a:pt x="152" y="556"/>
                  </a:lnTo>
                  <a:lnTo>
                    <a:pt x="158" y="550"/>
                  </a:lnTo>
                  <a:lnTo>
                    <a:pt x="162" y="545"/>
                  </a:lnTo>
                  <a:lnTo>
                    <a:pt x="168" y="541"/>
                  </a:lnTo>
                  <a:lnTo>
                    <a:pt x="176" y="536"/>
                  </a:lnTo>
                  <a:lnTo>
                    <a:pt x="185" y="531"/>
                  </a:lnTo>
                  <a:lnTo>
                    <a:pt x="194" y="528"/>
                  </a:lnTo>
                  <a:lnTo>
                    <a:pt x="206" y="526"/>
                  </a:lnTo>
                  <a:lnTo>
                    <a:pt x="218" y="523"/>
                  </a:lnTo>
                  <a:lnTo>
                    <a:pt x="231" y="522"/>
                  </a:lnTo>
                  <a:lnTo>
                    <a:pt x="245" y="521"/>
                  </a:lnTo>
                  <a:lnTo>
                    <a:pt x="260" y="521"/>
                  </a:lnTo>
                  <a:lnTo>
                    <a:pt x="286" y="521"/>
                  </a:lnTo>
                  <a:lnTo>
                    <a:pt x="305" y="520"/>
                  </a:lnTo>
                  <a:lnTo>
                    <a:pt x="321" y="520"/>
                  </a:lnTo>
                  <a:lnTo>
                    <a:pt x="337" y="519"/>
                  </a:lnTo>
                  <a:lnTo>
                    <a:pt x="356" y="518"/>
                  </a:lnTo>
                  <a:lnTo>
                    <a:pt x="378" y="515"/>
                  </a:lnTo>
                  <a:lnTo>
                    <a:pt x="405" y="514"/>
                  </a:lnTo>
                  <a:lnTo>
                    <a:pt x="442" y="512"/>
                  </a:lnTo>
                  <a:lnTo>
                    <a:pt x="464" y="511"/>
                  </a:lnTo>
                  <a:lnTo>
                    <a:pt x="485" y="507"/>
                  </a:lnTo>
                  <a:lnTo>
                    <a:pt x="506" y="503"/>
                  </a:lnTo>
                  <a:lnTo>
                    <a:pt x="525" y="497"/>
                  </a:lnTo>
                  <a:lnTo>
                    <a:pt x="547" y="489"/>
                  </a:lnTo>
                  <a:lnTo>
                    <a:pt x="570" y="478"/>
                  </a:lnTo>
                  <a:lnTo>
                    <a:pt x="594" y="465"/>
                  </a:lnTo>
                  <a:lnTo>
                    <a:pt x="622" y="450"/>
                  </a:lnTo>
                  <a:lnTo>
                    <a:pt x="638" y="442"/>
                  </a:lnTo>
                  <a:lnTo>
                    <a:pt x="653" y="437"/>
                  </a:lnTo>
                  <a:lnTo>
                    <a:pt x="668" y="433"/>
                  </a:lnTo>
                  <a:lnTo>
                    <a:pt x="682" y="432"/>
                  </a:lnTo>
                  <a:lnTo>
                    <a:pt x="695" y="431"/>
                  </a:lnTo>
                  <a:lnTo>
                    <a:pt x="705" y="431"/>
                  </a:lnTo>
                  <a:lnTo>
                    <a:pt x="713" y="430"/>
                  </a:lnTo>
                  <a:lnTo>
                    <a:pt x="720" y="427"/>
                  </a:lnTo>
                  <a:lnTo>
                    <a:pt x="729" y="421"/>
                  </a:lnTo>
                  <a:lnTo>
                    <a:pt x="742" y="412"/>
                  </a:lnTo>
                  <a:lnTo>
                    <a:pt x="757" y="400"/>
                  </a:lnTo>
                  <a:lnTo>
                    <a:pt x="773" y="387"/>
                  </a:lnTo>
                  <a:lnTo>
                    <a:pt x="789" y="374"/>
                  </a:lnTo>
                  <a:lnTo>
                    <a:pt x="802" y="360"/>
                  </a:lnTo>
                  <a:lnTo>
                    <a:pt x="810" y="348"/>
                  </a:lnTo>
                  <a:lnTo>
                    <a:pt x="812" y="337"/>
                  </a:lnTo>
                  <a:lnTo>
                    <a:pt x="806" y="327"/>
                  </a:lnTo>
                  <a:lnTo>
                    <a:pt x="794" y="318"/>
                  </a:lnTo>
                  <a:lnTo>
                    <a:pt x="776" y="311"/>
                  </a:lnTo>
                  <a:lnTo>
                    <a:pt x="757" y="304"/>
                  </a:lnTo>
                  <a:lnTo>
                    <a:pt x="736" y="298"/>
                  </a:lnTo>
                  <a:lnTo>
                    <a:pt x="718" y="292"/>
                  </a:lnTo>
                  <a:lnTo>
                    <a:pt x="704" y="287"/>
                  </a:lnTo>
                  <a:lnTo>
                    <a:pt x="697" y="281"/>
                  </a:lnTo>
                  <a:lnTo>
                    <a:pt x="690" y="270"/>
                  </a:lnTo>
                  <a:lnTo>
                    <a:pt x="683" y="255"/>
                  </a:lnTo>
                  <a:lnTo>
                    <a:pt x="675" y="239"/>
                  </a:lnTo>
                  <a:lnTo>
                    <a:pt x="667" y="223"/>
                  </a:lnTo>
                  <a:lnTo>
                    <a:pt x="660" y="204"/>
                  </a:lnTo>
                  <a:lnTo>
                    <a:pt x="654" y="188"/>
                  </a:lnTo>
                  <a:lnTo>
                    <a:pt x="650" y="172"/>
                  </a:lnTo>
                  <a:lnTo>
                    <a:pt x="649" y="157"/>
                  </a:lnTo>
                  <a:lnTo>
                    <a:pt x="645" y="141"/>
                  </a:lnTo>
                  <a:lnTo>
                    <a:pt x="635" y="120"/>
                  </a:lnTo>
                  <a:lnTo>
                    <a:pt x="620" y="97"/>
                  </a:lnTo>
                  <a:lnTo>
                    <a:pt x="604" y="74"/>
                  </a:lnTo>
                  <a:lnTo>
                    <a:pt x="586" y="53"/>
                  </a:lnTo>
                  <a:lnTo>
                    <a:pt x="571" y="35"/>
                  </a:lnTo>
                  <a:lnTo>
                    <a:pt x="561" y="23"/>
                  </a:lnTo>
                  <a:lnTo>
                    <a:pt x="557" y="19"/>
                  </a:lnTo>
                  <a:lnTo>
                    <a:pt x="473" y="0"/>
                  </a:lnTo>
                  <a:lnTo>
                    <a:pt x="267" y="10"/>
                  </a:lnTo>
                  <a:close/>
                </a:path>
              </a:pathLst>
            </a:custGeom>
            <a:solidFill>
              <a:srgbClr val="FFAA70"/>
            </a:solidFill>
            <a:ln w="9525">
              <a:noFill/>
              <a:round/>
              <a:headEnd/>
              <a:tailEnd/>
            </a:ln>
          </p:spPr>
          <p:txBody>
            <a:bodyPr/>
            <a:lstStyle/>
            <a:p>
              <a:endParaRPr lang="ru-RU"/>
            </a:p>
          </p:txBody>
        </p:sp>
        <p:sp>
          <p:nvSpPr>
            <p:cNvPr id="21" name="Freeform 300"/>
            <p:cNvSpPr>
              <a:spLocks/>
            </p:cNvSpPr>
            <p:nvPr/>
          </p:nvSpPr>
          <p:spPr bwMode="auto">
            <a:xfrm>
              <a:off x="2943" y="3113"/>
              <a:ext cx="83" cy="75"/>
            </a:xfrm>
            <a:custGeom>
              <a:avLst/>
              <a:gdLst>
                <a:gd name="T0" fmla="*/ 0 w 267"/>
                <a:gd name="T1" fmla="*/ 0 h 272"/>
                <a:gd name="T2" fmla="*/ 0 w 267"/>
                <a:gd name="T3" fmla="*/ 0 h 272"/>
                <a:gd name="T4" fmla="*/ 0 w 267"/>
                <a:gd name="T5" fmla="*/ 0 h 272"/>
                <a:gd name="T6" fmla="*/ 0 w 267"/>
                <a:gd name="T7" fmla="*/ 0 h 272"/>
                <a:gd name="T8" fmla="*/ 0 w 267"/>
                <a:gd name="T9" fmla="*/ 0 h 272"/>
                <a:gd name="T10" fmla="*/ 0 w 267"/>
                <a:gd name="T11" fmla="*/ 0 h 272"/>
                <a:gd name="T12" fmla="*/ 0 w 267"/>
                <a:gd name="T13" fmla="*/ 0 h 272"/>
                <a:gd name="T14" fmla="*/ 0 w 267"/>
                <a:gd name="T15" fmla="*/ 0 h 272"/>
                <a:gd name="T16" fmla="*/ 0 w 267"/>
                <a:gd name="T17" fmla="*/ 0 h 272"/>
                <a:gd name="T18" fmla="*/ 0 w 267"/>
                <a:gd name="T19" fmla="*/ 0 h 272"/>
                <a:gd name="T20" fmla="*/ 0 w 267"/>
                <a:gd name="T21" fmla="*/ 0 h 272"/>
                <a:gd name="T22" fmla="*/ 0 w 267"/>
                <a:gd name="T23" fmla="*/ 0 h 272"/>
                <a:gd name="T24" fmla="*/ 0 w 267"/>
                <a:gd name="T25" fmla="*/ 0 h 272"/>
                <a:gd name="T26" fmla="*/ 0 w 267"/>
                <a:gd name="T27" fmla="*/ 0 h 272"/>
                <a:gd name="T28" fmla="*/ 0 w 267"/>
                <a:gd name="T29" fmla="*/ 0 h 272"/>
                <a:gd name="T30" fmla="*/ 0 w 267"/>
                <a:gd name="T31" fmla="*/ 0 h 272"/>
                <a:gd name="T32" fmla="*/ 0 w 267"/>
                <a:gd name="T33" fmla="*/ 0 h 272"/>
                <a:gd name="T34" fmla="*/ 0 w 267"/>
                <a:gd name="T35" fmla="*/ 0 h 272"/>
                <a:gd name="T36" fmla="*/ 0 w 267"/>
                <a:gd name="T37" fmla="*/ 0 h 272"/>
                <a:gd name="T38" fmla="*/ 0 w 267"/>
                <a:gd name="T39" fmla="*/ 0 h 272"/>
                <a:gd name="T40" fmla="*/ 0 w 267"/>
                <a:gd name="T41" fmla="*/ 0 h 272"/>
                <a:gd name="T42" fmla="*/ 0 w 267"/>
                <a:gd name="T43" fmla="*/ 0 h 272"/>
                <a:gd name="T44" fmla="*/ 0 w 267"/>
                <a:gd name="T45" fmla="*/ 0 h 272"/>
                <a:gd name="T46" fmla="*/ 0 w 267"/>
                <a:gd name="T47" fmla="*/ 0 h 272"/>
                <a:gd name="T48" fmla="*/ 0 w 267"/>
                <a:gd name="T49" fmla="*/ 0 h 272"/>
                <a:gd name="T50" fmla="*/ 0 w 267"/>
                <a:gd name="T51" fmla="*/ 0 h 272"/>
                <a:gd name="T52" fmla="*/ 0 w 267"/>
                <a:gd name="T53" fmla="*/ 0 h 272"/>
                <a:gd name="T54" fmla="*/ 0 w 267"/>
                <a:gd name="T55" fmla="*/ 0 h 272"/>
                <a:gd name="T56" fmla="*/ 0 w 267"/>
                <a:gd name="T57" fmla="*/ 0 h 272"/>
                <a:gd name="T58" fmla="*/ 0 w 267"/>
                <a:gd name="T59" fmla="*/ 0 h 272"/>
                <a:gd name="T60" fmla="*/ 0 w 267"/>
                <a:gd name="T61" fmla="*/ 0 h 272"/>
                <a:gd name="T62" fmla="*/ 0 w 267"/>
                <a:gd name="T63" fmla="*/ 0 h 272"/>
                <a:gd name="T64" fmla="*/ 0 w 267"/>
                <a:gd name="T65" fmla="*/ 0 h 272"/>
                <a:gd name="T66" fmla="*/ 0 w 267"/>
                <a:gd name="T67" fmla="*/ 0 h 272"/>
                <a:gd name="T68" fmla="*/ 0 w 267"/>
                <a:gd name="T69" fmla="*/ 0 h 272"/>
                <a:gd name="T70" fmla="*/ 0 w 267"/>
                <a:gd name="T71" fmla="*/ 0 h 27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67"/>
                <a:gd name="T109" fmla="*/ 0 h 272"/>
                <a:gd name="T110" fmla="*/ 267 w 267"/>
                <a:gd name="T111" fmla="*/ 272 h 27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67" h="272">
                  <a:moveTo>
                    <a:pt x="242" y="35"/>
                  </a:moveTo>
                  <a:lnTo>
                    <a:pt x="239" y="34"/>
                  </a:lnTo>
                  <a:lnTo>
                    <a:pt x="234" y="29"/>
                  </a:lnTo>
                  <a:lnTo>
                    <a:pt x="226" y="25"/>
                  </a:lnTo>
                  <a:lnTo>
                    <a:pt x="215" y="18"/>
                  </a:lnTo>
                  <a:lnTo>
                    <a:pt x="204" y="11"/>
                  </a:lnTo>
                  <a:lnTo>
                    <a:pt x="193" y="6"/>
                  </a:lnTo>
                  <a:lnTo>
                    <a:pt x="184" y="2"/>
                  </a:lnTo>
                  <a:lnTo>
                    <a:pt x="177" y="0"/>
                  </a:lnTo>
                  <a:lnTo>
                    <a:pt x="171" y="2"/>
                  </a:lnTo>
                  <a:lnTo>
                    <a:pt x="166" y="3"/>
                  </a:lnTo>
                  <a:lnTo>
                    <a:pt x="159" y="6"/>
                  </a:lnTo>
                  <a:lnTo>
                    <a:pt x="152" y="9"/>
                  </a:lnTo>
                  <a:lnTo>
                    <a:pt x="145" y="13"/>
                  </a:lnTo>
                  <a:lnTo>
                    <a:pt x="137" y="15"/>
                  </a:lnTo>
                  <a:lnTo>
                    <a:pt x="129" y="19"/>
                  </a:lnTo>
                  <a:lnTo>
                    <a:pt x="120" y="21"/>
                  </a:lnTo>
                  <a:lnTo>
                    <a:pt x="109" y="22"/>
                  </a:lnTo>
                  <a:lnTo>
                    <a:pt x="98" y="22"/>
                  </a:lnTo>
                  <a:lnTo>
                    <a:pt x="85" y="22"/>
                  </a:lnTo>
                  <a:lnTo>
                    <a:pt x="72" y="24"/>
                  </a:lnTo>
                  <a:lnTo>
                    <a:pt x="59" y="26"/>
                  </a:lnTo>
                  <a:lnTo>
                    <a:pt x="46" y="32"/>
                  </a:lnTo>
                  <a:lnTo>
                    <a:pt x="34" y="41"/>
                  </a:lnTo>
                  <a:lnTo>
                    <a:pt x="23" y="56"/>
                  </a:lnTo>
                  <a:lnTo>
                    <a:pt x="11" y="78"/>
                  </a:lnTo>
                  <a:lnTo>
                    <a:pt x="3" y="95"/>
                  </a:lnTo>
                  <a:lnTo>
                    <a:pt x="1" y="109"/>
                  </a:lnTo>
                  <a:lnTo>
                    <a:pt x="0" y="118"/>
                  </a:lnTo>
                  <a:lnTo>
                    <a:pt x="1" y="125"/>
                  </a:lnTo>
                  <a:lnTo>
                    <a:pt x="3" y="131"/>
                  </a:lnTo>
                  <a:lnTo>
                    <a:pt x="4" y="134"/>
                  </a:lnTo>
                  <a:lnTo>
                    <a:pt x="4" y="138"/>
                  </a:lnTo>
                  <a:lnTo>
                    <a:pt x="5" y="144"/>
                  </a:lnTo>
                  <a:lnTo>
                    <a:pt x="9" y="154"/>
                  </a:lnTo>
                  <a:lnTo>
                    <a:pt x="14" y="167"/>
                  </a:lnTo>
                  <a:lnTo>
                    <a:pt x="19" y="181"/>
                  </a:lnTo>
                  <a:lnTo>
                    <a:pt x="26" y="196"/>
                  </a:lnTo>
                  <a:lnTo>
                    <a:pt x="33" y="210"/>
                  </a:lnTo>
                  <a:lnTo>
                    <a:pt x="39" y="223"/>
                  </a:lnTo>
                  <a:lnTo>
                    <a:pt x="44" y="232"/>
                  </a:lnTo>
                  <a:lnTo>
                    <a:pt x="47" y="240"/>
                  </a:lnTo>
                  <a:lnTo>
                    <a:pt x="50" y="247"/>
                  </a:lnTo>
                  <a:lnTo>
                    <a:pt x="55" y="254"/>
                  </a:lnTo>
                  <a:lnTo>
                    <a:pt x="61" y="260"/>
                  </a:lnTo>
                  <a:lnTo>
                    <a:pt x="67" y="265"/>
                  </a:lnTo>
                  <a:lnTo>
                    <a:pt x="75" y="269"/>
                  </a:lnTo>
                  <a:lnTo>
                    <a:pt x="84" y="271"/>
                  </a:lnTo>
                  <a:lnTo>
                    <a:pt x="94" y="272"/>
                  </a:lnTo>
                  <a:lnTo>
                    <a:pt x="108" y="272"/>
                  </a:lnTo>
                  <a:lnTo>
                    <a:pt x="125" y="272"/>
                  </a:lnTo>
                  <a:lnTo>
                    <a:pt x="146" y="271"/>
                  </a:lnTo>
                  <a:lnTo>
                    <a:pt x="168" y="270"/>
                  </a:lnTo>
                  <a:lnTo>
                    <a:pt x="189" y="267"/>
                  </a:lnTo>
                  <a:lnTo>
                    <a:pt x="208" y="263"/>
                  </a:lnTo>
                  <a:lnTo>
                    <a:pt x="224" y="256"/>
                  </a:lnTo>
                  <a:lnTo>
                    <a:pt x="237" y="248"/>
                  </a:lnTo>
                  <a:lnTo>
                    <a:pt x="245" y="237"/>
                  </a:lnTo>
                  <a:lnTo>
                    <a:pt x="251" y="222"/>
                  </a:lnTo>
                  <a:lnTo>
                    <a:pt x="254" y="204"/>
                  </a:lnTo>
                  <a:lnTo>
                    <a:pt x="256" y="186"/>
                  </a:lnTo>
                  <a:lnTo>
                    <a:pt x="253" y="165"/>
                  </a:lnTo>
                  <a:lnTo>
                    <a:pt x="251" y="147"/>
                  </a:lnTo>
                  <a:lnTo>
                    <a:pt x="251" y="129"/>
                  </a:lnTo>
                  <a:lnTo>
                    <a:pt x="258" y="116"/>
                  </a:lnTo>
                  <a:lnTo>
                    <a:pt x="266" y="104"/>
                  </a:lnTo>
                  <a:lnTo>
                    <a:pt x="267" y="90"/>
                  </a:lnTo>
                  <a:lnTo>
                    <a:pt x="266" y="76"/>
                  </a:lnTo>
                  <a:lnTo>
                    <a:pt x="260" y="64"/>
                  </a:lnTo>
                  <a:lnTo>
                    <a:pt x="254" y="52"/>
                  </a:lnTo>
                  <a:lnTo>
                    <a:pt x="249" y="43"/>
                  </a:lnTo>
                  <a:lnTo>
                    <a:pt x="244" y="37"/>
                  </a:lnTo>
                  <a:lnTo>
                    <a:pt x="242" y="35"/>
                  </a:lnTo>
                  <a:close/>
                </a:path>
              </a:pathLst>
            </a:custGeom>
            <a:solidFill>
              <a:srgbClr val="4C4C4C"/>
            </a:solidFill>
            <a:ln w="9525">
              <a:noFill/>
              <a:round/>
              <a:headEnd/>
              <a:tailEnd/>
            </a:ln>
          </p:spPr>
          <p:txBody>
            <a:bodyPr/>
            <a:lstStyle/>
            <a:p>
              <a:endParaRPr lang="ru-RU"/>
            </a:p>
          </p:txBody>
        </p:sp>
        <p:sp>
          <p:nvSpPr>
            <p:cNvPr id="22" name="Freeform 301"/>
            <p:cNvSpPr>
              <a:spLocks/>
            </p:cNvSpPr>
            <p:nvPr/>
          </p:nvSpPr>
          <p:spPr bwMode="auto">
            <a:xfrm>
              <a:off x="3236" y="3085"/>
              <a:ext cx="67" cy="58"/>
            </a:xfrm>
            <a:custGeom>
              <a:avLst/>
              <a:gdLst>
                <a:gd name="T0" fmla="*/ 0 w 217"/>
                <a:gd name="T1" fmla="*/ 0 h 210"/>
                <a:gd name="T2" fmla="*/ 0 w 217"/>
                <a:gd name="T3" fmla="*/ 0 h 210"/>
                <a:gd name="T4" fmla="*/ 0 w 217"/>
                <a:gd name="T5" fmla="*/ 0 h 210"/>
                <a:gd name="T6" fmla="*/ 0 w 217"/>
                <a:gd name="T7" fmla="*/ 0 h 210"/>
                <a:gd name="T8" fmla="*/ 0 w 217"/>
                <a:gd name="T9" fmla="*/ 0 h 210"/>
                <a:gd name="T10" fmla="*/ 0 w 217"/>
                <a:gd name="T11" fmla="*/ 0 h 210"/>
                <a:gd name="T12" fmla="*/ 0 w 217"/>
                <a:gd name="T13" fmla="*/ 0 h 210"/>
                <a:gd name="T14" fmla="*/ 0 w 217"/>
                <a:gd name="T15" fmla="*/ 0 h 210"/>
                <a:gd name="T16" fmla="*/ 0 w 217"/>
                <a:gd name="T17" fmla="*/ 0 h 210"/>
                <a:gd name="T18" fmla="*/ 0 w 217"/>
                <a:gd name="T19" fmla="*/ 0 h 210"/>
                <a:gd name="T20" fmla="*/ 0 w 217"/>
                <a:gd name="T21" fmla="*/ 0 h 210"/>
                <a:gd name="T22" fmla="*/ 0 w 217"/>
                <a:gd name="T23" fmla="*/ 0 h 210"/>
                <a:gd name="T24" fmla="*/ 0 w 217"/>
                <a:gd name="T25" fmla="*/ 0 h 210"/>
                <a:gd name="T26" fmla="*/ 0 w 217"/>
                <a:gd name="T27" fmla="*/ 0 h 210"/>
                <a:gd name="T28" fmla="*/ 0 w 217"/>
                <a:gd name="T29" fmla="*/ 0 h 210"/>
                <a:gd name="T30" fmla="*/ 0 w 217"/>
                <a:gd name="T31" fmla="*/ 0 h 210"/>
                <a:gd name="T32" fmla="*/ 0 w 217"/>
                <a:gd name="T33" fmla="*/ 0 h 210"/>
                <a:gd name="T34" fmla="*/ 0 w 217"/>
                <a:gd name="T35" fmla="*/ 0 h 210"/>
                <a:gd name="T36" fmla="*/ 0 w 217"/>
                <a:gd name="T37" fmla="*/ 0 h 210"/>
                <a:gd name="T38" fmla="*/ 0 w 217"/>
                <a:gd name="T39" fmla="*/ 0 h 210"/>
                <a:gd name="T40" fmla="*/ 0 w 217"/>
                <a:gd name="T41" fmla="*/ 0 h 210"/>
                <a:gd name="T42" fmla="*/ 0 w 217"/>
                <a:gd name="T43" fmla="*/ 0 h 210"/>
                <a:gd name="T44" fmla="*/ 0 w 217"/>
                <a:gd name="T45" fmla="*/ 0 h 210"/>
                <a:gd name="T46" fmla="*/ 0 w 217"/>
                <a:gd name="T47" fmla="*/ 0 h 210"/>
                <a:gd name="T48" fmla="*/ 0 w 217"/>
                <a:gd name="T49" fmla="*/ 0 h 210"/>
                <a:gd name="T50" fmla="*/ 0 w 217"/>
                <a:gd name="T51" fmla="*/ 0 h 210"/>
                <a:gd name="T52" fmla="*/ 0 w 217"/>
                <a:gd name="T53" fmla="*/ 0 h 210"/>
                <a:gd name="T54" fmla="*/ 0 w 217"/>
                <a:gd name="T55" fmla="*/ 0 h 210"/>
                <a:gd name="T56" fmla="*/ 0 w 217"/>
                <a:gd name="T57" fmla="*/ 0 h 210"/>
                <a:gd name="T58" fmla="*/ 0 w 217"/>
                <a:gd name="T59" fmla="*/ 0 h 210"/>
                <a:gd name="T60" fmla="*/ 0 w 217"/>
                <a:gd name="T61" fmla="*/ 0 h 210"/>
                <a:gd name="T62" fmla="*/ 0 w 217"/>
                <a:gd name="T63" fmla="*/ 0 h 210"/>
                <a:gd name="T64" fmla="*/ 0 w 217"/>
                <a:gd name="T65" fmla="*/ 0 h 210"/>
                <a:gd name="T66" fmla="*/ 0 w 217"/>
                <a:gd name="T67" fmla="*/ 0 h 210"/>
                <a:gd name="T68" fmla="*/ 0 w 217"/>
                <a:gd name="T69" fmla="*/ 0 h 210"/>
                <a:gd name="T70" fmla="*/ 0 w 217"/>
                <a:gd name="T71" fmla="*/ 0 h 210"/>
                <a:gd name="T72" fmla="*/ 0 w 217"/>
                <a:gd name="T73" fmla="*/ 0 h 210"/>
                <a:gd name="T74" fmla="*/ 0 w 217"/>
                <a:gd name="T75" fmla="*/ 0 h 210"/>
                <a:gd name="T76" fmla="*/ 0 w 217"/>
                <a:gd name="T77" fmla="*/ 0 h 210"/>
                <a:gd name="T78" fmla="*/ 0 w 217"/>
                <a:gd name="T79" fmla="*/ 0 h 210"/>
                <a:gd name="T80" fmla="*/ 0 w 217"/>
                <a:gd name="T81" fmla="*/ 0 h 210"/>
                <a:gd name="T82" fmla="*/ 0 w 217"/>
                <a:gd name="T83" fmla="*/ 0 h 210"/>
                <a:gd name="T84" fmla="*/ 0 w 217"/>
                <a:gd name="T85" fmla="*/ 0 h 210"/>
                <a:gd name="T86" fmla="*/ 0 w 217"/>
                <a:gd name="T87" fmla="*/ 0 h 210"/>
                <a:gd name="T88" fmla="*/ 0 w 217"/>
                <a:gd name="T89" fmla="*/ 0 h 210"/>
                <a:gd name="T90" fmla="*/ 0 w 217"/>
                <a:gd name="T91" fmla="*/ 0 h 210"/>
                <a:gd name="T92" fmla="*/ 0 w 217"/>
                <a:gd name="T93" fmla="*/ 0 h 210"/>
                <a:gd name="T94" fmla="*/ 0 w 217"/>
                <a:gd name="T95" fmla="*/ 0 h 210"/>
                <a:gd name="T96" fmla="*/ 0 w 217"/>
                <a:gd name="T97" fmla="*/ 0 h 210"/>
                <a:gd name="T98" fmla="*/ 0 w 217"/>
                <a:gd name="T99" fmla="*/ 0 h 210"/>
                <a:gd name="T100" fmla="*/ 0 w 217"/>
                <a:gd name="T101" fmla="*/ 0 h 210"/>
                <a:gd name="T102" fmla="*/ 0 w 217"/>
                <a:gd name="T103" fmla="*/ 0 h 210"/>
                <a:gd name="T104" fmla="*/ 0 w 217"/>
                <a:gd name="T105" fmla="*/ 0 h 210"/>
                <a:gd name="T106" fmla="*/ 0 w 217"/>
                <a:gd name="T107" fmla="*/ 0 h 210"/>
                <a:gd name="T108" fmla="*/ 0 w 217"/>
                <a:gd name="T109" fmla="*/ 0 h 210"/>
                <a:gd name="T110" fmla="*/ 0 w 217"/>
                <a:gd name="T111" fmla="*/ 0 h 210"/>
                <a:gd name="T112" fmla="*/ 0 w 217"/>
                <a:gd name="T113" fmla="*/ 0 h 210"/>
                <a:gd name="T114" fmla="*/ 0 w 217"/>
                <a:gd name="T115" fmla="*/ 0 h 21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217"/>
                <a:gd name="T175" fmla="*/ 0 h 210"/>
                <a:gd name="T176" fmla="*/ 217 w 217"/>
                <a:gd name="T177" fmla="*/ 210 h 21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217" h="210">
                  <a:moveTo>
                    <a:pt x="69" y="6"/>
                  </a:moveTo>
                  <a:lnTo>
                    <a:pt x="68" y="5"/>
                  </a:lnTo>
                  <a:lnTo>
                    <a:pt x="63" y="2"/>
                  </a:lnTo>
                  <a:lnTo>
                    <a:pt x="56" y="1"/>
                  </a:lnTo>
                  <a:lnTo>
                    <a:pt x="48" y="0"/>
                  </a:lnTo>
                  <a:lnTo>
                    <a:pt x="38" y="2"/>
                  </a:lnTo>
                  <a:lnTo>
                    <a:pt x="29" y="8"/>
                  </a:lnTo>
                  <a:lnTo>
                    <a:pt x="18" y="18"/>
                  </a:lnTo>
                  <a:lnTo>
                    <a:pt x="8" y="36"/>
                  </a:lnTo>
                  <a:lnTo>
                    <a:pt x="1" y="54"/>
                  </a:lnTo>
                  <a:lnTo>
                    <a:pt x="0" y="68"/>
                  </a:lnTo>
                  <a:lnTo>
                    <a:pt x="2" y="79"/>
                  </a:lnTo>
                  <a:lnTo>
                    <a:pt x="7" y="88"/>
                  </a:lnTo>
                  <a:lnTo>
                    <a:pt x="14" y="94"/>
                  </a:lnTo>
                  <a:lnTo>
                    <a:pt x="21" y="101"/>
                  </a:lnTo>
                  <a:lnTo>
                    <a:pt x="26" y="109"/>
                  </a:lnTo>
                  <a:lnTo>
                    <a:pt x="31" y="119"/>
                  </a:lnTo>
                  <a:lnTo>
                    <a:pt x="34" y="136"/>
                  </a:lnTo>
                  <a:lnTo>
                    <a:pt x="34" y="147"/>
                  </a:lnTo>
                  <a:lnTo>
                    <a:pt x="37" y="158"/>
                  </a:lnTo>
                  <a:lnTo>
                    <a:pt x="44" y="173"/>
                  </a:lnTo>
                  <a:lnTo>
                    <a:pt x="48" y="182"/>
                  </a:lnTo>
                  <a:lnTo>
                    <a:pt x="52" y="189"/>
                  </a:lnTo>
                  <a:lnTo>
                    <a:pt x="55" y="195"/>
                  </a:lnTo>
                  <a:lnTo>
                    <a:pt x="59" y="200"/>
                  </a:lnTo>
                  <a:lnTo>
                    <a:pt x="63" y="204"/>
                  </a:lnTo>
                  <a:lnTo>
                    <a:pt x="70" y="206"/>
                  </a:lnTo>
                  <a:lnTo>
                    <a:pt x="79" y="208"/>
                  </a:lnTo>
                  <a:lnTo>
                    <a:pt x="94" y="208"/>
                  </a:lnTo>
                  <a:lnTo>
                    <a:pt x="111" y="208"/>
                  </a:lnTo>
                  <a:lnTo>
                    <a:pt x="123" y="210"/>
                  </a:lnTo>
                  <a:lnTo>
                    <a:pt x="135" y="210"/>
                  </a:lnTo>
                  <a:lnTo>
                    <a:pt x="144" y="210"/>
                  </a:lnTo>
                  <a:lnTo>
                    <a:pt x="152" y="208"/>
                  </a:lnTo>
                  <a:lnTo>
                    <a:pt x="160" y="207"/>
                  </a:lnTo>
                  <a:lnTo>
                    <a:pt x="167" y="204"/>
                  </a:lnTo>
                  <a:lnTo>
                    <a:pt x="174" y="199"/>
                  </a:lnTo>
                  <a:lnTo>
                    <a:pt x="181" y="195"/>
                  </a:lnTo>
                  <a:lnTo>
                    <a:pt x="185" y="193"/>
                  </a:lnTo>
                  <a:lnTo>
                    <a:pt x="190" y="192"/>
                  </a:lnTo>
                  <a:lnTo>
                    <a:pt x="194" y="190"/>
                  </a:lnTo>
                  <a:lnTo>
                    <a:pt x="197" y="185"/>
                  </a:lnTo>
                  <a:lnTo>
                    <a:pt x="199" y="178"/>
                  </a:lnTo>
                  <a:lnTo>
                    <a:pt x="204" y="166"/>
                  </a:lnTo>
                  <a:lnTo>
                    <a:pt x="208" y="146"/>
                  </a:lnTo>
                  <a:lnTo>
                    <a:pt x="215" y="113"/>
                  </a:lnTo>
                  <a:lnTo>
                    <a:pt x="217" y="97"/>
                  </a:lnTo>
                  <a:lnTo>
                    <a:pt x="210" y="83"/>
                  </a:lnTo>
                  <a:lnTo>
                    <a:pt x="197" y="59"/>
                  </a:lnTo>
                  <a:lnTo>
                    <a:pt x="189" y="44"/>
                  </a:lnTo>
                  <a:lnTo>
                    <a:pt x="182" y="32"/>
                  </a:lnTo>
                  <a:lnTo>
                    <a:pt x="174" y="24"/>
                  </a:lnTo>
                  <a:lnTo>
                    <a:pt x="167" y="17"/>
                  </a:lnTo>
                  <a:lnTo>
                    <a:pt x="160" y="14"/>
                  </a:lnTo>
                  <a:lnTo>
                    <a:pt x="155" y="12"/>
                  </a:lnTo>
                  <a:lnTo>
                    <a:pt x="152" y="10"/>
                  </a:lnTo>
                  <a:lnTo>
                    <a:pt x="151" y="10"/>
                  </a:lnTo>
                  <a:lnTo>
                    <a:pt x="69" y="6"/>
                  </a:lnTo>
                  <a:close/>
                </a:path>
              </a:pathLst>
            </a:custGeom>
            <a:solidFill>
              <a:srgbClr val="FFFF7C"/>
            </a:solidFill>
            <a:ln w="9525">
              <a:noFill/>
              <a:round/>
              <a:headEnd/>
              <a:tailEnd/>
            </a:ln>
          </p:spPr>
          <p:txBody>
            <a:bodyPr/>
            <a:lstStyle/>
            <a:p>
              <a:endParaRPr lang="ru-RU"/>
            </a:p>
          </p:txBody>
        </p:sp>
        <p:sp>
          <p:nvSpPr>
            <p:cNvPr id="23" name="Freeform 302"/>
            <p:cNvSpPr>
              <a:spLocks/>
            </p:cNvSpPr>
            <p:nvPr/>
          </p:nvSpPr>
          <p:spPr bwMode="auto">
            <a:xfrm>
              <a:off x="3225" y="3099"/>
              <a:ext cx="59" cy="57"/>
            </a:xfrm>
            <a:custGeom>
              <a:avLst/>
              <a:gdLst>
                <a:gd name="T0" fmla="*/ 0 w 192"/>
                <a:gd name="T1" fmla="*/ 0 h 206"/>
                <a:gd name="T2" fmla="*/ 0 w 192"/>
                <a:gd name="T3" fmla="*/ 0 h 206"/>
                <a:gd name="T4" fmla="*/ 0 w 192"/>
                <a:gd name="T5" fmla="*/ 0 h 206"/>
                <a:gd name="T6" fmla="*/ 0 w 192"/>
                <a:gd name="T7" fmla="*/ 0 h 206"/>
                <a:gd name="T8" fmla="*/ 0 w 192"/>
                <a:gd name="T9" fmla="*/ 0 h 206"/>
                <a:gd name="T10" fmla="*/ 0 w 192"/>
                <a:gd name="T11" fmla="*/ 0 h 206"/>
                <a:gd name="T12" fmla="*/ 0 w 192"/>
                <a:gd name="T13" fmla="*/ 0 h 206"/>
                <a:gd name="T14" fmla="*/ 0 w 192"/>
                <a:gd name="T15" fmla="*/ 0 h 206"/>
                <a:gd name="T16" fmla="*/ 0 w 192"/>
                <a:gd name="T17" fmla="*/ 0 h 206"/>
                <a:gd name="T18" fmla="*/ 0 w 192"/>
                <a:gd name="T19" fmla="*/ 0 h 206"/>
                <a:gd name="T20" fmla="*/ 0 w 192"/>
                <a:gd name="T21" fmla="*/ 0 h 206"/>
                <a:gd name="T22" fmla="*/ 0 w 192"/>
                <a:gd name="T23" fmla="*/ 0 h 206"/>
                <a:gd name="T24" fmla="*/ 0 w 192"/>
                <a:gd name="T25" fmla="*/ 0 h 206"/>
                <a:gd name="T26" fmla="*/ 0 w 192"/>
                <a:gd name="T27" fmla="*/ 0 h 206"/>
                <a:gd name="T28" fmla="*/ 0 w 192"/>
                <a:gd name="T29" fmla="*/ 0 h 206"/>
                <a:gd name="T30" fmla="*/ 0 w 192"/>
                <a:gd name="T31" fmla="*/ 0 h 206"/>
                <a:gd name="T32" fmla="*/ 0 w 192"/>
                <a:gd name="T33" fmla="*/ 0 h 206"/>
                <a:gd name="T34" fmla="*/ 0 w 192"/>
                <a:gd name="T35" fmla="*/ 0 h 206"/>
                <a:gd name="T36" fmla="*/ 0 w 192"/>
                <a:gd name="T37" fmla="*/ 0 h 206"/>
                <a:gd name="T38" fmla="*/ 0 w 192"/>
                <a:gd name="T39" fmla="*/ 0 h 206"/>
                <a:gd name="T40" fmla="*/ 0 w 192"/>
                <a:gd name="T41" fmla="*/ 0 h 206"/>
                <a:gd name="T42" fmla="*/ 0 w 192"/>
                <a:gd name="T43" fmla="*/ 0 h 206"/>
                <a:gd name="T44" fmla="*/ 0 w 192"/>
                <a:gd name="T45" fmla="*/ 0 h 206"/>
                <a:gd name="T46" fmla="*/ 0 w 192"/>
                <a:gd name="T47" fmla="*/ 0 h 206"/>
                <a:gd name="T48" fmla="*/ 0 w 192"/>
                <a:gd name="T49" fmla="*/ 0 h 206"/>
                <a:gd name="T50" fmla="*/ 0 w 192"/>
                <a:gd name="T51" fmla="*/ 0 h 206"/>
                <a:gd name="T52" fmla="*/ 0 w 192"/>
                <a:gd name="T53" fmla="*/ 0 h 206"/>
                <a:gd name="T54" fmla="*/ 0 w 192"/>
                <a:gd name="T55" fmla="*/ 0 h 206"/>
                <a:gd name="T56" fmla="*/ 0 w 192"/>
                <a:gd name="T57" fmla="*/ 0 h 206"/>
                <a:gd name="T58" fmla="*/ 0 w 192"/>
                <a:gd name="T59" fmla="*/ 0 h 206"/>
                <a:gd name="T60" fmla="*/ 0 w 192"/>
                <a:gd name="T61" fmla="*/ 0 h 206"/>
                <a:gd name="T62" fmla="*/ 0 w 192"/>
                <a:gd name="T63" fmla="*/ 0 h 206"/>
                <a:gd name="T64" fmla="*/ 0 w 192"/>
                <a:gd name="T65" fmla="*/ 0 h 206"/>
                <a:gd name="T66" fmla="*/ 0 w 192"/>
                <a:gd name="T67" fmla="*/ 0 h 206"/>
                <a:gd name="T68" fmla="*/ 0 w 192"/>
                <a:gd name="T69" fmla="*/ 0 h 20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92"/>
                <a:gd name="T106" fmla="*/ 0 h 206"/>
                <a:gd name="T107" fmla="*/ 192 w 192"/>
                <a:gd name="T108" fmla="*/ 206 h 20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92" h="206">
                  <a:moveTo>
                    <a:pt x="110" y="129"/>
                  </a:moveTo>
                  <a:lnTo>
                    <a:pt x="31" y="0"/>
                  </a:lnTo>
                  <a:lnTo>
                    <a:pt x="27" y="9"/>
                  </a:lnTo>
                  <a:lnTo>
                    <a:pt x="16" y="32"/>
                  </a:lnTo>
                  <a:lnTo>
                    <a:pt x="5" y="56"/>
                  </a:lnTo>
                  <a:lnTo>
                    <a:pt x="0" y="75"/>
                  </a:lnTo>
                  <a:lnTo>
                    <a:pt x="0" y="83"/>
                  </a:lnTo>
                  <a:lnTo>
                    <a:pt x="2" y="93"/>
                  </a:lnTo>
                  <a:lnTo>
                    <a:pt x="6" y="106"/>
                  </a:lnTo>
                  <a:lnTo>
                    <a:pt x="10" y="120"/>
                  </a:lnTo>
                  <a:lnTo>
                    <a:pt x="18" y="135"/>
                  </a:lnTo>
                  <a:lnTo>
                    <a:pt x="28" y="148"/>
                  </a:lnTo>
                  <a:lnTo>
                    <a:pt x="42" y="161"/>
                  </a:lnTo>
                  <a:lnTo>
                    <a:pt x="59" y="173"/>
                  </a:lnTo>
                  <a:lnTo>
                    <a:pt x="74" y="181"/>
                  </a:lnTo>
                  <a:lnTo>
                    <a:pt x="83" y="188"/>
                  </a:lnTo>
                  <a:lnTo>
                    <a:pt x="90" y="193"/>
                  </a:lnTo>
                  <a:lnTo>
                    <a:pt x="95" y="198"/>
                  </a:lnTo>
                  <a:lnTo>
                    <a:pt x="99" y="201"/>
                  </a:lnTo>
                  <a:lnTo>
                    <a:pt x="104" y="204"/>
                  </a:lnTo>
                  <a:lnTo>
                    <a:pt x="111" y="206"/>
                  </a:lnTo>
                  <a:lnTo>
                    <a:pt x="122" y="206"/>
                  </a:lnTo>
                  <a:lnTo>
                    <a:pt x="135" y="206"/>
                  </a:lnTo>
                  <a:lnTo>
                    <a:pt x="148" y="206"/>
                  </a:lnTo>
                  <a:lnTo>
                    <a:pt x="158" y="205"/>
                  </a:lnTo>
                  <a:lnTo>
                    <a:pt x="168" y="204"/>
                  </a:lnTo>
                  <a:lnTo>
                    <a:pt x="178" y="203"/>
                  </a:lnTo>
                  <a:lnTo>
                    <a:pt x="184" y="200"/>
                  </a:lnTo>
                  <a:lnTo>
                    <a:pt x="189" y="196"/>
                  </a:lnTo>
                  <a:lnTo>
                    <a:pt x="192" y="191"/>
                  </a:lnTo>
                  <a:lnTo>
                    <a:pt x="192" y="179"/>
                  </a:lnTo>
                  <a:lnTo>
                    <a:pt x="188" y="169"/>
                  </a:lnTo>
                  <a:lnTo>
                    <a:pt x="182" y="162"/>
                  </a:lnTo>
                  <a:lnTo>
                    <a:pt x="179" y="159"/>
                  </a:lnTo>
                  <a:lnTo>
                    <a:pt x="110" y="129"/>
                  </a:lnTo>
                  <a:close/>
                </a:path>
              </a:pathLst>
            </a:custGeom>
            <a:solidFill>
              <a:srgbClr val="F2D8CE"/>
            </a:solidFill>
            <a:ln w="9525">
              <a:noFill/>
              <a:round/>
              <a:headEnd/>
              <a:tailEnd/>
            </a:ln>
          </p:spPr>
          <p:txBody>
            <a:bodyPr/>
            <a:lstStyle/>
            <a:p>
              <a:endParaRPr lang="ru-RU"/>
            </a:p>
          </p:txBody>
        </p:sp>
        <p:sp>
          <p:nvSpPr>
            <p:cNvPr id="24" name="Freeform 303"/>
            <p:cNvSpPr>
              <a:spLocks/>
            </p:cNvSpPr>
            <p:nvPr/>
          </p:nvSpPr>
          <p:spPr bwMode="auto">
            <a:xfrm>
              <a:off x="3112" y="3237"/>
              <a:ext cx="36" cy="27"/>
            </a:xfrm>
            <a:custGeom>
              <a:avLst/>
              <a:gdLst>
                <a:gd name="T0" fmla="*/ 0 w 115"/>
                <a:gd name="T1" fmla="*/ 0 h 100"/>
                <a:gd name="T2" fmla="*/ 0 w 115"/>
                <a:gd name="T3" fmla="*/ 0 h 100"/>
                <a:gd name="T4" fmla="*/ 0 w 115"/>
                <a:gd name="T5" fmla="*/ 0 h 100"/>
                <a:gd name="T6" fmla="*/ 0 w 115"/>
                <a:gd name="T7" fmla="*/ 0 h 100"/>
                <a:gd name="T8" fmla="*/ 0 w 115"/>
                <a:gd name="T9" fmla="*/ 0 h 100"/>
                <a:gd name="T10" fmla="*/ 0 w 115"/>
                <a:gd name="T11" fmla="*/ 0 h 100"/>
                <a:gd name="T12" fmla="*/ 0 w 115"/>
                <a:gd name="T13" fmla="*/ 0 h 100"/>
                <a:gd name="T14" fmla="*/ 0 w 115"/>
                <a:gd name="T15" fmla="*/ 0 h 100"/>
                <a:gd name="T16" fmla="*/ 0 w 115"/>
                <a:gd name="T17" fmla="*/ 0 h 100"/>
                <a:gd name="T18" fmla="*/ 0 w 115"/>
                <a:gd name="T19" fmla="*/ 0 h 100"/>
                <a:gd name="T20" fmla="*/ 0 w 115"/>
                <a:gd name="T21" fmla="*/ 0 h 100"/>
                <a:gd name="T22" fmla="*/ 0 w 115"/>
                <a:gd name="T23" fmla="*/ 0 h 100"/>
                <a:gd name="T24" fmla="*/ 0 w 115"/>
                <a:gd name="T25" fmla="*/ 0 h 100"/>
                <a:gd name="T26" fmla="*/ 0 w 115"/>
                <a:gd name="T27" fmla="*/ 0 h 100"/>
                <a:gd name="T28" fmla="*/ 0 w 115"/>
                <a:gd name="T29" fmla="*/ 0 h 100"/>
                <a:gd name="T30" fmla="*/ 0 w 115"/>
                <a:gd name="T31" fmla="*/ 0 h 100"/>
                <a:gd name="T32" fmla="*/ 0 w 115"/>
                <a:gd name="T33" fmla="*/ 0 h 100"/>
                <a:gd name="T34" fmla="*/ 0 w 115"/>
                <a:gd name="T35" fmla="*/ 0 h 100"/>
                <a:gd name="T36" fmla="*/ 0 w 115"/>
                <a:gd name="T37" fmla="*/ 0 h 100"/>
                <a:gd name="T38" fmla="*/ 0 w 115"/>
                <a:gd name="T39" fmla="*/ 0 h 100"/>
                <a:gd name="T40" fmla="*/ 0 w 115"/>
                <a:gd name="T41" fmla="*/ 0 h 100"/>
                <a:gd name="T42" fmla="*/ 0 w 115"/>
                <a:gd name="T43" fmla="*/ 0 h 100"/>
                <a:gd name="T44" fmla="*/ 0 w 115"/>
                <a:gd name="T45" fmla="*/ 0 h 1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15"/>
                <a:gd name="T70" fmla="*/ 0 h 100"/>
                <a:gd name="T71" fmla="*/ 115 w 115"/>
                <a:gd name="T72" fmla="*/ 100 h 10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15" h="100">
                  <a:moveTo>
                    <a:pt x="104" y="59"/>
                  </a:moveTo>
                  <a:lnTo>
                    <a:pt x="96" y="54"/>
                  </a:lnTo>
                  <a:lnTo>
                    <a:pt x="82" y="46"/>
                  </a:lnTo>
                  <a:lnTo>
                    <a:pt x="66" y="37"/>
                  </a:lnTo>
                  <a:lnTo>
                    <a:pt x="48" y="27"/>
                  </a:lnTo>
                  <a:lnTo>
                    <a:pt x="31" y="16"/>
                  </a:lnTo>
                  <a:lnTo>
                    <a:pt x="17" y="8"/>
                  </a:lnTo>
                  <a:lnTo>
                    <a:pt x="7" y="2"/>
                  </a:lnTo>
                  <a:lnTo>
                    <a:pt x="3" y="0"/>
                  </a:lnTo>
                  <a:lnTo>
                    <a:pt x="2" y="0"/>
                  </a:lnTo>
                  <a:lnTo>
                    <a:pt x="1" y="1"/>
                  </a:lnTo>
                  <a:lnTo>
                    <a:pt x="0" y="8"/>
                  </a:lnTo>
                  <a:lnTo>
                    <a:pt x="1" y="22"/>
                  </a:lnTo>
                  <a:lnTo>
                    <a:pt x="5" y="36"/>
                  </a:lnTo>
                  <a:lnTo>
                    <a:pt x="11" y="51"/>
                  </a:lnTo>
                  <a:lnTo>
                    <a:pt x="21" y="63"/>
                  </a:lnTo>
                  <a:lnTo>
                    <a:pt x="30" y="75"/>
                  </a:lnTo>
                  <a:lnTo>
                    <a:pt x="39" y="85"/>
                  </a:lnTo>
                  <a:lnTo>
                    <a:pt x="47" y="93"/>
                  </a:lnTo>
                  <a:lnTo>
                    <a:pt x="52" y="98"/>
                  </a:lnTo>
                  <a:lnTo>
                    <a:pt x="54" y="100"/>
                  </a:lnTo>
                  <a:lnTo>
                    <a:pt x="115" y="96"/>
                  </a:lnTo>
                  <a:lnTo>
                    <a:pt x="104" y="59"/>
                  </a:lnTo>
                  <a:close/>
                </a:path>
              </a:pathLst>
            </a:custGeom>
            <a:solidFill>
              <a:srgbClr val="F2BFB2"/>
            </a:solidFill>
            <a:ln w="9525">
              <a:noFill/>
              <a:round/>
              <a:headEnd/>
              <a:tailEnd/>
            </a:ln>
          </p:spPr>
          <p:txBody>
            <a:bodyPr/>
            <a:lstStyle/>
            <a:p>
              <a:endParaRPr lang="ru-RU"/>
            </a:p>
          </p:txBody>
        </p:sp>
        <p:sp>
          <p:nvSpPr>
            <p:cNvPr id="25" name="Freeform 304"/>
            <p:cNvSpPr>
              <a:spLocks/>
            </p:cNvSpPr>
            <p:nvPr/>
          </p:nvSpPr>
          <p:spPr bwMode="auto">
            <a:xfrm>
              <a:off x="3256" y="3218"/>
              <a:ext cx="51" cy="68"/>
            </a:xfrm>
            <a:custGeom>
              <a:avLst/>
              <a:gdLst>
                <a:gd name="T0" fmla="*/ 0 w 165"/>
                <a:gd name="T1" fmla="*/ 0 h 245"/>
                <a:gd name="T2" fmla="*/ 0 w 165"/>
                <a:gd name="T3" fmla="*/ 0 h 245"/>
                <a:gd name="T4" fmla="*/ 0 w 165"/>
                <a:gd name="T5" fmla="*/ 0 h 245"/>
                <a:gd name="T6" fmla="*/ 0 w 165"/>
                <a:gd name="T7" fmla="*/ 0 h 245"/>
                <a:gd name="T8" fmla="*/ 0 w 165"/>
                <a:gd name="T9" fmla="*/ 0 h 245"/>
                <a:gd name="T10" fmla="*/ 0 w 165"/>
                <a:gd name="T11" fmla="*/ 0 h 245"/>
                <a:gd name="T12" fmla="*/ 0 w 165"/>
                <a:gd name="T13" fmla="*/ 0 h 245"/>
                <a:gd name="T14" fmla="*/ 0 w 165"/>
                <a:gd name="T15" fmla="*/ 0 h 245"/>
                <a:gd name="T16" fmla="*/ 0 w 165"/>
                <a:gd name="T17" fmla="*/ 0 h 245"/>
                <a:gd name="T18" fmla="*/ 0 w 165"/>
                <a:gd name="T19" fmla="*/ 0 h 245"/>
                <a:gd name="T20" fmla="*/ 0 w 165"/>
                <a:gd name="T21" fmla="*/ 0 h 245"/>
                <a:gd name="T22" fmla="*/ 0 w 165"/>
                <a:gd name="T23" fmla="*/ 0 h 245"/>
                <a:gd name="T24" fmla="*/ 0 w 165"/>
                <a:gd name="T25" fmla="*/ 0 h 245"/>
                <a:gd name="T26" fmla="*/ 0 w 165"/>
                <a:gd name="T27" fmla="*/ 0 h 245"/>
                <a:gd name="T28" fmla="*/ 0 w 165"/>
                <a:gd name="T29" fmla="*/ 0 h 245"/>
                <a:gd name="T30" fmla="*/ 0 w 165"/>
                <a:gd name="T31" fmla="*/ 0 h 245"/>
                <a:gd name="T32" fmla="*/ 0 w 165"/>
                <a:gd name="T33" fmla="*/ 0 h 245"/>
                <a:gd name="T34" fmla="*/ 0 w 165"/>
                <a:gd name="T35" fmla="*/ 0 h 245"/>
                <a:gd name="T36" fmla="*/ 0 w 165"/>
                <a:gd name="T37" fmla="*/ 0 h 245"/>
                <a:gd name="T38" fmla="*/ 0 w 165"/>
                <a:gd name="T39" fmla="*/ 0 h 245"/>
                <a:gd name="T40" fmla="*/ 0 w 165"/>
                <a:gd name="T41" fmla="*/ 0 h 245"/>
                <a:gd name="T42" fmla="*/ 0 w 165"/>
                <a:gd name="T43" fmla="*/ 0 h 245"/>
                <a:gd name="T44" fmla="*/ 0 w 165"/>
                <a:gd name="T45" fmla="*/ 0 h 245"/>
                <a:gd name="T46" fmla="*/ 0 w 165"/>
                <a:gd name="T47" fmla="*/ 0 h 245"/>
                <a:gd name="T48" fmla="*/ 0 w 165"/>
                <a:gd name="T49" fmla="*/ 0 h 245"/>
                <a:gd name="T50" fmla="*/ 0 w 165"/>
                <a:gd name="T51" fmla="*/ 0 h 245"/>
                <a:gd name="T52" fmla="*/ 0 w 165"/>
                <a:gd name="T53" fmla="*/ 0 h 245"/>
                <a:gd name="T54" fmla="*/ 0 w 165"/>
                <a:gd name="T55" fmla="*/ 0 h 245"/>
                <a:gd name="T56" fmla="*/ 0 w 165"/>
                <a:gd name="T57" fmla="*/ 0 h 245"/>
                <a:gd name="T58" fmla="*/ 0 w 165"/>
                <a:gd name="T59" fmla="*/ 0 h 245"/>
                <a:gd name="T60" fmla="*/ 0 w 165"/>
                <a:gd name="T61" fmla="*/ 0 h 245"/>
                <a:gd name="T62" fmla="*/ 0 w 165"/>
                <a:gd name="T63" fmla="*/ 0 h 245"/>
                <a:gd name="T64" fmla="*/ 0 w 165"/>
                <a:gd name="T65" fmla="*/ 0 h 245"/>
                <a:gd name="T66" fmla="*/ 0 w 165"/>
                <a:gd name="T67" fmla="*/ 0 h 245"/>
                <a:gd name="T68" fmla="*/ 0 w 165"/>
                <a:gd name="T69" fmla="*/ 0 h 245"/>
                <a:gd name="T70" fmla="*/ 0 w 165"/>
                <a:gd name="T71" fmla="*/ 0 h 245"/>
                <a:gd name="T72" fmla="*/ 0 w 165"/>
                <a:gd name="T73" fmla="*/ 0 h 245"/>
                <a:gd name="T74" fmla="*/ 0 w 165"/>
                <a:gd name="T75" fmla="*/ 0 h 24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5"/>
                <a:gd name="T115" fmla="*/ 0 h 245"/>
                <a:gd name="T116" fmla="*/ 165 w 165"/>
                <a:gd name="T117" fmla="*/ 245 h 24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5" h="245">
                  <a:moveTo>
                    <a:pt x="0" y="26"/>
                  </a:moveTo>
                  <a:lnTo>
                    <a:pt x="2" y="58"/>
                  </a:lnTo>
                  <a:lnTo>
                    <a:pt x="6" y="114"/>
                  </a:lnTo>
                  <a:lnTo>
                    <a:pt x="10" y="167"/>
                  </a:lnTo>
                  <a:lnTo>
                    <a:pt x="11" y="192"/>
                  </a:lnTo>
                  <a:lnTo>
                    <a:pt x="12" y="194"/>
                  </a:lnTo>
                  <a:lnTo>
                    <a:pt x="17" y="202"/>
                  </a:lnTo>
                  <a:lnTo>
                    <a:pt x="24" y="211"/>
                  </a:lnTo>
                  <a:lnTo>
                    <a:pt x="32" y="223"/>
                  </a:lnTo>
                  <a:lnTo>
                    <a:pt x="42" y="233"/>
                  </a:lnTo>
                  <a:lnTo>
                    <a:pt x="52" y="241"/>
                  </a:lnTo>
                  <a:lnTo>
                    <a:pt x="64" y="245"/>
                  </a:lnTo>
                  <a:lnTo>
                    <a:pt x="75" y="242"/>
                  </a:lnTo>
                  <a:lnTo>
                    <a:pt x="88" y="236"/>
                  </a:lnTo>
                  <a:lnTo>
                    <a:pt x="103" y="232"/>
                  </a:lnTo>
                  <a:lnTo>
                    <a:pt x="118" y="228"/>
                  </a:lnTo>
                  <a:lnTo>
                    <a:pt x="132" y="224"/>
                  </a:lnTo>
                  <a:lnTo>
                    <a:pt x="144" y="219"/>
                  </a:lnTo>
                  <a:lnTo>
                    <a:pt x="156" y="213"/>
                  </a:lnTo>
                  <a:lnTo>
                    <a:pt x="163" y="208"/>
                  </a:lnTo>
                  <a:lnTo>
                    <a:pt x="165" y="201"/>
                  </a:lnTo>
                  <a:lnTo>
                    <a:pt x="163" y="187"/>
                  </a:lnTo>
                  <a:lnTo>
                    <a:pt x="156" y="175"/>
                  </a:lnTo>
                  <a:lnTo>
                    <a:pt x="150" y="167"/>
                  </a:lnTo>
                  <a:lnTo>
                    <a:pt x="147" y="164"/>
                  </a:lnTo>
                  <a:lnTo>
                    <a:pt x="143" y="165"/>
                  </a:lnTo>
                  <a:lnTo>
                    <a:pt x="136" y="169"/>
                  </a:lnTo>
                  <a:lnTo>
                    <a:pt x="125" y="173"/>
                  </a:lnTo>
                  <a:lnTo>
                    <a:pt x="112" y="179"/>
                  </a:lnTo>
                  <a:lnTo>
                    <a:pt x="98" y="182"/>
                  </a:lnTo>
                  <a:lnTo>
                    <a:pt x="86" y="185"/>
                  </a:lnTo>
                  <a:lnTo>
                    <a:pt x="77" y="185"/>
                  </a:lnTo>
                  <a:lnTo>
                    <a:pt x="71" y="180"/>
                  </a:lnTo>
                  <a:lnTo>
                    <a:pt x="60" y="137"/>
                  </a:lnTo>
                  <a:lnTo>
                    <a:pt x="52" y="78"/>
                  </a:lnTo>
                  <a:lnTo>
                    <a:pt x="48" y="23"/>
                  </a:lnTo>
                  <a:lnTo>
                    <a:pt x="47" y="0"/>
                  </a:lnTo>
                  <a:lnTo>
                    <a:pt x="0" y="26"/>
                  </a:lnTo>
                  <a:close/>
                </a:path>
              </a:pathLst>
            </a:custGeom>
            <a:solidFill>
              <a:srgbClr val="F2BFB2"/>
            </a:solidFill>
            <a:ln w="9525">
              <a:noFill/>
              <a:round/>
              <a:headEnd/>
              <a:tailEnd/>
            </a:ln>
          </p:spPr>
          <p:txBody>
            <a:bodyPr/>
            <a:lstStyle/>
            <a:p>
              <a:endParaRPr lang="ru-RU"/>
            </a:p>
          </p:txBody>
        </p:sp>
        <p:sp>
          <p:nvSpPr>
            <p:cNvPr id="26" name="Freeform 305"/>
            <p:cNvSpPr>
              <a:spLocks/>
            </p:cNvSpPr>
            <p:nvPr/>
          </p:nvSpPr>
          <p:spPr bwMode="auto">
            <a:xfrm>
              <a:off x="3171" y="3167"/>
              <a:ext cx="34" cy="15"/>
            </a:xfrm>
            <a:custGeom>
              <a:avLst/>
              <a:gdLst>
                <a:gd name="T0" fmla="*/ 0 w 111"/>
                <a:gd name="T1" fmla="*/ 0 h 53"/>
                <a:gd name="T2" fmla="*/ 0 w 111"/>
                <a:gd name="T3" fmla="*/ 0 h 53"/>
                <a:gd name="T4" fmla="*/ 0 w 111"/>
                <a:gd name="T5" fmla="*/ 0 h 53"/>
                <a:gd name="T6" fmla="*/ 0 w 111"/>
                <a:gd name="T7" fmla="*/ 0 h 53"/>
                <a:gd name="T8" fmla="*/ 0 w 111"/>
                <a:gd name="T9" fmla="*/ 0 h 53"/>
                <a:gd name="T10" fmla="*/ 0 w 111"/>
                <a:gd name="T11" fmla="*/ 0 h 53"/>
                <a:gd name="T12" fmla="*/ 0 w 111"/>
                <a:gd name="T13" fmla="*/ 0 h 53"/>
                <a:gd name="T14" fmla="*/ 0 w 111"/>
                <a:gd name="T15" fmla="*/ 0 h 53"/>
                <a:gd name="T16" fmla="*/ 0 w 111"/>
                <a:gd name="T17" fmla="*/ 0 h 53"/>
                <a:gd name="T18" fmla="*/ 0 w 111"/>
                <a:gd name="T19" fmla="*/ 0 h 53"/>
                <a:gd name="T20" fmla="*/ 0 w 111"/>
                <a:gd name="T21" fmla="*/ 0 h 53"/>
                <a:gd name="T22" fmla="*/ 0 w 111"/>
                <a:gd name="T23" fmla="*/ 0 h 53"/>
                <a:gd name="T24" fmla="*/ 0 w 111"/>
                <a:gd name="T25" fmla="*/ 0 h 53"/>
                <a:gd name="T26" fmla="*/ 0 w 111"/>
                <a:gd name="T27" fmla="*/ 0 h 53"/>
                <a:gd name="T28" fmla="*/ 0 w 111"/>
                <a:gd name="T29" fmla="*/ 0 h 5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11"/>
                <a:gd name="T46" fmla="*/ 0 h 53"/>
                <a:gd name="T47" fmla="*/ 111 w 111"/>
                <a:gd name="T48" fmla="*/ 53 h 5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11" h="53">
                  <a:moveTo>
                    <a:pt x="0" y="46"/>
                  </a:moveTo>
                  <a:lnTo>
                    <a:pt x="9" y="49"/>
                  </a:lnTo>
                  <a:lnTo>
                    <a:pt x="18" y="51"/>
                  </a:lnTo>
                  <a:lnTo>
                    <a:pt x="28" y="53"/>
                  </a:lnTo>
                  <a:lnTo>
                    <a:pt x="38" y="53"/>
                  </a:lnTo>
                  <a:lnTo>
                    <a:pt x="48" y="53"/>
                  </a:lnTo>
                  <a:lnTo>
                    <a:pt x="59" y="53"/>
                  </a:lnTo>
                  <a:lnTo>
                    <a:pt x="69" y="51"/>
                  </a:lnTo>
                  <a:lnTo>
                    <a:pt x="81" y="47"/>
                  </a:lnTo>
                  <a:lnTo>
                    <a:pt x="98" y="36"/>
                  </a:lnTo>
                  <a:lnTo>
                    <a:pt x="107" y="20"/>
                  </a:lnTo>
                  <a:lnTo>
                    <a:pt x="111" y="6"/>
                  </a:lnTo>
                  <a:lnTo>
                    <a:pt x="111" y="0"/>
                  </a:lnTo>
                  <a:lnTo>
                    <a:pt x="27" y="0"/>
                  </a:lnTo>
                  <a:lnTo>
                    <a:pt x="0" y="46"/>
                  </a:lnTo>
                  <a:close/>
                </a:path>
              </a:pathLst>
            </a:custGeom>
            <a:solidFill>
              <a:srgbClr val="F2BFB2"/>
            </a:solidFill>
            <a:ln w="9525">
              <a:noFill/>
              <a:round/>
              <a:headEnd/>
              <a:tailEnd/>
            </a:ln>
          </p:spPr>
          <p:txBody>
            <a:bodyPr/>
            <a:lstStyle/>
            <a:p>
              <a:endParaRPr lang="ru-RU"/>
            </a:p>
          </p:txBody>
        </p:sp>
        <p:sp>
          <p:nvSpPr>
            <p:cNvPr id="27" name="Freeform 306"/>
            <p:cNvSpPr>
              <a:spLocks/>
            </p:cNvSpPr>
            <p:nvPr/>
          </p:nvSpPr>
          <p:spPr bwMode="auto">
            <a:xfrm>
              <a:off x="3117" y="3106"/>
              <a:ext cx="135" cy="93"/>
            </a:xfrm>
            <a:custGeom>
              <a:avLst/>
              <a:gdLst>
                <a:gd name="T0" fmla="*/ 0 w 438"/>
                <a:gd name="T1" fmla="*/ 0 h 339"/>
                <a:gd name="T2" fmla="*/ 0 w 438"/>
                <a:gd name="T3" fmla="*/ 0 h 339"/>
                <a:gd name="T4" fmla="*/ 0 w 438"/>
                <a:gd name="T5" fmla="*/ 0 h 339"/>
                <a:gd name="T6" fmla="*/ 0 w 438"/>
                <a:gd name="T7" fmla="*/ 0 h 339"/>
                <a:gd name="T8" fmla="*/ 0 w 438"/>
                <a:gd name="T9" fmla="*/ 0 h 339"/>
                <a:gd name="T10" fmla="*/ 0 w 438"/>
                <a:gd name="T11" fmla="*/ 0 h 339"/>
                <a:gd name="T12" fmla="*/ 0 w 438"/>
                <a:gd name="T13" fmla="*/ 0 h 339"/>
                <a:gd name="T14" fmla="*/ 0 w 438"/>
                <a:gd name="T15" fmla="*/ 0 h 339"/>
                <a:gd name="T16" fmla="*/ 0 w 438"/>
                <a:gd name="T17" fmla="*/ 0 h 339"/>
                <a:gd name="T18" fmla="*/ 0 w 438"/>
                <a:gd name="T19" fmla="*/ 0 h 339"/>
                <a:gd name="T20" fmla="*/ 0 w 438"/>
                <a:gd name="T21" fmla="*/ 0 h 339"/>
                <a:gd name="T22" fmla="*/ 0 w 438"/>
                <a:gd name="T23" fmla="*/ 0 h 339"/>
                <a:gd name="T24" fmla="*/ 0 w 438"/>
                <a:gd name="T25" fmla="*/ 0 h 339"/>
                <a:gd name="T26" fmla="*/ 0 w 438"/>
                <a:gd name="T27" fmla="*/ 0 h 339"/>
                <a:gd name="T28" fmla="*/ 0 w 438"/>
                <a:gd name="T29" fmla="*/ 0 h 339"/>
                <a:gd name="T30" fmla="*/ 0 w 438"/>
                <a:gd name="T31" fmla="*/ 0 h 339"/>
                <a:gd name="T32" fmla="*/ 0 w 438"/>
                <a:gd name="T33" fmla="*/ 0 h 339"/>
                <a:gd name="T34" fmla="*/ 0 w 438"/>
                <a:gd name="T35" fmla="*/ 0 h 339"/>
                <a:gd name="T36" fmla="*/ 0 w 438"/>
                <a:gd name="T37" fmla="*/ 0 h 339"/>
                <a:gd name="T38" fmla="*/ 0 w 438"/>
                <a:gd name="T39" fmla="*/ 0 h 339"/>
                <a:gd name="T40" fmla="*/ 0 w 438"/>
                <a:gd name="T41" fmla="*/ 0 h 339"/>
                <a:gd name="T42" fmla="*/ 0 w 438"/>
                <a:gd name="T43" fmla="*/ 0 h 339"/>
                <a:gd name="T44" fmla="*/ 0 w 438"/>
                <a:gd name="T45" fmla="*/ 0 h 339"/>
                <a:gd name="T46" fmla="*/ 0 w 438"/>
                <a:gd name="T47" fmla="*/ 0 h 339"/>
                <a:gd name="T48" fmla="*/ 0 w 438"/>
                <a:gd name="T49" fmla="*/ 0 h 339"/>
                <a:gd name="T50" fmla="*/ 0 w 438"/>
                <a:gd name="T51" fmla="*/ 0 h 339"/>
                <a:gd name="T52" fmla="*/ 0 w 438"/>
                <a:gd name="T53" fmla="*/ 0 h 339"/>
                <a:gd name="T54" fmla="*/ 0 w 438"/>
                <a:gd name="T55" fmla="*/ 0 h 339"/>
                <a:gd name="T56" fmla="*/ 0 w 438"/>
                <a:gd name="T57" fmla="*/ 0 h 339"/>
                <a:gd name="T58" fmla="*/ 0 w 438"/>
                <a:gd name="T59" fmla="*/ 0 h 339"/>
                <a:gd name="T60" fmla="*/ 0 w 438"/>
                <a:gd name="T61" fmla="*/ 0 h 339"/>
                <a:gd name="T62" fmla="*/ 0 w 438"/>
                <a:gd name="T63" fmla="*/ 0 h 339"/>
                <a:gd name="T64" fmla="*/ 0 w 438"/>
                <a:gd name="T65" fmla="*/ 0 h 339"/>
                <a:gd name="T66" fmla="*/ 0 w 438"/>
                <a:gd name="T67" fmla="*/ 0 h 339"/>
                <a:gd name="T68" fmla="*/ 0 w 438"/>
                <a:gd name="T69" fmla="*/ 0 h 339"/>
                <a:gd name="T70" fmla="*/ 0 w 438"/>
                <a:gd name="T71" fmla="*/ 0 h 339"/>
                <a:gd name="T72" fmla="*/ 0 w 438"/>
                <a:gd name="T73" fmla="*/ 0 h 33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38"/>
                <a:gd name="T112" fmla="*/ 0 h 339"/>
                <a:gd name="T113" fmla="*/ 438 w 438"/>
                <a:gd name="T114" fmla="*/ 339 h 33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38" h="339">
                  <a:moveTo>
                    <a:pt x="197" y="0"/>
                  </a:moveTo>
                  <a:lnTo>
                    <a:pt x="184" y="3"/>
                  </a:lnTo>
                  <a:lnTo>
                    <a:pt x="169" y="12"/>
                  </a:lnTo>
                  <a:lnTo>
                    <a:pt x="152" y="22"/>
                  </a:lnTo>
                  <a:lnTo>
                    <a:pt x="136" y="35"/>
                  </a:lnTo>
                  <a:lnTo>
                    <a:pt x="121" y="47"/>
                  </a:lnTo>
                  <a:lnTo>
                    <a:pt x="108" y="58"/>
                  </a:lnTo>
                  <a:lnTo>
                    <a:pt x="100" y="66"/>
                  </a:lnTo>
                  <a:lnTo>
                    <a:pt x="97" y="68"/>
                  </a:lnTo>
                  <a:lnTo>
                    <a:pt x="94" y="83"/>
                  </a:lnTo>
                  <a:lnTo>
                    <a:pt x="89" y="116"/>
                  </a:lnTo>
                  <a:lnTo>
                    <a:pt x="81" y="152"/>
                  </a:lnTo>
                  <a:lnTo>
                    <a:pt x="69" y="173"/>
                  </a:lnTo>
                  <a:lnTo>
                    <a:pt x="53" y="185"/>
                  </a:lnTo>
                  <a:lnTo>
                    <a:pt x="39" y="199"/>
                  </a:lnTo>
                  <a:lnTo>
                    <a:pt x="28" y="214"/>
                  </a:lnTo>
                  <a:lnTo>
                    <a:pt x="17" y="229"/>
                  </a:lnTo>
                  <a:lnTo>
                    <a:pt x="10" y="243"/>
                  </a:lnTo>
                  <a:lnTo>
                    <a:pt x="5" y="255"/>
                  </a:lnTo>
                  <a:lnTo>
                    <a:pt x="1" y="263"/>
                  </a:lnTo>
                  <a:lnTo>
                    <a:pt x="0" y="265"/>
                  </a:lnTo>
                  <a:lnTo>
                    <a:pt x="2" y="265"/>
                  </a:lnTo>
                  <a:lnTo>
                    <a:pt x="9" y="266"/>
                  </a:lnTo>
                  <a:lnTo>
                    <a:pt x="21" y="267"/>
                  </a:lnTo>
                  <a:lnTo>
                    <a:pt x="33" y="269"/>
                  </a:lnTo>
                  <a:lnTo>
                    <a:pt x="48" y="272"/>
                  </a:lnTo>
                  <a:lnTo>
                    <a:pt x="64" y="276"/>
                  </a:lnTo>
                  <a:lnTo>
                    <a:pt x="81" y="281"/>
                  </a:lnTo>
                  <a:lnTo>
                    <a:pt x="94" y="288"/>
                  </a:lnTo>
                  <a:lnTo>
                    <a:pt x="106" y="296"/>
                  </a:lnTo>
                  <a:lnTo>
                    <a:pt x="115" y="304"/>
                  </a:lnTo>
                  <a:lnTo>
                    <a:pt x="122" y="313"/>
                  </a:lnTo>
                  <a:lnTo>
                    <a:pt x="127" y="321"/>
                  </a:lnTo>
                  <a:lnTo>
                    <a:pt x="129" y="328"/>
                  </a:lnTo>
                  <a:lnTo>
                    <a:pt x="130" y="334"/>
                  </a:lnTo>
                  <a:lnTo>
                    <a:pt x="131" y="337"/>
                  </a:lnTo>
                  <a:lnTo>
                    <a:pt x="131" y="339"/>
                  </a:lnTo>
                  <a:lnTo>
                    <a:pt x="132" y="334"/>
                  </a:lnTo>
                  <a:lnTo>
                    <a:pt x="137" y="322"/>
                  </a:lnTo>
                  <a:lnTo>
                    <a:pt x="144" y="306"/>
                  </a:lnTo>
                  <a:lnTo>
                    <a:pt x="153" y="288"/>
                  </a:lnTo>
                  <a:lnTo>
                    <a:pt x="165" y="271"/>
                  </a:lnTo>
                  <a:lnTo>
                    <a:pt x="176" y="255"/>
                  </a:lnTo>
                  <a:lnTo>
                    <a:pt x="189" y="244"/>
                  </a:lnTo>
                  <a:lnTo>
                    <a:pt x="203" y="242"/>
                  </a:lnTo>
                  <a:lnTo>
                    <a:pt x="215" y="243"/>
                  </a:lnTo>
                  <a:lnTo>
                    <a:pt x="226" y="244"/>
                  </a:lnTo>
                  <a:lnTo>
                    <a:pt x="236" y="244"/>
                  </a:lnTo>
                  <a:lnTo>
                    <a:pt x="247" y="242"/>
                  </a:lnTo>
                  <a:lnTo>
                    <a:pt x="257" y="238"/>
                  </a:lnTo>
                  <a:lnTo>
                    <a:pt x="268" y="234"/>
                  </a:lnTo>
                  <a:lnTo>
                    <a:pt x="282" y="227"/>
                  </a:lnTo>
                  <a:lnTo>
                    <a:pt x="297" y="219"/>
                  </a:lnTo>
                  <a:lnTo>
                    <a:pt x="313" y="208"/>
                  </a:lnTo>
                  <a:lnTo>
                    <a:pt x="326" y="195"/>
                  </a:lnTo>
                  <a:lnTo>
                    <a:pt x="338" y="182"/>
                  </a:lnTo>
                  <a:lnTo>
                    <a:pt x="346" y="168"/>
                  </a:lnTo>
                  <a:lnTo>
                    <a:pt x="351" y="155"/>
                  </a:lnTo>
                  <a:lnTo>
                    <a:pt x="356" y="145"/>
                  </a:lnTo>
                  <a:lnTo>
                    <a:pt x="358" y="138"/>
                  </a:lnTo>
                  <a:lnTo>
                    <a:pt x="359" y="136"/>
                  </a:lnTo>
                  <a:lnTo>
                    <a:pt x="378" y="205"/>
                  </a:lnTo>
                  <a:lnTo>
                    <a:pt x="438" y="161"/>
                  </a:lnTo>
                  <a:lnTo>
                    <a:pt x="412" y="116"/>
                  </a:lnTo>
                  <a:lnTo>
                    <a:pt x="329" y="52"/>
                  </a:lnTo>
                  <a:lnTo>
                    <a:pt x="283" y="15"/>
                  </a:lnTo>
                  <a:lnTo>
                    <a:pt x="281" y="14"/>
                  </a:lnTo>
                  <a:lnTo>
                    <a:pt x="274" y="13"/>
                  </a:lnTo>
                  <a:lnTo>
                    <a:pt x="264" y="10"/>
                  </a:lnTo>
                  <a:lnTo>
                    <a:pt x="251" y="7"/>
                  </a:lnTo>
                  <a:lnTo>
                    <a:pt x="236" y="5"/>
                  </a:lnTo>
                  <a:lnTo>
                    <a:pt x="222" y="2"/>
                  </a:lnTo>
                  <a:lnTo>
                    <a:pt x="208" y="0"/>
                  </a:lnTo>
                  <a:lnTo>
                    <a:pt x="197" y="0"/>
                  </a:lnTo>
                  <a:close/>
                </a:path>
              </a:pathLst>
            </a:custGeom>
            <a:solidFill>
              <a:srgbClr val="E0843A"/>
            </a:solidFill>
            <a:ln w="9525">
              <a:noFill/>
              <a:round/>
              <a:headEnd/>
              <a:tailEnd/>
            </a:ln>
          </p:spPr>
          <p:txBody>
            <a:bodyPr/>
            <a:lstStyle/>
            <a:p>
              <a:endParaRPr lang="ru-RU"/>
            </a:p>
          </p:txBody>
        </p:sp>
        <p:sp>
          <p:nvSpPr>
            <p:cNvPr id="28" name="Freeform 307"/>
            <p:cNvSpPr>
              <a:spLocks/>
            </p:cNvSpPr>
            <p:nvPr/>
          </p:nvSpPr>
          <p:spPr bwMode="auto">
            <a:xfrm>
              <a:off x="2999" y="2867"/>
              <a:ext cx="124" cy="168"/>
            </a:xfrm>
            <a:custGeom>
              <a:avLst/>
              <a:gdLst>
                <a:gd name="T0" fmla="*/ 0 w 403"/>
                <a:gd name="T1" fmla="*/ 0 h 608"/>
                <a:gd name="T2" fmla="*/ 0 w 403"/>
                <a:gd name="T3" fmla="*/ 0 h 608"/>
                <a:gd name="T4" fmla="*/ 0 w 403"/>
                <a:gd name="T5" fmla="*/ 0 h 608"/>
                <a:gd name="T6" fmla="*/ 0 w 403"/>
                <a:gd name="T7" fmla="*/ 0 h 608"/>
                <a:gd name="T8" fmla="*/ 0 w 403"/>
                <a:gd name="T9" fmla="*/ 0 h 608"/>
                <a:gd name="T10" fmla="*/ 0 w 403"/>
                <a:gd name="T11" fmla="*/ 0 h 608"/>
                <a:gd name="T12" fmla="*/ 0 w 403"/>
                <a:gd name="T13" fmla="*/ 0 h 608"/>
                <a:gd name="T14" fmla="*/ 0 w 403"/>
                <a:gd name="T15" fmla="*/ 0 h 608"/>
                <a:gd name="T16" fmla="*/ 0 w 403"/>
                <a:gd name="T17" fmla="*/ 0 h 608"/>
                <a:gd name="T18" fmla="*/ 0 w 403"/>
                <a:gd name="T19" fmla="*/ 0 h 608"/>
                <a:gd name="T20" fmla="*/ 0 w 403"/>
                <a:gd name="T21" fmla="*/ 0 h 608"/>
                <a:gd name="T22" fmla="*/ 0 w 403"/>
                <a:gd name="T23" fmla="*/ 0 h 608"/>
                <a:gd name="T24" fmla="*/ 0 w 403"/>
                <a:gd name="T25" fmla="*/ 0 h 608"/>
                <a:gd name="T26" fmla="*/ 0 w 403"/>
                <a:gd name="T27" fmla="*/ 0 h 608"/>
                <a:gd name="T28" fmla="*/ 0 w 403"/>
                <a:gd name="T29" fmla="*/ 0 h 608"/>
                <a:gd name="T30" fmla="*/ 0 w 403"/>
                <a:gd name="T31" fmla="*/ 0 h 608"/>
                <a:gd name="T32" fmla="*/ 0 w 403"/>
                <a:gd name="T33" fmla="*/ 0 h 608"/>
                <a:gd name="T34" fmla="*/ 0 w 403"/>
                <a:gd name="T35" fmla="*/ 0 h 608"/>
                <a:gd name="T36" fmla="*/ 0 w 403"/>
                <a:gd name="T37" fmla="*/ 0 h 608"/>
                <a:gd name="T38" fmla="*/ 0 w 403"/>
                <a:gd name="T39" fmla="*/ 0 h 608"/>
                <a:gd name="T40" fmla="*/ 0 w 403"/>
                <a:gd name="T41" fmla="*/ 0 h 608"/>
                <a:gd name="T42" fmla="*/ 0 w 403"/>
                <a:gd name="T43" fmla="*/ 0 h 608"/>
                <a:gd name="T44" fmla="*/ 0 w 403"/>
                <a:gd name="T45" fmla="*/ 0 h 608"/>
                <a:gd name="T46" fmla="*/ 0 w 403"/>
                <a:gd name="T47" fmla="*/ 0 h 608"/>
                <a:gd name="T48" fmla="*/ 0 w 403"/>
                <a:gd name="T49" fmla="*/ 0 h 608"/>
                <a:gd name="T50" fmla="*/ 0 w 403"/>
                <a:gd name="T51" fmla="*/ 0 h 608"/>
                <a:gd name="T52" fmla="*/ 0 w 403"/>
                <a:gd name="T53" fmla="*/ 0 h 608"/>
                <a:gd name="T54" fmla="*/ 0 w 403"/>
                <a:gd name="T55" fmla="*/ 0 h 608"/>
                <a:gd name="T56" fmla="*/ 0 w 403"/>
                <a:gd name="T57" fmla="*/ 0 h 608"/>
                <a:gd name="T58" fmla="*/ 0 w 403"/>
                <a:gd name="T59" fmla="*/ 0 h 608"/>
                <a:gd name="T60" fmla="*/ 0 w 403"/>
                <a:gd name="T61" fmla="*/ 0 h 608"/>
                <a:gd name="T62" fmla="*/ 0 w 403"/>
                <a:gd name="T63" fmla="*/ 0 h 608"/>
                <a:gd name="T64" fmla="*/ 0 w 403"/>
                <a:gd name="T65" fmla="*/ 0 h 608"/>
                <a:gd name="T66" fmla="*/ 0 w 403"/>
                <a:gd name="T67" fmla="*/ 0 h 608"/>
                <a:gd name="T68" fmla="*/ 0 w 403"/>
                <a:gd name="T69" fmla="*/ 0 h 608"/>
                <a:gd name="T70" fmla="*/ 0 w 403"/>
                <a:gd name="T71" fmla="*/ 0 h 608"/>
                <a:gd name="T72" fmla="*/ 0 w 403"/>
                <a:gd name="T73" fmla="*/ 0 h 608"/>
                <a:gd name="T74" fmla="*/ 0 w 403"/>
                <a:gd name="T75" fmla="*/ 0 h 608"/>
                <a:gd name="T76" fmla="*/ 0 w 403"/>
                <a:gd name="T77" fmla="*/ 0 h 608"/>
                <a:gd name="T78" fmla="*/ 0 w 403"/>
                <a:gd name="T79" fmla="*/ 0 h 608"/>
                <a:gd name="T80" fmla="*/ 0 w 403"/>
                <a:gd name="T81" fmla="*/ 0 h 608"/>
                <a:gd name="T82" fmla="*/ 0 w 403"/>
                <a:gd name="T83" fmla="*/ 0 h 608"/>
                <a:gd name="T84" fmla="*/ 0 w 403"/>
                <a:gd name="T85" fmla="*/ 0 h 608"/>
                <a:gd name="T86" fmla="*/ 0 w 403"/>
                <a:gd name="T87" fmla="*/ 0 h 6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3"/>
                <a:gd name="T133" fmla="*/ 0 h 608"/>
                <a:gd name="T134" fmla="*/ 403 w 403"/>
                <a:gd name="T135" fmla="*/ 608 h 60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3" h="608">
                  <a:moveTo>
                    <a:pt x="128" y="46"/>
                  </a:moveTo>
                  <a:lnTo>
                    <a:pt x="124" y="51"/>
                  </a:lnTo>
                  <a:lnTo>
                    <a:pt x="111" y="65"/>
                  </a:lnTo>
                  <a:lnTo>
                    <a:pt x="95" y="84"/>
                  </a:lnTo>
                  <a:lnTo>
                    <a:pt x="75" y="108"/>
                  </a:lnTo>
                  <a:lnTo>
                    <a:pt x="55" y="132"/>
                  </a:lnTo>
                  <a:lnTo>
                    <a:pt x="39" y="155"/>
                  </a:lnTo>
                  <a:lnTo>
                    <a:pt x="26" y="173"/>
                  </a:lnTo>
                  <a:lnTo>
                    <a:pt x="21" y="187"/>
                  </a:lnTo>
                  <a:lnTo>
                    <a:pt x="18" y="231"/>
                  </a:lnTo>
                  <a:lnTo>
                    <a:pt x="11" y="304"/>
                  </a:lnTo>
                  <a:lnTo>
                    <a:pt x="3" y="384"/>
                  </a:lnTo>
                  <a:lnTo>
                    <a:pt x="0" y="443"/>
                  </a:lnTo>
                  <a:lnTo>
                    <a:pt x="0" y="460"/>
                  </a:lnTo>
                  <a:lnTo>
                    <a:pt x="0" y="474"/>
                  </a:lnTo>
                  <a:lnTo>
                    <a:pt x="0" y="486"/>
                  </a:lnTo>
                  <a:lnTo>
                    <a:pt x="2" y="496"/>
                  </a:lnTo>
                  <a:lnTo>
                    <a:pt x="5" y="504"/>
                  </a:lnTo>
                  <a:lnTo>
                    <a:pt x="12" y="509"/>
                  </a:lnTo>
                  <a:lnTo>
                    <a:pt x="22" y="515"/>
                  </a:lnTo>
                  <a:lnTo>
                    <a:pt x="39" y="521"/>
                  </a:lnTo>
                  <a:lnTo>
                    <a:pt x="54" y="524"/>
                  </a:lnTo>
                  <a:lnTo>
                    <a:pt x="64" y="524"/>
                  </a:lnTo>
                  <a:lnTo>
                    <a:pt x="71" y="524"/>
                  </a:lnTo>
                  <a:lnTo>
                    <a:pt x="75" y="522"/>
                  </a:lnTo>
                  <a:lnTo>
                    <a:pt x="78" y="522"/>
                  </a:lnTo>
                  <a:lnTo>
                    <a:pt x="80" y="523"/>
                  </a:lnTo>
                  <a:lnTo>
                    <a:pt x="82" y="527"/>
                  </a:lnTo>
                  <a:lnTo>
                    <a:pt x="87" y="534"/>
                  </a:lnTo>
                  <a:lnTo>
                    <a:pt x="90" y="544"/>
                  </a:lnTo>
                  <a:lnTo>
                    <a:pt x="92" y="557"/>
                  </a:lnTo>
                  <a:lnTo>
                    <a:pt x="92" y="570"/>
                  </a:lnTo>
                  <a:lnTo>
                    <a:pt x="92" y="583"/>
                  </a:lnTo>
                  <a:lnTo>
                    <a:pt x="94" y="594"/>
                  </a:lnTo>
                  <a:lnTo>
                    <a:pt x="100" y="603"/>
                  </a:lnTo>
                  <a:lnTo>
                    <a:pt x="111" y="608"/>
                  </a:lnTo>
                  <a:lnTo>
                    <a:pt x="130" y="608"/>
                  </a:lnTo>
                  <a:lnTo>
                    <a:pt x="142" y="607"/>
                  </a:lnTo>
                  <a:lnTo>
                    <a:pt x="155" y="605"/>
                  </a:lnTo>
                  <a:lnTo>
                    <a:pt x="170" y="603"/>
                  </a:lnTo>
                  <a:lnTo>
                    <a:pt x="186" y="600"/>
                  </a:lnTo>
                  <a:lnTo>
                    <a:pt x="202" y="598"/>
                  </a:lnTo>
                  <a:lnTo>
                    <a:pt x="219" y="597"/>
                  </a:lnTo>
                  <a:lnTo>
                    <a:pt x="236" y="595"/>
                  </a:lnTo>
                  <a:lnTo>
                    <a:pt x="252" y="595"/>
                  </a:lnTo>
                  <a:lnTo>
                    <a:pt x="267" y="595"/>
                  </a:lnTo>
                  <a:lnTo>
                    <a:pt x="282" y="597"/>
                  </a:lnTo>
                  <a:lnTo>
                    <a:pt x="294" y="598"/>
                  </a:lnTo>
                  <a:lnTo>
                    <a:pt x="307" y="600"/>
                  </a:lnTo>
                  <a:lnTo>
                    <a:pt x="317" y="603"/>
                  </a:lnTo>
                  <a:lnTo>
                    <a:pt x="327" y="604"/>
                  </a:lnTo>
                  <a:lnTo>
                    <a:pt x="335" y="605"/>
                  </a:lnTo>
                  <a:lnTo>
                    <a:pt x="340" y="605"/>
                  </a:lnTo>
                  <a:lnTo>
                    <a:pt x="350" y="603"/>
                  </a:lnTo>
                  <a:lnTo>
                    <a:pt x="358" y="602"/>
                  </a:lnTo>
                  <a:lnTo>
                    <a:pt x="366" y="600"/>
                  </a:lnTo>
                  <a:lnTo>
                    <a:pt x="373" y="599"/>
                  </a:lnTo>
                  <a:lnTo>
                    <a:pt x="380" y="597"/>
                  </a:lnTo>
                  <a:lnTo>
                    <a:pt x="387" y="592"/>
                  </a:lnTo>
                  <a:lnTo>
                    <a:pt x="392" y="587"/>
                  </a:lnTo>
                  <a:lnTo>
                    <a:pt x="398" y="579"/>
                  </a:lnTo>
                  <a:lnTo>
                    <a:pt x="403" y="545"/>
                  </a:lnTo>
                  <a:lnTo>
                    <a:pt x="398" y="493"/>
                  </a:lnTo>
                  <a:lnTo>
                    <a:pt x="392" y="440"/>
                  </a:lnTo>
                  <a:lnTo>
                    <a:pt x="392" y="401"/>
                  </a:lnTo>
                  <a:lnTo>
                    <a:pt x="396" y="374"/>
                  </a:lnTo>
                  <a:lnTo>
                    <a:pt x="395" y="345"/>
                  </a:lnTo>
                  <a:lnTo>
                    <a:pt x="391" y="323"/>
                  </a:lnTo>
                  <a:lnTo>
                    <a:pt x="390" y="315"/>
                  </a:lnTo>
                  <a:lnTo>
                    <a:pt x="389" y="311"/>
                  </a:lnTo>
                  <a:lnTo>
                    <a:pt x="384" y="302"/>
                  </a:lnTo>
                  <a:lnTo>
                    <a:pt x="380" y="289"/>
                  </a:lnTo>
                  <a:lnTo>
                    <a:pt x="374" y="273"/>
                  </a:lnTo>
                  <a:lnTo>
                    <a:pt x="367" y="257"/>
                  </a:lnTo>
                  <a:lnTo>
                    <a:pt x="362" y="240"/>
                  </a:lnTo>
                  <a:lnTo>
                    <a:pt x="360" y="225"/>
                  </a:lnTo>
                  <a:lnTo>
                    <a:pt x="360" y="213"/>
                  </a:lnTo>
                  <a:lnTo>
                    <a:pt x="360" y="202"/>
                  </a:lnTo>
                  <a:lnTo>
                    <a:pt x="358" y="188"/>
                  </a:lnTo>
                  <a:lnTo>
                    <a:pt x="353" y="173"/>
                  </a:lnTo>
                  <a:lnTo>
                    <a:pt x="347" y="158"/>
                  </a:lnTo>
                  <a:lnTo>
                    <a:pt x="342" y="144"/>
                  </a:lnTo>
                  <a:lnTo>
                    <a:pt x="336" y="133"/>
                  </a:lnTo>
                  <a:lnTo>
                    <a:pt x="331" y="125"/>
                  </a:lnTo>
                  <a:lnTo>
                    <a:pt x="330" y="122"/>
                  </a:lnTo>
                  <a:lnTo>
                    <a:pt x="271" y="49"/>
                  </a:lnTo>
                  <a:lnTo>
                    <a:pt x="166" y="0"/>
                  </a:lnTo>
                  <a:lnTo>
                    <a:pt x="128" y="46"/>
                  </a:lnTo>
                  <a:close/>
                </a:path>
              </a:pathLst>
            </a:custGeom>
            <a:solidFill>
              <a:srgbClr val="FFFFDD"/>
            </a:solidFill>
            <a:ln w="9525">
              <a:noFill/>
              <a:round/>
              <a:headEnd/>
              <a:tailEnd/>
            </a:ln>
          </p:spPr>
          <p:txBody>
            <a:bodyPr/>
            <a:lstStyle/>
            <a:p>
              <a:endParaRPr lang="ru-RU"/>
            </a:p>
          </p:txBody>
        </p:sp>
        <p:sp>
          <p:nvSpPr>
            <p:cNvPr id="29" name="Freeform 308"/>
            <p:cNvSpPr>
              <a:spLocks/>
            </p:cNvSpPr>
            <p:nvPr/>
          </p:nvSpPr>
          <p:spPr bwMode="auto">
            <a:xfrm>
              <a:off x="3055" y="2810"/>
              <a:ext cx="69" cy="78"/>
            </a:xfrm>
            <a:custGeom>
              <a:avLst/>
              <a:gdLst>
                <a:gd name="T0" fmla="*/ 0 w 219"/>
                <a:gd name="T1" fmla="*/ 0 h 284"/>
                <a:gd name="T2" fmla="*/ 0 w 219"/>
                <a:gd name="T3" fmla="*/ 0 h 284"/>
                <a:gd name="T4" fmla="*/ 0 w 219"/>
                <a:gd name="T5" fmla="*/ 0 h 284"/>
                <a:gd name="T6" fmla="*/ 0 w 219"/>
                <a:gd name="T7" fmla="*/ 0 h 284"/>
                <a:gd name="T8" fmla="*/ 0 w 219"/>
                <a:gd name="T9" fmla="*/ 0 h 284"/>
                <a:gd name="T10" fmla="*/ 0 w 219"/>
                <a:gd name="T11" fmla="*/ 0 h 284"/>
                <a:gd name="T12" fmla="*/ 0 w 219"/>
                <a:gd name="T13" fmla="*/ 0 h 284"/>
                <a:gd name="T14" fmla="*/ 0 w 219"/>
                <a:gd name="T15" fmla="*/ 0 h 284"/>
                <a:gd name="T16" fmla="*/ 0 w 219"/>
                <a:gd name="T17" fmla="*/ 0 h 284"/>
                <a:gd name="T18" fmla="*/ 0 w 219"/>
                <a:gd name="T19" fmla="*/ 0 h 284"/>
                <a:gd name="T20" fmla="*/ 0 w 219"/>
                <a:gd name="T21" fmla="*/ 0 h 284"/>
                <a:gd name="T22" fmla="*/ 0 w 219"/>
                <a:gd name="T23" fmla="*/ 0 h 284"/>
                <a:gd name="T24" fmla="*/ 0 w 219"/>
                <a:gd name="T25" fmla="*/ 0 h 284"/>
                <a:gd name="T26" fmla="*/ 0 w 219"/>
                <a:gd name="T27" fmla="*/ 0 h 284"/>
                <a:gd name="T28" fmla="*/ 0 w 219"/>
                <a:gd name="T29" fmla="*/ 0 h 284"/>
                <a:gd name="T30" fmla="*/ 0 w 219"/>
                <a:gd name="T31" fmla="*/ 0 h 284"/>
                <a:gd name="T32" fmla="*/ 0 w 219"/>
                <a:gd name="T33" fmla="*/ 0 h 284"/>
                <a:gd name="T34" fmla="*/ 0 w 219"/>
                <a:gd name="T35" fmla="*/ 0 h 284"/>
                <a:gd name="T36" fmla="*/ 0 w 219"/>
                <a:gd name="T37" fmla="*/ 0 h 284"/>
                <a:gd name="T38" fmla="*/ 0 w 219"/>
                <a:gd name="T39" fmla="*/ 0 h 284"/>
                <a:gd name="T40" fmla="*/ 0 w 219"/>
                <a:gd name="T41" fmla="*/ 0 h 284"/>
                <a:gd name="T42" fmla="*/ 0 w 219"/>
                <a:gd name="T43" fmla="*/ 0 h 284"/>
                <a:gd name="T44" fmla="*/ 0 w 219"/>
                <a:gd name="T45" fmla="*/ 0 h 284"/>
                <a:gd name="T46" fmla="*/ 0 w 219"/>
                <a:gd name="T47" fmla="*/ 0 h 284"/>
                <a:gd name="T48" fmla="*/ 0 w 219"/>
                <a:gd name="T49" fmla="*/ 0 h 284"/>
                <a:gd name="T50" fmla="*/ 0 w 219"/>
                <a:gd name="T51" fmla="*/ 0 h 284"/>
                <a:gd name="T52" fmla="*/ 0 w 219"/>
                <a:gd name="T53" fmla="*/ 0 h 284"/>
                <a:gd name="T54" fmla="*/ 0 w 219"/>
                <a:gd name="T55" fmla="*/ 0 h 284"/>
                <a:gd name="T56" fmla="*/ 0 w 219"/>
                <a:gd name="T57" fmla="*/ 0 h 284"/>
                <a:gd name="T58" fmla="*/ 0 w 219"/>
                <a:gd name="T59" fmla="*/ 0 h 284"/>
                <a:gd name="T60" fmla="*/ 0 w 219"/>
                <a:gd name="T61" fmla="*/ 0 h 284"/>
                <a:gd name="T62" fmla="*/ 0 w 219"/>
                <a:gd name="T63" fmla="*/ 0 h 284"/>
                <a:gd name="T64" fmla="*/ 0 w 219"/>
                <a:gd name="T65" fmla="*/ 0 h 284"/>
                <a:gd name="T66" fmla="*/ 0 w 219"/>
                <a:gd name="T67" fmla="*/ 0 h 284"/>
                <a:gd name="T68" fmla="*/ 0 w 219"/>
                <a:gd name="T69" fmla="*/ 0 h 28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19"/>
                <a:gd name="T106" fmla="*/ 0 h 284"/>
                <a:gd name="T107" fmla="*/ 219 w 219"/>
                <a:gd name="T108" fmla="*/ 284 h 28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19" h="284">
                  <a:moveTo>
                    <a:pt x="44" y="270"/>
                  </a:moveTo>
                  <a:lnTo>
                    <a:pt x="48" y="271"/>
                  </a:lnTo>
                  <a:lnTo>
                    <a:pt x="53" y="272"/>
                  </a:lnTo>
                  <a:lnTo>
                    <a:pt x="57" y="275"/>
                  </a:lnTo>
                  <a:lnTo>
                    <a:pt x="62" y="278"/>
                  </a:lnTo>
                  <a:lnTo>
                    <a:pt x="67" y="280"/>
                  </a:lnTo>
                  <a:lnTo>
                    <a:pt x="71" y="283"/>
                  </a:lnTo>
                  <a:lnTo>
                    <a:pt x="76" y="284"/>
                  </a:lnTo>
                  <a:lnTo>
                    <a:pt x="79" y="284"/>
                  </a:lnTo>
                  <a:lnTo>
                    <a:pt x="86" y="280"/>
                  </a:lnTo>
                  <a:lnTo>
                    <a:pt x="91" y="271"/>
                  </a:lnTo>
                  <a:lnTo>
                    <a:pt x="96" y="262"/>
                  </a:lnTo>
                  <a:lnTo>
                    <a:pt x="102" y="256"/>
                  </a:lnTo>
                  <a:lnTo>
                    <a:pt x="119" y="253"/>
                  </a:lnTo>
                  <a:lnTo>
                    <a:pt x="132" y="249"/>
                  </a:lnTo>
                  <a:lnTo>
                    <a:pt x="144" y="245"/>
                  </a:lnTo>
                  <a:lnTo>
                    <a:pt x="154" y="240"/>
                  </a:lnTo>
                  <a:lnTo>
                    <a:pt x="163" y="237"/>
                  </a:lnTo>
                  <a:lnTo>
                    <a:pt x="170" y="232"/>
                  </a:lnTo>
                  <a:lnTo>
                    <a:pt x="175" y="227"/>
                  </a:lnTo>
                  <a:lnTo>
                    <a:pt x="178" y="224"/>
                  </a:lnTo>
                  <a:lnTo>
                    <a:pt x="183" y="215"/>
                  </a:lnTo>
                  <a:lnTo>
                    <a:pt x="190" y="201"/>
                  </a:lnTo>
                  <a:lnTo>
                    <a:pt x="197" y="182"/>
                  </a:lnTo>
                  <a:lnTo>
                    <a:pt x="205" y="163"/>
                  </a:lnTo>
                  <a:lnTo>
                    <a:pt x="211" y="142"/>
                  </a:lnTo>
                  <a:lnTo>
                    <a:pt x="215" y="123"/>
                  </a:lnTo>
                  <a:lnTo>
                    <a:pt x="219" y="105"/>
                  </a:lnTo>
                  <a:lnTo>
                    <a:pt x="218" y="91"/>
                  </a:lnTo>
                  <a:lnTo>
                    <a:pt x="213" y="80"/>
                  </a:lnTo>
                  <a:lnTo>
                    <a:pt x="206" y="67"/>
                  </a:lnTo>
                  <a:lnTo>
                    <a:pt x="197" y="53"/>
                  </a:lnTo>
                  <a:lnTo>
                    <a:pt x="187" y="40"/>
                  </a:lnTo>
                  <a:lnTo>
                    <a:pt x="176" y="27"/>
                  </a:lnTo>
                  <a:lnTo>
                    <a:pt x="168" y="18"/>
                  </a:lnTo>
                  <a:lnTo>
                    <a:pt x="162" y="11"/>
                  </a:lnTo>
                  <a:lnTo>
                    <a:pt x="160" y="8"/>
                  </a:lnTo>
                  <a:lnTo>
                    <a:pt x="159" y="8"/>
                  </a:lnTo>
                  <a:lnTo>
                    <a:pt x="157" y="7"/>
                  </a:lnTo>
                  <a:lnTo>
                    <a:pt x="152" y="6"/>
                  </a:lnTo>
                  <a:lnTo>
                    <a:pt x="146" y="4"/>
                  </a:lnTo>
                  <a:lnTo>
                    <a:pt x="140" y="3"/>
                  </a:lnTo>
                  <a:lnTo>
                    <a:pt x="134" y="2"/>
                  </a:lnTo>
                  <a:lnTo>
                    <a:pt x="125" y="0"/>
                  </a:lnTo>
                  <a:lnTo>
                    <a:pt x="119" y="0"/>
                  </a:lnTo>
                  <a:lnTo>
                    <a:pt x="109" y="0"/>
                  </a:lnTo>
                  <a:lnTo>
                    <a:pt x="99" y="2"/>
                  </a:lnTo>
                  <a:lnTo>
                    <a:pt x="91" y="3"/>
                  </a:lnTo>
                  <a:lnTo>
                    <a:pt x="84" y="5"/>
                  </a:lnTo>
                  <a:lnTo>
                    <a:pt x="77" y="7"/>
                  </a:lnTo>
                  <a:lnTo>
                    <a:pt x="72" y="8"/>
                  </a:lnTo>
                  <a:lnTo>
                    <a:pt x="70" y="11"/>
                  </a:lnTo>
                  <a:lnTo>
                    <a:pt x="69" y="12"/>
                  </a:lnTo>
                  <a:lnTo>
                    <a:pt x="69" y="18"/>
                  </a:lnTo>
                  <a:lnTo>
                    <a:pt x="67" y="26"/>
                  </a:lnTo>
                  <a:lnTo>
                    <a:pt x="62" y="38"/>
                  </a:lnTo>
                  <a:lnTo>
                    <a:pt x="60" y="56"/>
                  </a:lnTo>
                  <a:lnTo>
                    <a:pt x="60" y="68"/>
                  </a:lnTo>
                  <a:lnTo>
                    <a:pt x="62" y="80"/>
                  </a:lnTo>
                  <a:lnTo>
                    <a:pt x="62" y="89"/>
                  </a:lnTo>
                  <a:lnTo>
                    <a:pt x="60" y="95"/>
                  </a:lnTo>
                  <a:lnTo>
                    <a:pt x="54" y="101"/>
                  </a:lnTo>
                  <a:lnTo>
                    <a:pt x="46" y="106"/>
                  </a:lnTo>
                  <a:lnTo>
                    <a:pt x="39" y="111"/>
                  </a:lnTo>
                  <a:lnTo>
                    <a:pt x="31" y="116"/>
                  </a:lnTo>
                  <a:lnTo>
                    <a:pt x="24" y="119"/>
                  </a:lnTo>
                  <a:lnTo>
                    <a:pt x="18" y="123"/>
                  </a:lnTo>
                  <a:lnTo>
                    <a:pt x="15" y="124"/>
                  </a:lnTo>
                  <a:lnTo>
                    <a:pt x="14" y="125"/>
                  </a:lnTo>
                  <a:lnTo>
                    <a:pt x="0" y="205"/>
                  </a:lnTo>
                  <a:lnTo>
                    <a:pt x="44" y="270"/>
                  </a:lnTo>
                  <a:close/>
                </a:path>
              </a:pathLst>
            </a:custGeom>
            <a:solidFill>
              <a:srgbClr val="F2CCB2"/>
            </a:solidFill>
            <a:ln w="9525">
              <a:noFill/>
              <a:round/>
              <a:headEnd/>
              <a:tailEnd/>
            </a:ln>
          </p:spPr>
          <p:txBody>
            <a:bodyPr/>
            <a:lstStyle/>
            <a:p>
              <a:endParaRPr lang="ru-RU"/>
            </a:p>
          </p:txBody>
        </p:sp>
        <p:sp>
          <p:nvSpPr>
            <p:cNvPr id="30" name="Freeform 309"/>
            <p:cNvSpPr>
              <a:spLocks/>
            </p:cNvSpPr>
            <p:nvPr/>
          </p:nvSpPr>
          <p:spPr bwMode="auto">
            <a:xfrm>
              <a:off x="3112" y="2916"/>
              <a:ext cx="56" cy="43"/>
            </a:xfrm>
            <a:custGeom>
              <a:avLst/>
              <a:gdLst>
                <a:gd name="T0" fmla="*/ 0 w 182"/>
                <a:gd name="T1" fmla="*/ 0 h 157"/>
                <a:gd name="T2" fmla="*/ 0 w 182"/>
                <a:gd name="T3" fmla="*/ 0 h 157"/>
                <a:gd name="T4" fmla="*/ 0 w 182"/>
                <a:gd name="T5" fmla="*/ 0 h 157"/>
                <a:gd name="T6" fmla="*/ 0 w 182"/>
                <a:gd name="T7" fmla="*/ 0 h 157"/>
                <a:gd name="T8" fmla="*/ 0 w 182"/>
                <a:gd name="T9" fmla="*/ 0 h 157"/>
                <a:gd name="T10" fmla="*/ 0 w 182"/>
                <a:gd name="T11" fmla="*/ 0 h 157"/>
                <a:gd name="T12" fmla="*/ 0 w 182"/>
                <a:gd name="T13" fmla="*/ 0 h 157"/>
                <a:gd name="T14" fmla="*/ 0 w 182"/>
                <a:gd name="T15" fmla="*/ 0 h 157"/>
                <a:gd name="T16" fmla="*/ 0 w 182"/>
                <a:gd name="T17" fmla="*/ 0 h 157"/>
                <a:gd name="T18" fmla="*/ 0 w 182"/>
                <a:gd name="T19" fmla="*/ 0 h 157"/>
                <a:gd name="T20" fmla="*/ 0 w 182"/>
                <a:gd name="T21" fmla="*/ 0 h 157"/>
                <a:gd name="T22" fmla="*/ 0 w 182"/>
                <a:gd name="T23" fmla="*/ 0 h 157"/>
                <a:gd name="T24" fmla="*/ 0 w 182"/>
                <a:gd name="T25" fmla="*/ 0 h 157"/>
                <a:gd name="T26" fmla="*/ 0 w 182"/>
                <a:gd name="T27" fmla="*/ 0 h 157"/>
                <a:gd name="T28" fmla="*/ 0 w 182"/>
                <a:gd name="T29" fmla="*/ 0 h 157"/>
                <a:gd name="T30" fmla="*/ 0 w 182"/>
                <a:gd name="T31" fmla="*/ 0 h 157"/>
                <a:gd name="T32" fmla="*/ 0 w 182"/>
                <a:gd name="T33" fmla="*/ 0 h 157"/>
                <a:gd name="T34" fmla="*/ 0 w 182"/>
                <a:gd name="T35" fmla="*/ 0 h 157"/>
                <a:gd name="T36" fmla="*/ 0 w 182"/>
                <a:gd name="T37" fmla="*/ 0 h 157"/>
                <a:gd name="T38" fmla="*/ 0 w 182"/>
                <a:gd name="T39" fmla="*/ 0 h 157"/>
                <a:gd name="T40" fmla="*/ 0 w 182"/>
                <a:gd name="T41" fmla="*/ 0 h 157"/>
                <a:gd name="T42" fmla="*/ 0 w 182"/>
                <a:gd name="T43" fmla="*/ 0 h 157"/>
                <a:gd name="T44" fmla="*/ 0 w 182"/>
                <a:gd name="T45" fmla="*/ 0 h 157"/>
                <a:gd name="T46" fmla="*/ 0 w 182"/>
                <a:gd name="T47" fmla="*/ 0 h 157"/>
                <a:gd name="T48" fmla="*/ 0 w 182"/>
                <a:gd name="T49" fmla="*/ 0 h 157"/>
                <a:gd name="T50" fmla="*/ 0 w 182"/>
                <a:gd name="T51" fmla="*/ 0 h 157"/>
                <a:gd name="T52" fmla="*/ 0 w 182"/>
                <a:gd name="T53" fmla="*/ 0 h 157"/>
                <a:gd name="T54" fmla="*/ 0 w 182"/>
                <a:gd name="T55" fmla="*/ 0 h 157"/>
                <a:gd name="T56" fmla="*/ 0 w 182"/>
                <a:gd name="T57" fmla="*/ 0 h 157"/>
                <a:gd name="T58" fmla="*/ 0 w 182"/>
                <a:gd name="T59" fmla="*/ 0 h 157"/>
                <a:gd name="T60" fmla="*/ 0 w 182"/>
                <a:gd name="T61" fmla="*/ 0 h 157"/>
                <a:gd name="T62" fmla="*/ 0 w 182"/>
                <a:gd name="T63" fmla="*/ 0 h 157"/>
                <a:gd name="T64" fmla="*/ 0 w 182"/>
                <a:gd name="T65" fmla="*/ 0 h 157"/>
                <a:gd name="T66" fmla="*/ 0 w 182"/>
                <a:gd name="T67" fmla="*/ 0 h 157"/>
                <a:gd name="T68" fmla="*/ 0 w 182"/>
                <a:gd name="T69" fmla="*/ 0 h 157"/>
                <a:gd name="T70" fmla="*/ 0 w 182"/>
                <a:gd name="T71" fmla="*/ 0 h 157"/>
                <a:gd name="T72" fmla="*/ 0 w 182"/>
                <a:gd name="T73" fmla="*/ 0 h 157"/>
                <a:gd name="T74" fmla="*/ 0 w 182"/>
                <a:gd name="T75" fmla="*/ 0 h 157"/>
                <a:gd name="T76" fmla="*/ 0 w 182"/>
                <a:gd name="T77" fmla="*/ 0 h 157"/>
                <a:gd name="T78" fmla="*/ 0 w 182"/>
                <a:gd name="T79" fmla="*/ 0 h 157"/>
                <a:gd name="T80" fmla="*/ 0 w 182"/>
                <a:gd name="T81" fmla="*/ 0 h 157"/>
                <a:gd name="T82" fmla="*/ 0 w 182"/>
                <a:gd name="T83" fmla="*/ 0 h 157"/>
                <a:gd name="T84" fmla="*/ 0 w 182"/>
                <a:gd name="T85" fmla="*/ 0 h 157"/>
                <a:gd name="T86" fmla="*/ 0 w 182"/>
                <a:gd name="T87" fmla="*/ 0 h 157"/>
                <a:gd name="T88" fmla="*/ 0 w 182"/>
                <a:gd name="T89" fmla="*/ 0 h 157"/>
                <a:gd name="T90" fmla="*/ 0 w 182"/>
                <a:gd name="T91" fmla="*/ 0 h 15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157"/>
                <a:gd name="T140" fmla="*/ 182 w 182"/>
                <a:gd name="T141" fmla="*/ 157 h 15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157">
                  <a:moveTo>
                    <a:pt x="0" y="89"/>
                  </a:moveTo>
                  <a:lnTo>
                    <a:pt x="1" y="86"/>
                  </a:lnTo>
                  <a:lnTo>
                    <a:pt x="4" y="82"/>
                  </a:lnTo>
                  <a:lnTo>
                    <a:pt x="9" y="75"/>
                  </a:lnTo>
                  <a:lnTo>
                    <a:pt x="17" y="67"/>
                  </a:lnTo>
                  <a:lnTo>
                    <a:pt x="26" y="58"/>
                  </a:lnTo>
                  <a:lnTo>
                    <a:pt x="39" y="49"/>
                  </a:lnTo>
                  <a:lnTo>
                    <a:pt x="54" y="43"/>
                  </a:lnTo>
                  <a:lnTo>
                    <a:pt x="71" y="38"/>
                  </a:lnTo>
                  <a:lnTo>
                    <a:pt x="90" y="34"/>
                  </a:lnTo>
                  <a:lnTo>
                    <a:pt x="108" y="29"/>
                  </a:lnTo>
                  <a:lnTo>
                    <a:pt x="124" y="22"/>
                  </a:lnTo>
                  <a:lnTo>
                    <a:pt x="140" y="16"/>
                  </a:lnTo>
                  <a:lnTo>
                    <a:pt x="153" y="10"/>
                  </a:lnTo>
                  <a:lnTo>
                    <a:pt x="162" y="5"/>
                  </a:lnTo>
                  <a:lnTo>
                    <a:pt x="169" y="1"/>
                  </a:lnTo>
                  <a:lnTo>
                    <a:pt x="171" y="0"/>
                  </a:lnTo>
                  <a:lnTo>
                    <a:pt x="174" y="0"/>
                  </a:lnTo>
                  <a:lnTo>
                    <a:pt x="180" y="2"/>
                  </a:lnTo>
                  <a:lnTo>
                    <a:pt x="182" y="6"/>
                  </a:lnTo>
                  <a:lnTo>
                    <a:pt x="177" y="15"/>
                  </a:lnTo>
                  <a:lnTo>
                    <a:pt x="173" y="20"/>
                  </a:lnTo>
                  <a:lnTo>
                    <a:pt x="165" y="25"/>
                  </a:lnTo>
                  <a:lnTo>
                    <a:pt x="155" y="31"/>
                  </a:lnTo>
                  <a:lnTo>
                    <a:pt x="146" y="37"/>
                  </a:lnTo>
                  <a:lnTo>
                    <a:pt x="138" y="44"/>
                  </a:lnTo>
                  <a:lnTo>
                    <a:pt x="131" y="51"/>
                  </a:lnTo>
                  <a:lnTo>
                    <a:pt x="128" y="58"/>
                  </a:lnTo>
                  <a:lnTo>
                    <a:pt x="129" y="63"/>
                  </a:lnTo>
                  <a:lnTo>
                    <a:pt x="130" y="71"/>
                  </a:lnTo>
                  <a:lnTo>
                    <a:pt x="128" y="77"/>
                  </a:lnTo>
                  <a:lnTo>
                    <a:pt x="127" y="83"/>
                  </a:lnTo>
                  <a:lnTo>
                    <a:pt x="127" y="89"/>
                  </a:lnTo>
                  <a:lnTo>
                    <a:pt x="135" y="99"/>
                  </a:lnTo>
                  <a:lnTo>
                    <a:pt x="139" y="109"/>
                  </a:lnTo>
                  <a:lnTo>
                    <a:pt x="138" y="119"/>
                  </a:lnTo>
                  <a:lnTo>
                    <a:pt x="124" y="130"/>
                  </a:lnTo>
                  <a:lnTo>
                    <a:pt x="108" y="138"/>
                  </a:lnTo>
                  <a:lnTo>
                    <a:pt x="91" y="145"/>
                  </a:lnTo>
                  <a:lnTo>
                    <a:pt x="74" y="150"/>
                  </a:lnTo>
                  <a:lnTo>
                    <a:pt x="56" y="153"/>
                  </a:lnTo>
                  <a:lnTo>
                    <a:pt x="42" y="155"/>
                  </a:lnTo>
                  <a:lnTo>
                    <a:pt x="30" y="155"/>
                  </a:lnTo>
                  <a:lnTo>
                    <a:pt x="22" y="157"/>
                  </a:lnTo>
                  <a:lnTo>
                    <a:pt x="19" y="157"/>
                  </a:lnTo>
                  <a:lnTo>
                    <a:pt x="0" y="89"/>
                  </a:lnTo>
                  <a:close/>
                </a:path>
              </a:pathLst>
            </a:custGeom>
            <a:solidFill>
              <a:srgbClr val="F2CCB2"/>
            </a:solidFill>
            <a:ln w="9525">
              <a:noFill/>
              <a:round/>
              <a:headEnd/>
              <a:tailEnd/>
            </a:ln>
          </p:spPr>
          <p:txBody>
            <a:bodyPr/>
            <a:lstStyle/>
            <a:p>
              <a:endParaRPr lang="ru-RU"/>
            </a:p>
          </p:txBody>
        </p:sp>
        <p:sp>
          <p:nvSpPr>
            <p:cNvPr id="31" name="Freeform 310"/>
            <p:cNvSpPr>
              <a:spLocks/>
            </p:cNvSpPr>
            <p:nvPr/>
          </p:nvSpPr>
          <p:spPr bwMode="auto">
            <a:xfrm>
              <a:off x="3078" y="2889"/>
              <a:ext cx="12" cy="61"/>
            </a:xfrm>
            <a:custGeom>
              <a:avLst/>
              <a:gdLst>
                <a:gd name="T0" fmla="*/ 0 w 42"/>
                <a:gd name="T1" fmla="*/ 0 h 219"/>
                <a:gd name="T2" fmla="*/ 0 w 42"/>
                <a:gd name="T3" fmla="*/ 0 h 219"/>
                <a:gd name="T4" fmla="*/ 0 w 42"/>
                <a:gd name="T5" fmla="*/ 0 h 219"/>
                <a:gd name="T6" fmla="*/ 0 w 42"/>
                <a:gd name="T7" fmla="*/ 0 h 219"/>
                <a:gd name="T8" fmla="*/ 0 w 42"/>
                <a:gd name="T9" fmla="*/ 0 h 219"/>
                <a:gd name="T10" fmla="*/ 0 w 42"/>
                <a:gd name="T11" fmla="*/ 0 h 219"/>
                <a:gd name="T12" fmla="*/ 0 w 42"/>
                <a:gd name="T13" fmla="*/ 0 h 219"/>
                <a:gd name="T14" fmla="*/ 0 w 42"/>
                <a:gd name="T15" fmla="*/ 0 h 219"/>
                <a:gd name="T16" fmla="*/ 0 w 42"/>
                <a:gd name="T17" fmla="*/ 0 h 219"/>
                <a:gd name="T18" fmla="*/ 0 w 42"/>
                <a:gd name="T19" fmla="*/ 0 h 219"/>
                <a:gd name="T20" fmla="*/ 0 w 42"/>
                <a:gd name="T21" fmla="*/ 0 h 219"/>
                <a:gd name="T22" fmla="*/ 0 w 42"/>
                <a:gd name="T23" fmla="*/ 0 h 219"/>
                <a:gd name="T24" fmla="*/ 0 w 42"/>
                <a:gd name="T25" fmla="*/ 0 h 219"/>
                <a:gd name="T26" fmla="*/ 0 w 42"/>
                <a:gd name="T27" fmla="*/ 0 h 219"/>
                <a:gd name="T28" fmla="*/ 0 w 42"/>
                <a:gd name="T29" fmla="*/ 0 h 219"/>
                <a:gd name="T30" fmla="*/ 0 w 42"/>
                <a:gd name="T31" fmla="*/ 0 h 219"/>
                <a:gd name="T32" fmla="*/ 0 w 42"/>
                <a:gd name="T33" fmla="*/ 0 h 219"/>
                <a:gd name="T34" fmla="*/ 0 w 42"/>
                <a:gd name="T35" fmla="*/ 0 h 219"/>
                <a:gd name="T36" fmla="*/ 0 w 42"/>
                <a:gd name="T37" fmla="*/ 0 h 219"/>
                <a:gd name="T38" fmla="*/ 0 w 42"/>
                <a:gd name="T39" fmla="*/ 0 h 219"/>
                <a:gd name="T40" fmla="*/ 0 w 42"/>
                <a:gd name="T41" fmla="*/ 0 h 219"/>
                <a:gd name="T42" fmla="*/ 0 w 42"/>
                <a:gd name="T43" fmla="*/ 0 h 219"/>
                <a:gd name="T44" fmla="*/ 0 w 42"/>
                <a:gd name="T45" fmla="*/ 0 h 219"/>
                <a:gd name="T46" fmla="*/ 0 w 42"/>
                <a:gd name="T47" fmla="*/ 0 h 219"/>
                <a:gd name="T48" fmla="*/ 0 w 42"/>
                <a:gd name="T49" fmla="*/ 0 h 219"/>
                <a:gd name="T50" fmla="*/ 0 w 42"/>
                <a:gd name="T51" fmla="*/ 0 h 219"/>
                <a:gd name="T52" fmla="*/ 0 w 42"/>
                <a:gd name="T53" fmla="*/ 0 h 219"/>
                <a:gd name="T54" fmla="*/ 0 w 42"/>
                <a:gd name="T55" fmla="*/ 0 h 219"/>
                <a:gd name="T56" fmla="*/ 0 w 42"/>
                <a:gd name="T57" fmla="*/ 0 h 219"/>
                <a:gd name="T58" fmla="*/ 0 w 42"/>
                <a:gd name="T59" fmla="*/ 0 h 219"/>
                <a:gd name="T60" fmla="*/ 0 w 42"/>
                <a:gd name="T61" fmla="*/ 0 h 219"/>
                <a:gd name="T62" fmla="*/ 0 w 42"/>
                <a:gd name="T63" fmla="*/ 0 h 2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2"/>
                <a:gd name="T97" fmla="*/ 0 h 219"/>
                <a:gd name="T98" fmla="*/ 42 w 42"/>
                <a:gd name="T99" fmla="*/ 219 h 21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2" h="219">
                  <a:moveTo>
                    <a:pt x="1" y="33"/>
                  </a:moveTo>
                  <a:lnTo>
                    <a:pt x="9" y="50"/>
                  </a:lnTo>
                  <a:lnTo>
                    <a:pt x="8" y="61"/>
                  </a:lnTo>
                  <a:lnTo>
                    <a:pt x="5" y="88"/>
                  </a:lnTo>
                  <a:lnTo>
                    <a:pt x="1" y="119"/>
                  </a:lnTo>
                  <a:lnTo>
                    <a:pt x="1" y="143"/>
                  </a:lnTo>
                  <a:lnTo>
                    <a:pt x="1" y="165"/>
                  </a:lnTo>
                  <a:lnTo>
                    <a:pt x="0" y="190"/>
                  </a:lnTo>
                  <a:lnTo>
                    <a:pt x="0" y="211"/>
                  </a:lnTo>
                  <a:lnTo>
                    <a:pt x="6" y="219"/>
                  </a:lnTo>
                  <a:lnTo>
                    <a:pt x="11" y="218"/>
                  </a:lnTo>
                  <a:lnTo>
                    <a:pt x="15" y="217"/>
                  </a:lnTo>
                  <a:lnTo>
                    <a:pt x="21" y="215"/>
                  </a:lnTo>
                  <a:lnTo>
                    <a:pt x="26" y="211"/>
                  </a:lnTo>
                  <a:lnTo>
                    <a:pt x="31" y="208"/>
                  </a:lnTo>
                  <a:lnTo>
                    <a:pt x="36" y="203"/>
                  </a:lnTo>
                  <a:lnTo>
                    <a:pt x="39" y="198"/>
                  </a:lnTo>
                  <a:lnTo>
                    <a:pt x="42" y="192"/>
                  </a:lnTo>
                  <a:lnTo>
                    <a:pt x="42" y="171"/>
                  </a:lnTo>
                  <a:lnTo>
                    <a:pt x="39" y="143"/>
                  </a:lnTo>
                  <a:lnTo>
                    <a:pt x="36" y="116"/>
                  </a:lnTo>
                  <a:lnTo>
                    <a:pt x="35" y="97"/>
                  </a:lnTo>
                  <a:lnTo>
                    <a:pt x="34" y="86"/>
                  </a:lnTo>
                  <a:lnTo>
                    <a:pt x="31" y="74"/>
                  </a:lnTo>
                  <a:lnTo>
                    <a:pt x="28" y="60"/>
                  </a:lnTo>
                  <a:lnTo>
                    <a:pt x="30" y="42"/>
                  </a:lnTo>
                  <a:lnTo>
                    <a:pt x="32" y="23"/>
                  </a:lnTo>
                  <a:lnTo>
                    <a:pt x="31" y="11"/>
                  </a:lnTo>
                  <a:lnTo>
                    <a:pt x="29" y="3"/>
                  </a:lnTo>
                  <a:lnTo>
                    <a:pt x="28" y="0"/>
                  </a:lnTo>
                  <a:lnTo>
                    <a:pt x="16" y="0"/>
                  </a:lnTo>
                  <a:lnTo>
                    <a:pt x="1" y="33"/>
                  </a:lnTo>
                  <a:close/>
                </a:path>
              </a:pathLst>
            </a:custGeom>
            <a:solidFill>
              <a:srgbClr val="8CA3FF"/>
            </a:solidFill>
            <a:ln w="9525">
              <a:noFill/>
              <a:round/>
              <a:headEnd/>
              <a:tailEnd/>
            </a:ln>
          </p:spPr>
          <p:txBody>
            <a:bodyPr/>
            <a:lstStyle/>
            <a:p>
              <a:endParaRPr lang="ru-RU"/>
            </a:p>
          </p:txBody>
        </p:sp>
        <p:sp>
          <p:nvSpPr>
            <p:cNvPr id="32" name="Freeform 311"/>
            <p:cNvSpPr>
              <a:spLocks/>
            </p:cNvSpPr>
            <p:nvPr/>
          </p:nvSpPr>
          <p:spPr bwMode="auto">
            <a:xfrm>
              <a:off x="3081" y="2986"/>
              <a:ext cx="13" cy="31"/>
            </a:xfrm>
            <a:custGeom>
              <a:avLst/>
              <a:gdLst>
                <a:gd name="T0" fmla="*/ 0 w 44"/>
                <a:gd name="T1" fmla="*/ 0 h 111"/>
                <a:gd name="T2" fmla="*/ 0 w 44"/>
                <a:gd name="T3" fmla="*/ 0 h 111"/>
                <a:gd name="T4" fmla="*/ 0 w 44"/>
                <a:gd name="T5" fmla="*/ 0 h 111"/>
                <a:gd name="T6" fmla="*/ 0 w 44"/>
                <a:gd name="T7" fmla="*/ 0 h 111"/>
                <a:gd name="T8" fmla="*/ 0 w 44"/>
                <a:gd name="T9" fmla="*/ 0 h 111"/>
                <a:gd name="T10" fmla="*/ 0 w 44"/>
                <a:gd name="T11" fmla="*/ 0 h 111"/>
                <a:gd name="T12" fmla="*/ 0 w 44"/>
                <a:gd name="T13" fmla="*/ 0 h 111"/>
                <a:gd name="T14" fmla="*/ 0 w 44"/>
                <a:gd name="T15" fmla="*/ 0 h 111"/>
                <a:gd name="T16" fmla="*/ 0 w 44"/>
                <a:gd name="T17" fmla="*/ 0 h 111"/>
                <a:gd name="T18" fmla="*/ 0 w 44"/>
                <a:gd name="T19" fmla="*/ 0 h 111"/>
                <a:gd name="T20" fmla="*/ 0 w 44"/>
                <a:gd name="T21" fmla="*/ 0 h 11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4"/>
                <a:gd name="T34" fmla="*/ 0 h 111"/>
                <a:gd name="T35" fmla="*/ 44 w 44"/>
                <a:gd name="T36" fmla="*/ 111 h 11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4" h="111">
                  <a:moveTo>
                    <a:pt x="1" y="19"/>
                  </a:moveTo>
                  <a:lnTo>
                    <a:pt x="1" y="34"/>
                  </a:lnTo>
                  <a:lnTo>
                    <a:pt x="0" y="61"/>
                  </a:lnTo>
                  <a:lnTo>
                    <a:pt x="3" y="89"/>
                  </a:lnTo>
                  <a:lnTo>
                    <a:pt x="12" y="104"/>
                  </a:lnTo>
                  <a:lnTo>
                    <a:pt x="24" y="108"/>
                  </a:lnTo>
                  <a:lnTo>
                    <a:pt x="31" y="110"/>
                  </a:lnTo>
                  <a:lnTo>
                    <a:pt x="33" y="111"/>
                  </a:lnTo>
                  <a:lnTo>
                    <a:pt x="44" y="0"/>
                  </a:lnTo>
                  <a:lnTo>
                    <a:pt x="1" y="19"/>
                  </a:lnTo>
                  <a:close/>
                </a:path>
              </a:pathLst>
            </a:custGeom>
            <a:solidFill>
              <a:srgbClr val="8CA3FF"/>
            </a:solidFill>
            <a:ln w="9525">
              <a:noFill/>
              <a:round/>
              <a:headEnd/>
              <a:tailEnd/>
            </a:ln>
          </p:spPr>
          <p:txBody>
            <a:bodyPr/>
            <a:lstStyle/>
            <a:p>
              <a:endParaRPr lang="ru-RU"/>
            </a:p>
          </p:txBody>
        </p:sp>
        <p:sp>
          <p:nvSpPr>
            <p:cNvPr id="33" name="Freeform 312"/>
            <p:cNvSpPr>
              <a:spLocks/>
            </p:cNvSpPr>
            <p:nvPr/>
          </p:nvSpPr>
          <p:spPr bwMode="auto">
            <a:xfrm>
              <a:off x="3073" y="2847"/>
              <a:ext cx="12" cy="11"/>
            </a:xfrm>
            <a:custGeom>
              <a:avLst/>
              <a:gdLst>
                <a:gd name="T0" fmla="*/ 0 w 40"/>
                <a:gd name="T1" fmla="*/ 0 h 39"/>
                <a:gd name="T2" fmla="*/ 0 w 40"/>
                <a:gd name="T3" fmla="*/ 0 h 39"/>
                <a:gd name="T4" fmla="*/ 0 w 40"/>
                <a:gd name="T5" fmla="*/ 0 h 39"/>
                <a:gd name="T6" fmla="*/ 0 w 40"/>
                <a:gd name="T7" fmla="*/ 0 h 39"/>
                <a:gd name="T8" fmla="*/ 0 w 40"/>
                <a:gd name="T9" fmla="*/ 0 h 39"/>
                <a:gd name="T10" fmla="*/ 0 w 40"/>
                <a:gd name="T11" fmla="*/ 0 h 39"/>
                <a:gd name="T12" fmla="*/ 0 w 40"/>
                <a:gd name="T13" fmla="*/ 0 h 39"/>
                <a:gd name="T14" fmla="*/ 0 w 40"/>
                <a:gd name="T15" fmla="*/ 0 h 39"/>
                <a:gd name="T16" fmla="*/ 0 w 40"/>
                <a:gd name="T17" fmla="*/ 0 h 39"/>
                <a:gd name="T18" fmla="*/ 0 w 40"/>
                <a:gd name="T19" fmla="*/ 0 h 39"/>
                <a:gd name="T20" fmla="*/ 0 w 40"/>
                <a:gd name="T21" fmla="*/ 0 h 39"/>
                <a:gd name="T22" fmla="*/ 0 w 40"/>
                <a:gd name="T23" fmla="*/ 0 h 39"/>
                <a:gd name="T24" fmla="*/ 0 w 40"/>
                <a:gd name="T25" fmla="*/ 0 h 39"/>
                <a:gd name="T26" fmla="*/ 0 w 40"/>
                <a:gd name="T27" fmla="*/ 0 h 39"/>
                <a:gd name="T28" fmla="*/ 0 w 40"/>
                <a:gd name="T29" fmla="*/ 0 h 39"/>
                <a:gd name="T30" fmla="*/ 0 w 40"/>
                <a:gd name="T31" fmla="*/ 0 h 39"/>
                <a:gd name="T32" fmla="*/ 0 w 40"/>
                <a:gd name="T33" fmla="*/ 0 h 3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9"/>
                <a:gd name="T53" fmla="*/ 40 w 40"/>
                <a:gd name="T54" fmla="*/ 39 h 3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9">
                  <a:moveTo>
                    <a:pt x="20" y="39"/>
                  </a:moveTo>
                  <a:lnTo>
                    <a:pt x="27" y="38"/>
                  </a:lnTo>
                  <a:lnTo>
                    <a:pt x="34" y="34"/>
                  </a:lnTo>
                  <a:lnTo>
                    <a:pt x="38" y="28"/>
                  </a:lnTo>
                  <a:lnTo>
                    <a:pt x="40" y="20"/>
                  </a:lnTo>
                  <a:lnTo>
                    <a:pt x="38" y="13"/>
                  </a:lnTo>
                  <a:lnTo>
                    <a:pt x="34" y="6"/>
                  </a:lnTo>
                  <a:lnTo>
                    <a:pt x="27" y="1"/>
                  </a:lnTo>
                  <a:lnTo>
                    <a:pt x="20" y="0"/>
                  </a:lnTo>
                  <a:lnTo>
                    <a:pt x="13" y="1"/>
                  </a:lnTo>
                  <a:lnTo>
                    <a:pt x="6" y="6"/>
                  </a:lnTo>
                  <a:lnTo>
                    <a:pt x="1" y="13"/>
                  </a:lnTo>
                  <a:lnTo>
                    <a:pt x="0" y="20"/>
                  </a:lnTo>
                  <a:lnTo>
                    <a:pt x="1" y="28"/>
                  </a:lnTo>
                  <a:lnTo>
                    <a:pt x="6" y="34"/>
                  </a:lnTo>
                  <a:lnTo>
                    <a:pt x="13" y="38"/>
                  </a:lnTo>
                  <a:lnTo>
                    <a:pt x="20" y="39"/>
                  </a:lnTo>
                  <a:close/>
                </a:path>
              </a:pathLst>
            </a:custGeom>
            <a:solidFill>
              <a:srgbClr val="F2CCB2"/>
            </a:solidFill>
            <a:ln w="9525">
              <a:noFill/>
              <a:round/>
              <a:headEnd/>
              <a:tailEnd/>
            </a:ln>
          </p:spPr>
          <p:txBody>
            <a:bodyPr/>
            <a:lstStyle/>
            <a:p>
              <a:endParaRPr lang="ru-RU"/>
            </a:p>
          </p:txBody>
        </p:sp>
        <p:sp>
          <p:nvSpPr>
            <p:cNvPr id="34" name="Freeform 313"/>
            <p:cNvSpPr>
              <a:spLocks/>
            </p:cNvSpPr>
            <p:nvPr/>
          </p:nvSpPr>
          <p:spPr bwMode="auto">
            <a:xfrm>
              <a:off x="3073" y="2847"/>
              <a:ext cx="12" cy="11"/>
            </a:xfrm>
            <a:custGeom>
              <a:avLst/>
              <a:gdLst>
                <a:gd name="T0" fmla="*/ 0 w 37"/>
                <a:gd name="T1" fmla="*/ 0 h 38"/>
                <a:gd name="T2" fmla="*/ 0 w 37"/>
                <a:gd name="T3" fmla="*/ 0 h 38"/>
                <a:gd name="T4" fmla="*/ 0 w 37"/>
                <a:gd name="T5" fmla="*/ 0 h 38"/>
                <a:gd name="T6" fmla="*/ 0 w 37"/>
                <a:gd name="T7" fmla="*/ 0 h 38"/>
                <a:gd name="T8" fmla="*/ 0 w 37"/>
                <a:gd name="T9" fmla="*/ 0 h 38"/>
                <a:gd name="T10" fmla="*/ 0 w 37"/>
                <a:gd name="T11" fmla="*/ 0 h 38"/>
                <a:gd name="T12" fmla="*/ 0 w 37"/>
                <a:gd name="T13" fmla="*/ 0 h 38"/>
                <a:gd name="T14" fmla="*/ 0 w 37"/>
                <a:gd name="T15" fmla="*/ 0 h 38"/>
                <a:gd name="T16" fmla="*/ 0 w 37"/>
                <a:gd name="T17" fmla="*/ 0 h 38"/>
                <a:gd name="T18" fmla="*/ 0 w 37"/>
                <a:gd name="T19" fmla="*/ 0 h 38"/>
                <a:gd name="T20" fmla="*/ 0 w 37"/>
                <a:gd name="T21" fmla="*/ 0 h 38"/>
                <a:gd name="T22" fmla="*/ 0 w 37"/>
                <a:gd name="T23" fmla="*/ 0 h 38"/>
                <a:gd name="T24" fmla="*/ 0 w 37"/>
                <a:gd name="T25" fmla="*/ 0 h 38"/>
                <a:gd name="T26" fmla="*/ 0 w 37"/>
                <a:gd name="T27" fmla="*/ 0 h 38"/>
                <a:gd name="T28" fmla="*/ 0 w 37"/>
                <a:gd name="T29" fmla="*/ 0 h 38"/>
                <a:gd name="T30" fmla="*/ 0 w 37"/>
                <a:gd name="T31" fmla="*/ 0 h 38"/>
                <a:gd name="T32" fmla="*/ 0 w 37"/>
                <a:gd name="T33" fmla="*/ 0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
                <a:gd name="T52" fmla="*/ 0 h 38"/>
                <a:gd name="T53" fmla="*/ 37 w 37"/>
                <a:gd name="T54" fmla="*/ 38 h 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 h="38">
                  <a:moveTo>
                    <a:pt x="19" y="38"/>
                  </a:moveTo>
                  <a:lnTo>
                    <a:pt x="26" y="37"/>
                  </a:lnTo>
                  <a:lnTo>
                    <a:pt x="32" y="33"/>
                  </a:lnTo>
                  <a:lnTo>
                    <a:pt x="36" y="26"/>
                  </a:lnTo>
                  <a:lnTo>
                    <a:pt x="37" y="19"/>
                  </a:lnTo>
                  <a:lnTo>
                    <a:pt x="36" y="12"/>
                  </a:lnTo>
                  <a:lnTo>
                    <a:pt x="32" y="6"/>
                  </a:lnTo>
                  <a:lnTo>
                    <a:pt x="26" y="1"/>
                  </a:lnTo>
                  <a:lnTo>
                    <a:pt x="19" y="0"/>
                  </a:lnTo>
                  <a:lnTo>
                    <a:pt x="12" y="1"/>
                  </a:lnTo>
                  <a:lnTo>
                    <a:pt x="6" y="6"/>
                  </a:lnTo>
                  <a:lnTo>
                    <a:pt x="2" y="12"/>
                  </a:lnTo>
                  <a:lnTo>
                    <a:pt x="0" y="19"/>
                  </a:lnTo>
                  <a:lnTo>
                    <a:pt x="2" y="26"/>
                  </a:lnTo>
                  <a:lnTo>
                    <a:pt x="6" y="33"/>
                  </a:lnTo>
                  <a:lnTo>
                    <a:pt x="12" y="37"/>
                  </a:lnTo>
                  <a:lnTo>
                    <a:pt x="19" y="38"/>
                  </a:lnTo>
                  <a:close/>
                </a:path>
              </a:pathLst>
            </a:custGeom>
            <a:solidFill>
              <a:srgbClr val="F2C9B2"/>
            </a:solidFill>
            <a:ln w="9525">
              <a:noFill/>
              <a:round/>
              <a:headEnd/>
              <a:tailEnd/>
            </a:ln>
          </p:spPr>
          <p:txBody>
            <a:bodyPr/>
            <a:lstStyle/>
            <a:p>
              <a:endParaRPr lang="ru-RU"/>
            </a:p>
          </p:txBody>
        </p:sp>
        <p:sp>
          <p:nvSpPr>
            <p:cNvPr id="35" name="Freeform 314"/>
            <p:cNvSpPr>
              <a:spLocks/>
            </p:cNvSpPr>
            <p:nvPr/>
          </p:nvSpPr>
          <p:spPr bwMode="auto">
            <a:xfrm>
              <a:off x="3074" y="2847"/>
              <a:ext cx="11" cy="11"/>
            </a:xfrm>
            <a:custGeom>
              <a:avLst/>
              <a:gdLst>
                <a:gd name="T0" fmla="*/ 0 w 34"/>
                <a:gd name="T1" fmla="*/ 0 h 37"/>
                <a:gd name="T2" fmla="*/ 0 w 34"/>
                <a:gd name="T3" fmla="*/ 0 h 37"/>
                <a:gd name="T4" fmla="*/ 0 w 34"/>
                <a:gd name="T5" fmla="*/ 0 h 37"/>
                <a:gd name="T6" fmla="*/ 0 w 34"/>
                <a:gd name="T7" fmla="*/ 0 h 37"/>
                <a:gd name="T8" fmla="*/ 0 w 34"/>
                <a:gd name="T9" fmla="*/ 0 h 37"/>
                <a:gd name="T10" fmla="*/ 0 w 34"/>
                <a:gd name="T11" fmla="*/ 0 h 37"/>
                <a:gd name="T12" fmla="*/ 0 w 34"/>
                <a:gd name="T13" fmla="*/ 0 h 37"/>
                <a:gd name="T14" fmla="*/ 0 w 34"/>
                <a:gd name="T15" fmla="*/ 0 h 37"/>
                <a:gd name="T16" fmla="*/ 0 w 34"/>
                <a:gd name="T17" fmla="*/ 0 h 37"/>
                <a:gd name="T18" fmla="*/ 0 w 34"/>
                <a:gd name="T19" fmla="*/ 0 h 37"/>
                <a:gd name="T20" fmla="*/ 0 w 34"/>
                <a:gd name="T21" fmla="*/ 0 h 37"/>
                <a:gd name="T22" fmla="*/ 0 w 34"/>
                <a:gd name="T23" fmla="*/ 0 h 37"/>
                <a:gd name="T24" fmla="*/ 0 w 34"/>
                <a:gd name="T25" fmla="*/ 0 h 37"/>
                <a:gd name="T26" fmla="*/ 0 w 34"/>
                <a:gd name="T27" fmla="*/ 0 h 37"/>
                <a:gd name="T28" fmla="*/ 0 w 34"/>
                <a:gd name="T29" fmla="*/ 0 h 37"/>
                <a:gd name="T30" fmla="*/ 0 w 34"/>
                <a:gd name="T31" fmla="*/ 0 h 37"/>
                <a:gd name="T32" fmla="*/ 0 w 34"/>
                <a:gd name="T33" fmla="*/ 0 h 3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4"/>
                <a:gd name="T52" fmla="*/ 0 h 37"/>
                <a:gd name="T53" fmla="*/ 34 w 34"/>
                <a:gd name="T54" fmla="*/ 37 h 3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4" h="37">
                  <a:moveTo>
                    <a:pt x="17" y="37"/>
                  </a:moveTo>
                  <a:lnTo>
                    <a:pt x="24" y="36"/>
                  </a:lnTo>
                  <a:lnTo>
                    <a:pt x="30" y="31"/>
                  </a:lnTo>
                  <a:lnTo>
                    <a:pt x="33" y="26"/>
                  </a:lnTo>
                  <a:lnTo>
                    <a:pt x="34" y="19"/>
                  </a:lnTo>
                  <a:lnTo>
                    <a:pt x="33" y="12"/>
                  </a:lnTo>
                  <a:lnTo>
                    <a:pt x="30" y="6"/>
                  </a:lnTo>
                  <a:lnTo>
                    <a:pt x="24" y="1"/>
                  </a:lnTo>
                  <a:lnTo>
                    <a:pt x="17" y="0"/>
                  </a:lnTo>
                  <a:lnTo>
                    <a:pt x="10" y="1"/>
                  </a:lnTo>
                  <a:lnTo>
                    <a:pt x="5" y="6"/>
                  </a:lnTo>
                  <a:lnTo>
                    <a:pt x="1" y="12"/>
                  </a:lnTo>
                  <a:lnTo>
                    <a:pt x="0" y="19"/>
                  </a:lnTo>
                  <a:lnTo>
                    <a:pt x="1" y="26"/>
                  </a:lnTo>
                  <a:lnTo>
                    <a:pt x="5" y="31"/>
                  </a:lnTo>
                  <a:lnTo>
                    <a:pt x="10" y="36"/>
                  </a:lnTo>
                  <a:lnTo>
                    <a:pt x="17" y="37"/>
                  </a:lnTo>
                  <a:close/>
                </a:path>
              </a:pathLst>
            </a:custGeom>
            <a:solidFill>
              <a:srgbClr val="EFC4AD"/>
            </a:solidFill>
            <a:ln w="9525">
              <a:noFill/>
              <a:round/>
              <a:headEnd/>
              <a:tailEnd/>
            </a:ln>
          </p:spPr>
          <p:txBody>
            <a:bodyPr/>
            <a:lstStyle/>
            <a:p>
              <a:endParaRPr lang="ru-RU"/>
            </a:p>
          </p:txBody>
        </p:sp>
        <p:sp>
          <p:nvSpPr>
            <p:cNvPr id="36" name="Freeform 315"/>
            <p:cNvSpPr>
              <a:spLocks/>
            </p:cNvSpPr>
            <p:nvPr/>
          </p:nvSpPr>
          <p:spPr bwMode="auto">
            <a:xfrm>
              <a:off x="3074" y="2848"/>
              <a:ext cx="11" cy="9"/>
            </a:xfrm>
            <a:custGeom>
              <a:avLst/>
              <a:gdLst>
                <a:gd name="T0" fmla="*/ 0 w 32"/>
                <a:gd name="T1" fmla="*/ 0 h 35"/>
                <a:gd name="T2" fmla="*/ 0 w 32"/>
                <a:gd name="T3" fmla="*/ 0 h 35"/>
                <a:gd name="T4" fmla="*/ 0 w 32"/>
                <a:gd name="T5" fmla="*/ 0 h 35"/>
                <a:gd name="T6" fmla="*/ 0 w 32"/>
                <a:gd name="T7" fmla="*/ 0 h 35"/>
                <a:gd name="T8" fmla="*/ 0 w 32"/>
                <a:gd name="T9" fmla="*/ 0 h 35"/>
                <a:gd name="T10" fmla="*/ 0 w 32"/>
                <a:gd name="T11" fmla="*/ 0 h 35"/>
                <a:gd name="T12" fmla="*/ 0 w 32"/>
                <a:gd name="T13" fmla="*/ 0 h 35"/>
                <a:gd name="T14" fmla="*/ 0 w 32"/>
                <a:gd name="T15" fmla="*/ 0 h 35"/>
                <a:gd name="T16" fmla="*/ 0 w 32"/>
                <a:gd name="T17" fmla="*/ 0 h 35"/>
                <a:gd name="T18" fmla="*/ 0 w 32"/>
                <a:gd name="T19" fmla="*/ 0 h 35"/>
                <a:gd name="T20" fmla="*/ 0 w 32"/>
                <a:gd name="T21" fmla="*/ 0 h 35"/>
                <a:gd name="T22" fmla="*/ 0 w 32"/>
                <a:gd name="T23" fmla="*/ 0 h 35"/>
                <a:gd name="T24" fmla="*/ 0 w 32"/>
                <a:gd name="T25" fmla="*/ 0 h 35"/>
                <a:gd name="T26" fmla="*/ 0 w 32"/>
                <a:gd name="T27" fmla="*/ 0 h 35"/>
                <a:gd name="T28" fmla="*/ 0 w 32"/>
                <a:gd name="T29" fmla="*/ 0 h 35"/>
                <a:gd name="T30" fmla="*/ 0 w 32"/>
                <a:gd name="T31" fmla="*/ 0 h 35"/>
                <a:gd name="T32" fmla="*/ 0 w 32"/>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35"/>
                <a:gd name="T53" fmla="*/ 32 w 32"/>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35">
                  <a:moveTo>
                    <a:pt x="16" y="35"/>
                  </a:moveTo>
                  <a:lnTo>
                    <a:pt x="23" y="34"/>
                  </a:lnTo>
                  <a:lnTo>
                    <a:pt x="27" y="29"/>
                  </a:lnTo>
                  <a:lnTo>
                    <a:pt x="31" y="25"/>
                  </a:lnTo>
                  <a:lnTo>
                    <a:pt x="32" y="18"/>
                  </a:lnTo>
                  <a:lnTo>
                    <a:pt x="31" y="11"/>
                  </a:lnTo>
                  <a:lnTo>
                    <a:pt x="27" y="5"/>
                  </a:lnTo>
                  <a:lnTo>
                    <a:pt x="23" y="2"/>
                  </a:lnTo>
                  <a:lnTo>
                    <a:pt x="16" y="0"/>
                  </a:lnTo>
                  <a:lnTo>
                    <a:pt x="9" y="2"/>
                  </a:lnTo>
                  <a:lnTo>
                    <a:pt x="4" y="5"/>
                  </a:lnTo>
                  <a:lnTo>
                    <a:pt x="1" y="11"/>
                  </a:lnTo>
                  <a:lnTo>
                    <a:pt x="0" y="18"/>
                  </a:lnTo>
                  <a:lnTo>
                    <a:pt x="1" y="25"/>
                  </a:lnTo>
                  <a:lnTo>
                    <a:pt x="4" y="29"/>
                  </a:lnTo>
                  <a:lnTo>
                    <a:pt x="9" y="34"/>
                  </a:lnTo>
                  <a:lnTo>
                    <a:pt x="16" y="35"/>
                  </a:lnTo>
                  <a:close/>
                </a:path>
              </a:pathLst>
            </a:custGeom>
            <a:solidFill>
              <a:srgbClr val="EFC1AD"/>
            </a:solidFill>
            <a:ln w="9525">
              <a:noFill/>
              <a:round/>
              <a:headEnd/>
              <a:tailEnd/>
            </a:ln>
          </p:spPr>
          <p:txBody>
            <a:bodyPr/>
            <a:lstStyle/>
            <a:p>
              <a:endParaRPr lang="ru-RU"/>
            </a:p>
          </p:txBody>
        </p:sp>
        <p:sp>
          <p:nvSpPr>
            <p:cNvPr id="37" name="Freeform 316"/>
            <p:cNvSpPr>
              <a:spLocks/>
            </p:cNvSpPr>
            <p:nvPr/>
          </p:nvSpPr>
          <p:spPr bwMode="auto">
            <a:xfrm>
              <a:off x="3074" y="2848"/>
              <a:ext cx="11" cy="9"/>
            </a:xfrm>
            <a:custGeom>
              <a:avLst/>
              <a:gdLst>
                <a:gd name="T0" fmla="*/ 0 w 32"/>
                <a:gd name="T1" fmla="*/ 0 h 32"/>
                <a:gd name="T2" fmla="*/ 0 w 32"/>
                <a:gd name="T3" fmla="*/ 0 h 32"/>
                <a:gd name="T4" fmla="*/ 0 w 32"/>
                <a:gd name="T5" fmla="*/ 0 h 32"/>
                <a:gd name="T6" fmla="*/ 0 w 32"/>
                <a:gd name="T7" fmla="*/ 0 h 32"/>
                <a:gd name="T8" fmla="*/ 0 w 32"/>
                <a:gd name="T9" fmla="*/ 0 h 32"/>
                <a:gd name="T10" fmla="*/ 0 w 32"/>
                <a:gd name="T11" fmla="*/ 0 h 32"/>
                <a:gd name="T12" fmla="*/ 0 w 32"/>
                <a:gd name="T13" fmla="*/ 0 h 32"/>
                <a:gd name="T14" fmla="*/ 0 w 32"/>
                <a:gd name="T15" fmla="*/ 0 h 32"/>
                <a:gd name="T16" fmla="*/ 0 w 32"/>
                <a:gd name="T17" fmla="*/ 0 h 32"/>
                <a:gd name="T18" fmla="*/ 0 w 32"/>
                <a:gd name="T19" fmla="*/ 0 h 32"/>
                <a:gd name="T20" fmla="*/ 0 w 32"/>
                <a:gd name="T21" fmla="*/ 0 h 32"/>
                <a:gd name="T22" fmla="*/ 0 w 32"/>
                <a:gd name="T23" fmla="*/ 0 h 32"/>
                <a:gd name="T24" fmla="*/ 0 w 32"/>
                <a:gd name="T25" fmla="*/ 0 h 32"/>
                <a:gd name="T26" fmla="*/ 0 w 32"/>
                <a:gd name="T27" fmla="*/ 0 h 32"/>
                <a:gd name="T28" fmla="*/ 0 w 32"/>
                <a:gd name="T29" fmla="*/ 0 h 32"/>
                <a:gd name="T30" fmla="*/ 0 w 32"/>
                <a:gd name="T31" fmla="*/ 0 h 32"/>
                <a:gd name="T32" fmla="*/ 0 w 32"/>
                <a:gd name="T33" fmla="*/ 0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
                <a:gd name="T52" fmla="*/ 0 h 32"/>
                <a:gd name="T53" fmla="*/ 32 w 32"/>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 h="32">
                  <a:moveTo>
                    <a:pt x="16" y="32"/>
                  </a:moveTo>
                  <a:lnTo>
                    <a:pt x="22" y="31"/>
                  </a:lnTo>
                  <a:lnTo>
                    <a:pt x="27" y="27"/>
                  </a:lnTo>
                  <a:lnTo>
                    <a:pt x="31" y="23"/>
                  </a:lnTo>
                  <a:lnTo>
                    <a:pt x="32" y="16"/>
                  </a:lnTo>
                  <a:lnTo>
                    <a:pt x="31" y="9"/>
                  </a:lnTo>
                  <a:lnTo>
                    <a:pt x="27" y="4"/>
                  </a:lnTo>
                  <a:lnTo>
                    <a:pt x="22" y="1"/>
                  </a:lnTo>
                  <a:lnTo>
                    <a:pt x="16" y="0"/>
                  </a:lnTo>
                  <a:lnTo>
                    <a:pt x="10" y="1"/>
                  </a:lnTo>
                  <a:lnTo>
                    <a:pt x="4" y="4"/>
                  </a:lnTo>
                  <a:lnTo>
                    <a:pt x="1" y="9"/>
                  </a:lnTo>
                  <a:lnTo>
                    <a:pt x="0" y="16"/>
                  </a:lnTo>
                  <a:lnTo>
                    <a:pt x="1" y="23"/>
                  </a:lnTo>
                  <a:lnTo>
                    <a:pt x="4" y="27"/>
                  </a:lnTo>
                  <a:lnTo>
                    <a:pt x="10" y="31"/>
                  </a:lnTo>
                  <a:lnTo>
                    <a:pt x="16" y="32"/>
                  </a:lnTo>
                  <a:close/>
                </a:path>
              </a:pathLst>
            </a:custGeom>
            <a:solidFill>
              <a:srgbClr val="EDBCA8"/>
            </a:solidFill>
            <a:ln w="9525">
              <a:noFill/>
              <a:round/>
              <a:headEnd/>
              <a:tailEnd/>
            </a:ln>
          </p:spPr>
          <p:txBody>
            <a:bodyPr/>
            <a:lstStyle/>
            <a:p>
              <a:endParaRPr lang="ru-RU"/>
            </a:p>
          </p:txBody>
        </p:sp>
        <p:sp>
          <p:nvSpPr>
            <p:cNvPr id="38" name="Freeform 317"/>
            <p:cNvSpPr>
              <a:spLocks/>
            </p:cNvSpPr>
            <p:nvPr/>
          </p:nvSpPr>
          <p:spPr bwMode="auto">
            <a:xfrm>
              <a:off x="3075" y="2848"/>
              <a:ext cx="9" cy="9"/>
            </a:xfrm>
            <a:custGeom>
              <a:avLst/>
              <a:gdLst>
                <a:gd name="T0" fmla="*/ 0 w 30"/>
                <a:gd name="T1" fmla="*/ 0 h 30"/>
                <a:gd name="T2" fmla="*/ 0 w 30"/>
                <a:gd name="T3" fmla="*/ 0 h 30"/>
                <a:gd name="T4" fmla="*/ 0 w 30"/>
                <a:gd name="T5" fmla="*/ 0 h 30"/>
                <a:gd name="T6" fmla="*/ 0 w 30"/>
                <a:gd name="T7" fmla="*/ 0 h 30"/>
                <a:gd name="T8" fmla="*/ 0 w 30"/>
                <a:gd name="T9" fmla="*/ 0 h 30"/>
                <a:gd name="T10" fmla="*/ 0 w 30"/>
                <a:gd name="T11" fmla="*/ 0 h 30"/>
                <a:gd name="T12" fmla="*/ 0 w 30"/>
                <a:gd name="T13" fmla="*/ 0 h 30"/>
                <a:gd name="T14" fmla="*/ 0 w 30"/>
                <a:gd name="T15" fmla="*/ 0 h 30"/>
                <a:gd name="T16" fmla="*/ 0 w 30"/>
                <a:gd name="T17" fmla="*/ 0 h 30"/>
                <a:gd name="T18" fmla="*/ 0 w 30"/>
                <a:gd name="T19" fmla="*/ 0 h 30"/>
                <a:gd name="T20" fmla="*/ 0 w 30"/>
                <a:gd name="T21" fmla="*/ 0 h 30"/>
                <a:gd name="T22" fmla="*/ 0 w 30"/>
                <a:gd name="T23" fmla="*/ 0 h 30"/>
                <a:gd name="T24" fmla="*/ 0 w 30"/>
                <a:gd name="T25" fmla="*/ 0 h 30"/>
                <a:gd name="T26" fmla="*/ 0 w 30"/>
                <a:gd name="T27" fmla="*/ 0 h 30"/>
                <a:gd name="T28" fmla="*/ 0 w 30"/>
                <a:gd name="T29" fmla="*/ 0 h 30"/>
                <a:gd name="T30" fmla="*/ 0 w 30"/>
                <a:gd name="T31" fmla="*/ 0 h 30"/>
                <a:gd name="T32" fmla="*/ 0 w 30"/>
                <a:gd name="T33" fmla="*/ 0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0"/>
                <a:gd name="T52" fmla="*/ 0 h 30"/>
                <a:gd name="T53" fmla="*/ 30 w 30"/>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0" h="30">
                  <a:moveTo>
                    <a:pt x="15" y="30"/>
                  </a:moveTo>
                  <a:lnTo>
                    <a:pt x="21" y="29"/>
                  </a:lnTo>
                  <a:lnTo>
                    <a:pt x="25" y="25"/>
                  </a:lnTo>
                  <a:lnTo>
                    <a:pt x="29" y="21"/>
                  </a:lnTo>
                  <a:lnTo>
                    <a:pt x="30" y="15"/>
                  </a:lnTo>
                  <a:lnTo>
                    <a:pt x="29" y="9"/>
                  </a:lnTo>
                  <a:lnTo>
                    <a:pt x="25" y="4"/>
                  </a:lnTo>
                  <a:lnTo>
                    <a:pt x="21" y="1"/>
                  </a:lnTo>
                  <a:lnTo>
                    <a:pt x="15" y="0"/>
                  </a:lnTo>
                  <a:lnTo>
                    <a:pt x="9" y="1"/>
                  </a:lnTo>
                  <a:lnTo>
                    <a:pt x="5" y="4"/>
                  </a:lnTo>
                  <a:lnTo>
                    <a:pt x="1" y="9"/>
                  </a:lnTo>
                  <a:lnTo>
                    <a:pt x="0" y="15"/>
                  </a:lnTo>
                  <a:lnTo>
                    <a:pt x="1" y="21"/>
                  </a:lnTo>
                  <a:lnTo>
                    <a:pt x="5" y="25"/>
                  </a:lnTo>
                  <a:lnTo>
                    <a:pt x="9" y="29"/>
                  </a:lnTo>
                  <a:lnTo>
                    <a:pt x="15" y="30"/>
                  </a:lnTo>
                  <a:close/>
                </a:path>
              </a:pathLst>
            </a:custGeom>
            <a:solidFill>
              <a:srgbClr val="EDBAA8"/>
            </a:solidFill>
            <a:ln w="9525">
              <a:noFill/>
              <a:round/>
              <a:headEnd/>
              <a:tailEnd/>
            </a:ln>
          </p:spPr>
          <p:txBody>
            <a:bodyPr/>
            <a:lstStyle/>
            <a:p>
              <a:endParaRPr lang="ru-RU"/>
            </a:p>
          </p:txBody>
        </p:sp>
        <p:sp>
          <p:nvSpPr>
            <p:cNvPr id="39" name="Freeform 318"/>
            <p:cNvSpPr>
              <a:spLocks/>
            </p:cNvSpPr>
            <p:nvPr/>
          </p:nvSpPr>
          <p:spPr bwMode="auto">
            <a:xfrm>
              <a:off x="3075" y="2848"/>
              <a:ext cx="8" cy="9"/>
            </a:xfrm>
            <a:custGeom>
              <a:avLst/>
              <a:gdLst>
                <a:gd name="T0" fmla="*/ 0 w 28"/>
                <a:gd name="T1" fmla="*/ 0 h 29"/>
                <a:gd name="T2" fmla="*/ 0 w 28"/>
                <a:gd name="T3" fmla="*/ 0 h 29"/>
                <a:gd name="T4" fmla="*/ 0 w 28"/>
                <a:gd name="T5" fmla="*/ 0 h 29"/>
                <a:gd name="T6" fmla="*/ 0 w 28"/>
                <a:gd name="T7" fmla="*/ 0 h 29"/>
                <a:gd name="T8" fmla="*/ 0 w 28"/>
                <a:gd name="T9" fmla="*/ 0 h 29"/>
                <a:gd name="T10" fmla="*/ 0 w 28"/>
                <a:gd name="T11" fmla="*/ 0 h 29"/>
                <a:gd name="T12" fmla="*/ 0 w 28"/>
                <a:gd name="T13" fmla="*/ 0 h 29"/>
                <a:gd name="T14" fmla="*/ 0 w 28"/>
                <a:gd name="T15" fmla="*/ 0 h 29"/>
                <a:gd name="T16" fmla="*/ 0 w 28"/>
                <a:gd name="T17" fmla="*/ 0 h 29"/>
                <a:gd name="T18" fmla="*/ 0 w 28"/>
                <a:gd name="T19" fmla="*/ 0 h 29"/>
                <a:gd name="T20" fmla="*/ 0 w 28"/>
                <a:gd name="T21" fmla="*/ 0 h 29"/>
                <a:gd name="T22" fmla="*/ 0 w 28"/>
                <a:gd name="T23" fmla="*/ 0 h 29"/>
                <a:gd name="T24" fmla="*/ 0 w 28"/>
                <a:gd name="T25" fmla="*/ 0 h 29"/>
                <a:gd name="T26" fmla="*/ 0 w 28"/>
                <a:gd name="T27" fmla="*/ 0 h 29"/>
                <a:gd name="T28" fmla="*/ 0 w 28"/>
                <a:gd name="T29" fmla="*/ 0 h 29"/>
                <a:gd name="T30" fmla="*/ 0 w 28"/>
                <a:gd name="T31" fmla="*/ 0 h 29"/>
                <a:gd name="T32" fmla="*/ 0 w 28"/>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8"/>
                <a:gd name="T52" fmla="*/ 0 h 29"/>
                <a:gd name="T53" fmla="*/ 28 w 28"/>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8" h="29">
                  <a:moveTo>
                    <a:pt x="14" y="29"/>
                  </a:moveTo>
                  <a:lnTo>
                    <a:pt x="19" y="28"/>
                  </a:lnTo>
                  <a:lnTo>
                    <a:pt x="23" y="24"/>
                  </a:lnTo>
                  <a:lnTo>
                    <a:pt x="27" y="20"/>
                  </a:lnTo>
                  <a:lnTo>
                    <a:pt x="28" y="14"/>
                  </a:lnTo>
                  <a:lnTo>
                    <a:pt x="27" y="8"/>
                  </a:lnTo>
                  <a:lnTo>
                    <a:pt x="23" y="3"/>
                  </a:lnTo>
                  <a:lnTo>
                    <a:pt x="19" y="1"/>
                  </a:lnTo>
                  <a:lnTo>
                    <a:pt x="14" y="0"/>
                  </a:lnTo>
                  <a:lnTo>
                    <a:pt x="9" y="1"/>
                  </a:lnTo>
                  <a:lnTo>
                    <a:pt x="5" y="3"/>
                  </a:lnTo>
                  <a:lnTo>
                    <a:pt x="1" y="8"/>
                  </a:lnTo>
                  <a:lnTo>
                    <a:pt x="0" y="14"/>
                  </a:lnTo>
                  <a:lnTo>
                    <a:pt x="1" y="20"/>
                  </a:lnTo>
                  <a:lnTo>
                    <a:pt x="5" y="24"/>
                  </a:lnTo>
                  <a:lnTo>
                    <a:pt x="9" y="28"/>
                  </a:lnTo>
                  <a:lnTo>
                    <a:pt x="14" y="29"/>
                  </a:lnTo>
                  <a:close/>
                </a:path>
              </a:pathLst>
            </a:custGeom>
            <a:solidFill>
              <a:srgbClr val="EAB7A3"/>
            </a:solidFill>
            <a:ln w="9525">
              <a:noFill/>
              <a:round/>
              <a:headEnd/>
              <a:tailEnd/>
            </a:ln>
          </p:spPr>
          <p:txBody>
            <a:bodyPr/>
            <a:lstStyle/>
            <a:p>
              <a:endParaRPr lang="ru-RU"/>
            </a:p>
          </p:txBody>
        </p:sp>
        <p:sp>
          <p:nvSpPr>
            <p:cNvPr id="40" name="Freeform 319"/>
            <p:cNvSpPr>
              <a:spLocks/>
            </p:cNvSpPr>
            <p:nvPr/>
          </p:nvSpPr>
          <p:spPr bwMode="auto">
            <a:xfrm>
              <a:off x="3075" y="2848"/>
              <a:ext cx="8" cy="8"/>
            </a:xfrm>
            <a:custGeom>
              <a:avLst/>
              <a:gdLst>
                <a:gd name="T0" fmla="*/ 0 w 26"/>
                <a:gd name="T1" fmla="*/ 0 h 28"/>
                <a:gd name="T2" fmla="*/ 0 w 26"/>
                <a:gd name="T3" fmla="*/ 0 h 28"/>
                <a:gd name="T4" fmla="*/ 0 w 26"/>
                <a:gd name="T5" fmla="*/ 0 h 28"/>
                <a:gd name="T6" fmla="*/ 0 w 26"/>
                <a:gd name="T7" fmla="*/ 0 h 28"/>
                <a:gd name="T8" fmla="*/ 0 w 26"/>
                <a:gd name="T9" fmla="*/ 0 h 28"/>
                <a:gd name="T10" fmla="*/ 0 w 26"/>
                <a:gd name="T11" fmla="*/ 0 h 28"/>
                <a:gd name="T12" fmla="*/ 0 w 26"/>
                <a:gd name="T13" fmla="*/ 0 h 28"/>
                <a:gd name="T14" fmla="*/ 0 w 26"/>
                <a:gd name="T15" fmla="*/ 0 h 28"/>
                <a:gd name="T16" fmla="*/ 0 w 26"/>
                <a:gd name="T17" fmla="*/ 0 h 28"/>
                <a:gd name="T18" fmla="*/ 0 w 26"/>
                <a:gd name="T19" fmla="*/ 0 h 28"/>
                <a:gd name="T20" fmla="*/ 0 w 26"/>
                <a:gd name="T21" fmla="*/ 0 h 28"/>
                <a:gd name="T22" fmla="*/ 0 w 26"/>
                <a:gd name="T23" fmla="*/ 0 h 28"/>
                <a:gd name="T24" fmla="*/ 0 w 26"/>
                <a:gd name="T25" fmla="*/ 0 h 28"/>
                <a:gd name="T26" fmla="*/ 0 w 26"/>
                <a:gd name="T27" fmla="*/ 0 h 28"/>
                <a:gd name="T28" fmla="*/ 0 w 26"/>
                <a:gd name="T29" fmla="*/ 0 h 28"/>
                <a:gd name="T30" fmla="*/ 0 w 26"/>
                <a:gd name="T31" fmla="*/ 0 h 28"/>
                <a:gd name="T32" fmla="*/ 0 w 26"/>
                <a:gd name="T33" fmla="*/ 0 h 2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6"/>
                <a:gd name="T52" fmla="*/ 0 h 28"/>
                <a:gd name="T53" fmla="*/ 26 w 26"/>
                <a:gd name="T54" fmla="*/ 28 h 2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6" h="28">
                  <a:moveTo>
                    <a:pt x="13" y="28"/>
                  </a:moveTo>
                  <a:lnTo>
                    <a:pt x="18" y="26"/>
                  </a:lnTo>
                  <a:lnTo>
                    <a:pt x="22" y="24"/>
                  </a:lnTo>
                  <a:lnTo>
                    <a:pt x="24" y="20"/>
                  </a:lnTo>
                  <a:lnTo>
                    <a:pt x="26" y="14"/>
                  </a:lnTo>
                  <a:lnTo>
                    <a:pt x="24" y="9"/>
                  </a:lnTo>
                  <a:lnTo>
                    <a:pt x="22" y="5"/>
                  </a:lnTo>
                  <a:lnTo>
                    <a:pt x="18" y="1"/>
                  </a:lnTo>
                  <a:lnTo>
                    <a:pt x="13" y="0"/>
                  </a:lnTo>
                  <a:lnTo>
                    <a:pt x="8" y="1"/>
                  </a:lnTo>
                  <a:lnTo>
                    <a:pt x="4" y="5"/>
                  </a:lnTo>
                  <a:lnTo>
                    <a:pt x="1" y="9"/>
                  </a:lnTo>
                  <a:lnTo>
                    <a:pt x="0" y="14"/>
                  </a:lnTo>
                  <a:lnTo>
                    <a:pt x="1" y="20"/>
                  </a:lnTo>
                  <a:lnTo>
                    <a:pt x="4" y="24"/>
                  </a:lnTo>
                  <a:lnTo>
                    <a:pt x="8" y="26"/>
                  </a:lnTo>
                  <a:lnTo>
                    <a:pt x="13" y="28"/>
                  </a:lnTo>
                  <a:close/>
                </a:path>
              </a:pathLst>
            </a:custGeom>
            <a:solidFill>
              <a:srgbClr val="EAB5A3"/>
            </a:solidFill>
            <a:ln w="9525">
              <a:noFill/>
              <a:round/>
              <a:headEnd/>
              <a:tailEnd/>
            </a:ln>
          </p:spPr>
          <p:txBody>
            <a:bodyPr/>
            <a:lstStyle/>
            <a:p>
              <a:endParaRPr lang="ru-RU"/>
            </a:p>
          </p:txBody>
        </p:sp>
        <p:sp>
          <p:nvSpPr>
            <p:cNvPr id="41" name="Freeform 320"/>
            <p:cNvSpPr>
              <a:spLocks/>
            </p:cNvSpPr>
            <p:nvPr/>
          </p:nvSpPr>
          <p:spPr bwMode="auto">
            <a:xfrm>
              <a:off x="3076" y="2849"/>
              <a:ext cx="7" cy="7"/>
            </a:xfrm>
            <a:custGeom>
              <a:avLst/>
              <a:gdLst>
                <a:gd name="T0" fmla="*/ 0 w 25"/>
                <a:gd name="T1" fmla="*/ 0 h 25"/>
                <a:gd name="T2" fmla="*/ 0 w 25"/>
                <a:gd name="T3" fmla="*/ 0 h 25"/>
                <a:gd name="T4" fmla="*/ 0 w 25"/>
                <a:gd name="T5" fmla="*/ 0 h 25"/>
                <a:gd name="T6" fmla="*/ 0 w 25"/>
                <a:gd name="T7" fmla="*/ 0 h 25"/>
                <a:gd name="T8" fmla="*/ 0 w 25"/>
                <a:gd name="T9" fmla="*/ 0 h 25"/>
                <a:gd name="T10" fmla="*/ 0 w 25"/>
                <a:gd name="T11" fmla="*/ 0 h 25"/>
                <a:gd name="T12" fmla="*/ 0 w 25"/>
                <a:gd name="T13" fmla="*/ 0 h 25"/>
                <a:gd name="T14" fmla="*/ 0 w 25"/>
                <a:gd name="T15" fmla="*/ 0 h 25"/>
                <a:gd name="T16" fmla="*/ 0 w 25"/>
                <a:gd name="T17" fmla="*/ 0 h 25"/>
                <a:gd name="T18" fmla="*/ 0 w 25"/>
                <a:gd name="T19" fmla="*/ 0 h 25"/>
                <a:gd name="T20" fmla="*/ 0 w 25"/>
                <a:gd name="T21" fmla="*/ 0 h 25"/>
                <a:gd name="T22" fmla="*/ 0 w 25"/>
                <a:gd name="T23" fmla="*/ 0 h 25"/>
                <a:gd name="T24" fmla="*/ 0 w 25"/>
                <a:gd name="T25" fmla="*/ 0 h 25"/>
                <a:gd name="T26" fmla="*/ 0 w 25"/>
                <a:gd name="T27" fmla="*/ 0 h 25"/>
                <a:gd name="T28" fmla="*/ 0 w 25"/>
                <a:gd name="T29" fmla="*/ 0 h 25"/>
                <a:gd name="T30" fmla="*/ 0 w 25"/>
                <a:gd name="T31" fmla="*/ 0 h 25"/>
                <a:gd name="T32" fmla="*/ 0 w 25"/>
                <a:gd name="T33" fmla="*/ 0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
                <a:gd name="T52" fmla="*/ 0 h 25"/>
                <a:gd name="T53" fmla="*/ 25 w 25"/>
                <a:gd name="T54" fmla="*/ 25 h 2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 h="25">
                  <a:moveTo>
                    <a:pt x="12" y="25"/>
                  </a:moveTo>
                  <a:lnTo>
                    <a:pt x="17" y="24"/>
                  </a:lnTo>
                  <a:lnTo>
                    <a:pt x="21" y="22"/>
                  </a:lnTo>
                  <a:lnTo>
                    <a:pt x="23" y="17"/>
                  </a:lnTo>
                  <a:lnTo>
                    <a:pt x="25" y="13"/>
                  </a:lnTo>
                  <a:lnTo>
                    <a:pt x="23" y="8"/>
                  </a:lnTo>
                  <a:lnTo>
                    <a:pt x="21" y="4"/>
                  </a:lnTo>
                  <a:lnTo>
                    <a:pt x="17" y="1"/>
                  </a:lnTo>
                  <a:lnTo>
                    <a:pt x="12" y="0"/>
                  </a:lnTo>
                  <a:lnTo>
                    <a:pt x="7" y="1"/>
                  </a:lnTo>
                  <a:lnTo>
                    <a:pt x="4" y="4"/>
                  </a:lnTo>
                  <a:lnTo>
                    <a:pt x="2" y="8"/>
                  </a:lnTo>
                  <a:lnTo>
                    <a:pt x="0" y="13"/>
                  </a:lnTo>
                  <a:lnTo>
                    <a:pt x="2" y="17"/>
                  </a:lnTo>
                  <a:lnTo>
                    <a:pt x="4" y="22"/>
                  </a:lnTo>
                  <a:lnTo>
                    <a:pt x="7" y="24"/>
                  </a:lnTo>
                  <a:lnTo>
                    <a:pt x="12" y="25"/>
                  </a:lnTo>
                  <a:close/>
                </a:path>
              </a:pathLst>
            </a:custGeom>
            <a:solidFill>
              <a:srgbClr val="E8AF9E"/>
            </a:solidFill>
            <a:ln w="9525">
              <a:noFill/>
              <a:round/>
              <a:headEnd/>
              <a:tailEnd/>
            </a:ln>
          </p:spPr>
          <p:txBody>
            <a:bodyPr/>
            <a:lstStyle/>
            <a:p>
              <a:endParaRPr lang="ru-RU"/>
            </a:p>
          </p:txBody>
        </p:sp>
        <p:sp>
          <p:nvSpPr>
            <p:cNvPr id="42" name="Freeform 321"/>
            <p:cNvSpPr>
              <a:spLocks/>
            </p:cNvSpPr>
            <p:nvPr/>
          </p:nvSpPr>
          <p:spPr bwMode="auto">
            <a:xfrm>
              <a:off x="3076" y="2849"/>
              <a:ext cx="7" cy="7"/>
            </a:xfrm>
            <a:custGeom>
              <a:avLst/>
              <a:gdLst>
                <a:gd name="T0" fmla="*/ 0 w 23"/>
                <a:gd name="T1" fmla="*/ 0 h 23"/>
                <a:gd name="T2" fmla="*/ 0 w 23"/>
                <a:gd name="T3" fmla="*/ 0 h 23"/>
                <a:gd name="T4" fmla="*/ 0 w 23"/>
                <a:gd name="T5" fmla="*/ 0 h 23"/>
                <a:gd name="T6" fmla="*/ 0 w 23"/>
                <a:gd name="T7" fmla="*/ 0 h 23"/>
                <a:gd name="T8" fmla="*/ 0 w 23"/>
                <a:gd name="T9" fmla="*/ 0 h 23"/>
                <a:gd name="T10" fmla="*/ 0 w 23"/>
                <a:gd name="T11" fmla="*/ 0 h 23"/>
                <a:gd name="T12" fmla="*/ 0 w 23"/>
                <a:gd name="T13" fmla="*/ 0 h 23"/>
                <a:gd name="T14" fmla="*/ 0 w 23"/>
                <a:gd name="T15" fmla="*/ 0 h 23"/>
                <a:gd name="T16" fmla="*/ 0 w 23"/>
                <a:gd name="T17" fmla="*/ 0 h 23"/>
                <a:gd name="T18" fmla="*/ 0 w 23"/>
                <a:gd name="T19" fmla="*/ 0 h 23"/>
                <a:gd name="T20" fmla="*/ 0 w 23"/>
                <a:gd name="T21" fmla="*/ 0 h 23"/>
                <a:gd name="T22" fmla="*/ 0 w 23"/>
                <a:gd name="T23" fmla="*/ 0 h 23"/>
                <a:gd name="T24" fmla="*/ 0 w 23"/>
                <a:gd name="T25" fmla="*/ 0 h 23"/>
                <a:gd name="T26" fmla="*/ 0 w 23"/>
                <a:gd name="T27" fmla="*/ 0 h 23"/>
                <a:gd name="T28" fmla="*/ 0 w 23"/>
                <a:gd name="T29" fmla="*/ 0 h 23"/>
                <a:gd name="T30" fmla="*/ 0 w 23"/>
                <a:gd name="T31" fmla="*/ 0 h 23"/>
                <a:gd name="T32" fmla="*/ 0 w 23"/>
                <a:gd name="T33" fmla="*/ 0 h 2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3"/>
                <a:gd name="T52" fmla="*/ 0 h 23"/>
                <a:gd name="T53" fmla="*/ 23 w 23"/>
                <a:gd name="T54" fmla="*/ 23 h 2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3" h="23">
                  <a:moveTo>
                    <a:pt x="12" y="23"/>
                  </a:moveTo>
                  <a:lnTo>
                    <a:pt x="17" y="22"/>
                  </a:lnTo>
                  <a:lnTo>
                    <a:pt x="20" y="20"/>
                  </a:lnTo>
                  <a:lnTo>
                    <a:pt x="22" y="16"/>
                  </a:lnTo>
                  <a:lnTo>
                    <a:pt x="23" y="12"/>
                  </a:lnTo>
                  <a:lnTo>
                    <a:pt x="22" y="7"/>
                  </a:lnTo>
                  <a:lnTo>
                    <a:pt x="20" y="4"/>
                  </a:lnTo>
                  <a:lnTo>
                    <a:pt x="17" y="1"/>
                  </a:lnTo>
                  <a:lnTo>
                    <a:pt x="12" y="0"/>
                  </a:lnTo>
                  <a:lnTo>
                    <a:pt x="7" y="1"/>
                  </a:lnTo>
                  <a:lnTo>
                    <a:pt x="4" y="4"/>
                  </a:lnTo>
                  <a:lnTo>
                    <a:pt x="2" y="7"/>
                  </a:lnTo>
                  <a:lnTo>
                    <a:pt x="0" y="12"/>
                  </a:lnTo>
                  <a:lnTo>
                    <a:pt x="2" y="16"/>
                  </a:lnTo>
                  <a:lnTo>
                    <a:pt x="4" y="20"/>
                  </a:lnTo>
                  <a:lnTo>
                    <a:pt x="7" y="22"/>
                  </a:lnTo>
                  <a:lnTo>
                    <a:pt x="12" y="23"/>
                  </a:lnTo>
                  <a:close/>
                </a:path>
              </a:pathLst>
            </a:custGeom>
            <a:solidFill>
              <a:srgbClr val="E8AD9E"/>
            </a:solidFill>
            <a:ln w="9525">
              <a:noFill/>
              <a:round/>
              <a:headEnd/>
              <a:tailEnd/>
            </a:ln>
          </p:spPr>
          <p:txBody>
            <a:bodyPr/>
            <a:lstStyle/>
            <a:p>
              <a:endParaRPr lang="ru-RU"/>
            </a:p>
          </p:txBody>
        </p:sp>
        <p:sp>
          <p:nvSpPr>
            <p:cNvPr id="43" name="Freeform 322"/>
            <p:cNvSpPr>
              <a:spLocks/>
            </p:cNvSpPr>
            <p:nvPr/>
          </p:nvSpPr>
          <p:spPr bwMode="auto">
            <a:xfrm>
              <a:off x="3076" y="2849"/>
              <a:ext cx="7" cy="7"/>
            </a:xfrm>
            <a:custGeom>
              <a:avLst/>
              <a:gdLst>
                <a:gd name="T0" fmla="*/ 0 w 20"/>
                <a:gd name="T1" fmla="*/ 0 h 22"/>
                <a:gd name="T2" fmla="*/ 0 w 20"/>
                <a:gd name="T3" fmla="*/ 0 h 22"/>
                <a:gd name="T4" fmla="*/ 0 w 20"/>
                <a:gd name="T5" fmla="*/ 0 h 22"/>
                <a:gd name="T6" fmla="*/ 0 w 20"/>
                <a:gd name="T7" fmla="*/ 0 h 22"/>
                <a:gd name="T8" fmla="*/ 0 w 20"/>
                <a:gd name="T9" fmla="*/ 0 h 22"/>
                <a:gd name="T10" fmla="*/ 0 w 20"/>
                <a:gd name="T11" fmla="*/ 0 h 22"/>
                <a:gd name="T12" fmla="*/ 0 w 20"/>
                <a:gd name="T13" fmla="*/ 0 h 22"/>
                <a:gd name="T14" fmla="*/ 0 w 20"/>
                <a:gd name="T15" fmla="*/ 0 h 22"/>
                <a:gd name="T16" fmla="*/ 0 w 20"/>
                <a:gd name="T17" fmla="*/ 0 h 22"/>
                <a:gd name="T18" fmla="*/ 0 w 20"/>
                <a:gd name="T19" fmla="*/ 0 h 22"/>
                <a:gd name="T20" fmla="*/ 0 w 20"/>
                <a:gd name="T21" fmla="*/ 0 h 22"/>
                <a:gd name="T22" fmla="*/ 0 w 20"/>
                <a:gd name="T23" fmla="*/ 0 h 22"/>
                <a:gd name="T24" fmla="*/ 0 w 20"/>
                <a:gd name="T25" fmla="*/ 0 h 22"/>
                <a:gd name="T26" fmla="*/ 0 w 20"/>
                <a:gd name="T27" fmla="*/ 0 h 22"/>
                <a:gd name="T28" fmla="*/ 0 w 20"/>
                <a:gd name="T29" fmla="*/ 0 h 22"/>
                <a:gd name="T30" fmla="*/ 0 w 20"/>
                <a:gd name="T31" fmla="*/ 0 h 22"/>
                <a:gd name="T32" fmla="*/ 0 w 20"/>
                <a:gd name="T33" fmla="*/ 0 h 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2"/>
                <a:gd name="T53" fmla="*/ 20 w 20"/>
                <a:gd name="T54" fmla="*/ 22 h 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2">
                  <a:moveTo>
                    <a:pt x="10" y="22"/>
                  </a:moveTo>
                  <a:lnTo>
                    <a:pt x="15" y="21"/>
                  </a:lnTo>
                  <a:lnTo>
                    <a:pt x="17" y="19"/>
                  </a:lnTo>
                  <a:lnTo>
                    <a:pt x="19" y="15"/>
                  </a:lnTo>
                  <a:lnTo>
                    <a:pt x="20" y="11"/>
                  </a:lnTo>
                  <a:lnTo>
                    <a:pt x="19" y="6"/>
                  </a:lnTo>
                  <a:lnTo>
                    <a:pt x="17" y="4"/>
                  </a:lnTo>
                  <a:lnTo>
                    <a:pt x="15" y="2"/>
                  </a:lnTo>
                  <a:lnTo>
                    <a:pt x="10" y="0"/>
                  </a:lnTo>
                  <a:lnTo>
                    <a:pt x="5" y="2"/>
                  </a:lnTo>
                  <a:lnTo>
                    <a:pt x="3" y="4"/>
                  </a:lnTo>
                  <a:lnTo>
                    <a:pt x="1" y="6"/>
                  </a:lnTo>
                  <a:lnTo>
                    <a:pt x="0" y="11"/>
                  </a:lnTo>
                  <a:lnTo>
                    <a:pt x="1" y="15"/>
                  </a:lnTo>
                  <a:lnTo>
                    <a:pt x="3" y="19"/>
                  </a:lnTo>
                  <a:lnTo>
                    <a:pt x="5" y="21"/>
                  </a:lnTo>
                  <a:lnTo>
                    <a:pt x="10" y="22"/>
                  </a:lnTo>
                  <a:close/>
                </a:path>
              </a:pathLst>
            </a:custGeom>
            <a:solidFill>
              <a:srgbClr val="E8AA9E"/>
            </a:solidFill>
            <a:ln w="9525">
              <a:noFill/>
              <a:round/>
              <a:headEnd/>
              <a:tailEnd/>
            </a:ln>
          </p:spPr>
          <p:txBody>
            <a:bodyPr/>
            <a:lstStyle/>
            <a:p>
              <a:endParaRPr lang="ru-RU"/>
            </a:p>
          </p:txBody>
        </p:sp>
        <p:sp>
          <p:nvSpPr>
            <p:cNvPr id="44" name="Freeform 323"/>
            <p:cNvSpPr>
              <a:spLocks/>
            </p:cNvSpPr>
            <p:nvPr/>
          </p:nvSpPr>
          <p:spPr bwMode="auto">
            <a:xfrm>
              <a:off x="3076" y="2850"/>
              <a:ext cx="6" cy="6"/>
            </a:xfrm>
            <a:custGeom>
              <a:avLst/>
              <a:gdLst>
                <a:gd name="T0" fmla="*/ 0 w 18"/>
                <a:gd name="T1" fmla="*/ 0 h 19"/>
                <a:gd name="T2" fmla="*/ 0 w 18"/>
                <a:gd name="T3" fmla="*/ 0 h 19"/>
                <a:gd name="T4" fmla="*/ 0 w 18"/>
                <a:gd name="T5" fmla="*/ 0 h 19"/>
                <a:gd name="T6" fmla="*/ 0 w 18"/>
                <a:gd name="T7" fmla="*/ 0 h 19"/>
                <a:gd name="T8" fmla="*/ 0 w 18"/>
                <a:gd name="T9" fmla="*/ 0 h 19"/>
                <a:gd name="T10" fmla="*/ 0 w 18"/>
                <a:gd name="T11" fmla="*/ 0 h 19"/>
                <a:gd name="T12" fmla="*/ 0 w 18"/>
                <a:gd name="T13" fmla="*/ 0 h 19"/>
                <a:gd name="T14" fmla="*/ 0 w 18"/>
                <a:gd name="T15" fmla="*/ 0 h 19"/>
                <a:gd name="T16" fmla="*/ 0 w 18"/>
                <a:gd name="T17" fmla="*/ 0 h 19"/>
                <a:gd name="T18" fmla="*/ 0 w 18"/>
                <a:gd name="T19" fmla="*/ 0 h 19"/>
                <a:gd name="T20" fmla="*/ 0 w 18"/>
                <a:gd name="T21" fmla="*/ 0 h 19"/>
                <a:gd name="T22" fmla="*/ 0 w 18"/>
                <a:gd name="T23" fmla="*/ 0 h 19"/>
                <a:gd name="T24" fmla="*/ 0 w 18"/>
                <a:gd name="T25" fmla="*/ 0 h 19"/>
                <a:gd name="T26" fmla="*/ 0 w 18"/>
                <a:gd name="T27" fmla="*/ 0 h 19"/>
                <a:gd name="T28" fmla="*/ 0 w 18"/>
                <a:gd name="T29" fmla="*/ 0 h 19"/>
                <a:gd name="T30" fmla="*/ 0 w 18"/>
                <a:gd name="T31" fmla="*/ 0 h 19"/>
                <a:gd name="T32" fmla="*/ 0 w 18"/>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9"/>
                <a:gd name="T53" fmla="*/ 18 w 18"/>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9">
                  <a:moveTo>
                    <a:pt x="9" y="19"/>
                  </a:moveTo>
                  <a:lnTo>
                    <a:pt x="12" y="18"/>
                  </a:lnTo>
                  <a:lnTo>
                    <a:pt x="16" y="16"/>
                  </a:lnTo>
                  <a:lnTo>
                    <a:pt x="17" y="13"/>
                  </a:lnTo>
                  <a:lnTo>
                    <a:pt x="18" y="9"/>
                  </a:lnTo>
                  <a:lnTo>
                    <a:pt x="17" y="5"/>
                  </a:lnTo>
                  <a:lnTo>
                    <a:pt x="16" y="2"/>
                  </a:lnTo>
                  <a:lnTo>
                    <a:pt x="12" y="1"/>
                  </a:lnTo>
                  <a:lnTo>
                    <a:pt x="9" y="0"/>
                  </a:lnTo>
                  <a:lnTo>
                    <a:pt x="5" y="1"/>
                  </a:lnTo>
                  <a:lnTo>
                    <a:pt x="3" y="2"/>
                  </a:lnTo>
                  <a:lnTo>
                    <a:pt x="1" y="5"/>
                  </a:lnTo>
                  <a:lnTo>
                    <a:pt x="0" y="9"/>
                  </a:lnTo>
                  <a:lnTo>
                    <a:pt x="1" y="13"/>
                  </a:lnTo>
                  <a:lnTo>
                    <a:pt x="3" y="16"/>
                  </a:lnTo>
                  <a:lnTo>
                    <a:pt x="5" y="18"/>
                  </a:lnTo>
                  <a:lnTo>
                    <a:pt x="9" y="19"/>
                  </a:lnTo>
                  <a:close/>
                </a:path>
              </a:pathLst>
            </a:custGeom>
            <a:solidFill>
              <a:srgbClr val="E5A599"/>
            </a:solidFill>
            <a:ln w="9525">
              <a:noFill/>
              <a:round/>
              <a:headEnd/>
              <a:tailEnd/>
            </a:ln>
          </p:spPr>
          <p:txBody>
            <a:bodyPr/>
            <a:lstStyle/>
            <a:p>
              <a:endParaRPr lang="ru-RU"/>
            </a:p>
          </p:txBody>
        </p:sp>
        <p:sp>
          <p:nvSpPr>
            <p:cNvPr id="45" name="Freeform 324"/>
            <p:cNvSpPr>
              <a:spLocks/>
            </p:cNvSpPr>
            <p:nvPr/>
          </p:nvSpPr>
          <p:spPr bwMode="auto">
            <a:xfrm>
              <a:off x="3107" y="2856"/>
              <a:ext cx="12" cy="10"/>
            </a:xfrm>
            <a:custGeom>
              <a:avLst/>
              <a:gdLst>
                <a:gd name="T0" fmla="*/ 0 w 38"/>
                <a:gd name="T1" fmla="*/ 0 h 38"/>
                <a:gd name="T2" fmla="*/ 0 w 38"/>
                <a:gd name="T3" fmla="*/ 0 h 38"/>
                <a:gd name="T4" fmla="*/ 0 w 38"/>
                <a:gd name="T5" fmla="*/ 0 h 38"/>
                <a:gd name="T6" fmla="*/ 0 w 38"/>
                <a:gd name="T7" fmla="*/ 0 h 38"/>
                <a:gd name="T8" fmla="*/ 0 w 38"/>
                <a:gd name="T9" fmla="*/ 0 h 38"/>
                <a:gd name="T10" fmla="*/ 0 w 38"/>
                <a:gd name="T11" fmla="*/ 0 h 38"/>
                <a:gd name="T12" fmla="*/ 0 w 38"/>
                <a:gd name="T13" fmla="*/ 0 h 38"/>
                <a:gd name="T14" fmla="*/ 0 w 38"/>
                <a:gd name="T15" fmla="*/ 0 h 38"/>
                <a:gd name="T16" fmla="*/ 0 w 38"/>
                <a:gd name="T17" fmla="*/ 0 h 38"/>
                <a:gd name="T18" fmla="*/ 0 w 38"/>
                <a:gd name="T19" fmla="*/ 0 h 38"/>
                <a:gd name="T20" fmla="*/ 0 w 38"/>
                <a:gd name="T21" fmla="*/ 0 h 38"/>
                <a:gd name="T22" fmla="*/ 0 w 38"/>
                <a:gd name="T23" fmla="*/ 0 h 38"/>
                <a:gd name="T24" fmla="*/ 0 w 38"/>
                <a:gd name="T25" fmla="*/ 0 h 38"/>
                <a:gd name="T26" fmla="*/ 0 w 38"/>
                <a:gd name="T27" fmla="*/ 0 h 38"/>
                <a:gd name="T28" fmla="*/ 0 w 38"/>
                <a:gd name="T29" fmla="*/ 0 h 38"/>
                <a:gd name="T30" fmla="*/ 0 w 38"/>
                <a:gd name="T31" fmla="*/ 0 h 38"/>
                <a:gd name="T32" fmla="*/ 0 w 38"/>
                <a:gd name="T33" fmla="*/ 0 h 3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
                <a:gd name="T52" fmla="*/ 0 h 38"/>
                <a:gd name="T53" fmla="*/ 38 w 38"/>
                <a:gd name="T54" fmla="*/ 38 h 3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 h="38">
                  <a:moveTo>
                    <a:pt x="19" y="38"/>
                  </a:moveTo>
                  <a:lnTo>
                    <a:pt x="26" y="37"/>
                  </a:lnTo>
                  <a:lnTo>
                    <a:pt x="32" y="33"/>
                  </a:lnTo>
                  <a:lnTo>
                    <a:pt x="37" y="26"/>
                  </a:lnTo>
                  <a:lnTo>
                    <a:pt x="38" y="19"/>
                  </a:lnTo>
                  <a:lnTo>
                    <a:pt x="37" y="12"/>
                  </a:lnTo>
                  <a:lnTo>
                    <a:pt x="32" y="6"/>
                  </a:lnTo>
                  <a:lnTo>
                    <a:pt x="26" y="1"/>
                  </a:lnTo>
                  <a:lnTo>
                    <a:pt x="19" y="0"/>
                  </a:lnTo>
                  <a:lnTo>
                    <a:pt x="12" y="1"/>
                  </a:lnTo>
                  <a:lnTo>
                    <a:pt x="6" y="6"/>
                  </a:lnTo>
                  <a:lnTo>
                    <a:pt x="1" y="12"/>
                  </a:lnTo>
                  <a:lnTo>
                    <a:pt x="0" y="19"/>
                  </a:lnTo>
                  <a:lnTo>
                    <a:pt x="1" y="26"/>
                  </a:lnTo>
                  <a:lnTo>
                    <a:pt x="6" y="33"/>
                  </a:lnTo>
                  <a:lnTo>
                    <a:pt x="12" y="37"/>
                  </a:lnTo>
                  <a:lnTo>
                    <a:pt x="19" y="38"/>
                  </a:lnTo>
                  <a:close/>
                </a:path>
              </a:pathLst>
            </a:custGeom>
            <a:solidFill>
              <a:srgbClr val="F2CCB2"/>
            </a:solidFill>
            <a:ln w="9525">
              <a:noFill/>
              <a:round/>
              <a:headEnd/>
              <a:tailEnd/>
            </a:ln>
          </p:spPr>
          <p:txBody>
            <a:bodyPr/>
            <a:lstStyle/>
            <a:p>
              <a:endParaRPr lang="ru-RU"/>
            </a:p>
          </p:txBody>
        </p:sp>
        <p:sp>
          <p:nvSpPr>
            <p:cNvPr id="46" name="Freeform 325"/>
            <p:cNvSpPr>
              <a:spLocks/>
            </p:cNvSpPr>
            <p:nvPr/>
          </p:nvSpPr>
          <p:spPr bwMode="auto">
            <a:xfrm>
              <a:off x="3107" y="2856"/>
              <a:ext cx="12" cy="10"/>
            </a:xfrm>
            <a:custGeom>
              <a:avLst/>
              <a:gdLst>
                <a:gd name="T0" fmla="*/ 0 w 36"/>
                <a:gd name="T1" fmla="*/ 0 h 36"/>
                <a:gd name="T2" fmla="*/ 0 w 36"/>
                <a:gd name="T3" fmla="*/ 0 h 36"/>
                <a:gd name="T4" fmla="*/ 0 w 36"/>
                <a:gd name="T5" fmla="*/ 0 h 36"/>
                <a:gd name="T6" fmla="*/ 0 w 36"/>
                <a:gd name="T7" fmla="*/ 0 h 36"/>
                <a:gd name="T8" fmla="*/ 0 w 36"/>
                <a:gd name="T9" fmla="*/ 0 h 36"/>
                <a:gd name="T10" fmla="*/ 0 w 36"/>
                <a:gd name="T11" fmla="*/ 0 h 36"/>
                <a:gd name="T12" fmla="*/ 0 w 36"/>
                <a:gd name="T13" fmla="*/ 0 h 36"/>
                <a:gd name="T14" fmla="*/ 0 w 36"/>
                <a:gd name="T15" fmla="*/ 0 h 36"/>
                <a:gd name="T16" fmla="*/ 0 w 36"/>
                <a:gd name="T17" fmla="*/ 0 h 36"/>
                <a:gd name="T18" fmla="*/ 0 w 36"/>
                <a:gd name="T19" fmla="*/ 0 h 36"/>
                <a:gd name="T20" fmla="*/ 0 w 36"/>
                <a:gd name="T21" fmla="*/ 0 h 36"/>
                <a:gd name="T22" fmla="*/ 0 w 36"/>
                <a:gd name="T23" fmla="*/ 0 h 36"/>
                <a:gd name="T24" fmla="*/ 0 w 36"/>
                <a:gd name="T25" fmla="*/ 0 h 36"/>
                <a:gd name="T26" fmla="*/ 0 w 36"/>
                <a:gd name="T27" fmla="*/ 0 h 36"/>
                <a:gd name="T28" fmla="*/ 0 w 36"/>
                <a:gd name="T29" fmla="*/ 0 h 36"/>
                <a:gd name="T30" fmla="*/ 0 w 36"/>
                <a:gd name="T31" fmla="*/ 0 h 36"/>
                <a:gd name="T32" fmla="*/ 0 w 36"/>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6"/>
                <a:gd name="T52" fmla="*/ 0 h 36"/>
                <a:gd name="T53" fmla="*/ 36 w 36"/>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6" h="36">
                  <a:moveTo>
                    <a:pt x="18" y="36"/>
                  </a:moveTo>
                  <a:lnTo>
                    <a:pt x="25" y="35"/>
                  </a:lnTo>
                  <a:lnTo>
                    <a:pt x="31" y="30"/>
                  </a:lnTo>
                  <a:lnTo>
                    <a:pt x="35" y="25"/>
                  </a:lnTo>
                  <a:lnTo>
                    <a:pt x="36" y="18"/>
                  </a:lnTo>
                  <a:lnTo>
                    <a:pt x="35" y="11"/>
                  </a:lnTo>
                  <a:lnTo>
                    <a:pt x="31" y="5"/>
                  </a:lnTo>
                  <a:lnTo>
                    <a:pt x="25" y="2"/>
                  </a:lnTo>
                  <a:lnTo>
                    <a:pt x="18" y="0"/>
                  </a:lnTo>
                  <a:lnTo>
                    <a:pt x="11" y="2"/>
                  </a:lnTo>
                  <a:lnTo>
                    <a:pt x="6" y="5"/>
                  </a:lnTo>
                  <a:lnTo>
                    <a:pt x="1" y="11"/>
                  </a:lnTo>
                  <a:lnTo>
                    <a:pt x="0" y="18"/>
                  </a:lnTo>
                  <a:lnTo>
                    <a:pt x="1" y="25"/>
                  </a:lnTo>
                  <a:lnTo>
                    <a:pt x="6" y="30"/>
                  </a:lnTo>
                  <a:lnTo>
                    <a:pt x="11" y="35"/>
                  </a:lnTo>
                  <a:lnTo>
                    <a:pt x="18" y="36"/>
                  </a:lnTo>
                  <a:close/>
                </a:path>
              </a:pathLst>
            </a:custGeom>
            <a:solidFill>
              <a:srgbClr val="F2C9B2"/>
            </a:solidFill>
            <a:ln w="9525">
              <a:noFill/>
              <a:round/>
              <a:headEnd/>
              <a:tailEnd/>
            </a:ln>
          </p:spPr>
          <p:txBody>
            <a:bodyPr/>
            <a:lstStyle/>
            <a:p>
              <a:endParaRPr lang="ru-RU"/>
            </a:p>
          </p:txBody>
        </p:sp>
        <p:sp>
          <p:nvSpPr>
            <p:cNvPr id="47" name="Freeform 326"/>
            <p:cNvSpPr>
              <a:spLocks/>
            </p:cNvSpPr>
            <p:nvPr/>
          </p:nvSpPr>
          <p:spPr bwMode="auto">
            <a:xfrm>
              <a:off x="3108" y="2856"/>
              <a:ext cx="11" cy="10"/>
            </a:xfrm>
            <a:custGeom>
              <a:avLst/>
              <a:gdLst>
                <a:gd name="T0" fmla="*/ 0 w 35"/>
                <a:gd name="T1" fmla="*/ 0 h 33"/>
                <a:gd name="T2" fmla="*/ 0 w 35"/>
                <a:gd name="T3" fmla="*/ 0 h 33"/>
                <a:gd name="T4" fmla="*/ 0 w 35"/>
                <a:gd name="T5" fmla="*/ 0 h 33"/>
                <a:gd name="T6" fmla="*/ 0 w 35"/>
                <a:gd name="T7" fmla="*/ 0 h 33"/>
                <a:gd name="T8" fmla="*/ 0 w 35"/>
                <a:gd name="T9" fmla="*/ 0 h 33"/>
                <a:gd name="T10" fmla="*/ 0 w 35"/>
                <a:gd name="T11" fmla="*/ 0 h 33"/>
                <a:gd name="T12" fmla="*/ 0 w 35"/>
                <a:gd name="T13" fmla="*/ 0 h 33"/>
                <a:gd name="T14" fmla="*/ 0 w 35"/>
                <a:gd name="T15" fmla="*/ 0 h 33"/>
                <a:gd name="T16" fmla="*/ 0 w 35"/>
                <a:gd name="T17" fmla="*/ 0 h 33"/>
                <a:gd name="T18" fmla="*/ 0 w 35"/>
                <a:gd name="T19" fmla="*/ 0 h 33"/>
                <a:gd name="T20" fmla="*/ 0 w 35"/>
                <a:gd name="T21" fmla="*/ 0 h 33"/>
                <a:gd name="T22" fmla="*/ 0 w 35"/>
                <a:gd name="T23" fmla="*/ 0 h 33"/>
                <a:gd name="T24" fmla="*/ 0 w 35"/>
                <a:gd name="T25" fmla="*/ 0 h 33"/>
                <a:gd name="T26" fmla="*/ 0 w 35"/>
                <a:gd name="T27" fmla="*/ 0 h 33"/>
                <a:gd name="T28" fmla="*/ 0 w 35"/>
                <a:gd name="T29" fmla="*/ 0 h 33"/>
                <a:gd name="T30" fmla="*/ 0 w 35"/>
                <a:gd name="T31" fmla="*/ 0 h 33"/>
                <a:gd name="T32" fmla="*/ 0 w 35"/>
                <a:gd name="T33" fmla="*/ 0 h 3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
                <a:gd name="T52" fmla="*/ 0 h 33"/>
                <a:gd name="T53" fmla="*/ 35 w 35"/>
                <a:gd name="T54" fmla="*/ 33 h 3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 h="33">
                  <a:moveTo>
                    <a:pt x="17" y="33"/>
                  </a:moveTo>
                  <a:lnTo>
                    <a:pt x="24" y="32"/>
                  </a:lnTo>
                  <a:lnTo>
                    <a:pt x="30" y="28"/>
                  </a:lnTo>
                  <a:lnTo>
                    <a:pt x="34" y="23"/>
                  </a:lnTo>
                  <a:lnTo>
                    <a:pt x="35" y="16"/>
                  </a:lnTo>
                  <a:lnTo>
                    <a:pt x="34" y="9"/>
                  </a:lnTo>
                  <a:lnTo>
                    <a:pt x="30" y="4"/>
                  </a:lnTo>
                  <a:lnTo>
                    <a:pt x="24" y="1"/>
                  </a:lnTo>
                  <a:lnTo>
                    <a:pt x="17" y="0"/>
                  </a:lnTo>
                  <a:lnTo>
                    <a:pt x="10" y="1"/>
                  </a:lnTo>
                  <a:lnTo>
                    <a:pt x="6" y="4"/>
                  </a:lnTo>
                  <a:lnTo>
                    <a:pt x="1" y="9"/>
                  </a:lnTo>
                  <a:lnTo>
                    <a:pt x="0" y="16"/>
                  </a:lnTo>
                  <a:lnTo>
                    <a:pt x="1" y="23"/>
                  </a:lnTo>
                  <a:lnTo>
                    <a:pt x="6" y="28"/>
                  </a:lnTo>
                  <a:lnTo>
                    <a:pt x="10" y="32"/>
                  </a:lnTo>
                  <a:lnTo>
                    <a:pt x="17" y="33"/>
                  </a:lnTo>
                  <a:close/>
                </a:path>
              </a:pathLst>
            </a:custGeom>
            <a:solidFill>
              <a:srgbClr val="EFC4AD"/>
            </a:solidFill>
            <a:ln w="9525">
              <a:noFill/>
              <a:round/>
              <a:headEnd/>
              <a:tailEnd/>
            </a:ln>
          </p:spPr>
          <p:txBody>
            <a:bodyPr/>
            <a:lstStyle/>
            <a:p>
              <a:endParaRPr lang="ru-RU"/>
            </a:p>
          </p:txBody>
        </p:sp>
        <p:sp>
          <p:nvSpPr>
            <p:cNvPr id="48" name="Freeform 327"/>
            <p:cNvSpPr>
              <a:spLocks/>
            </p:cNvSpPr>
            <p:nvPr/>
          </p:nvSpPr>
          <p:spPr bwMode="auto">
            <a:xfrm>
              <a:off x="3108" y="2856"/>
              <a:ext cx="10" cy="9"/>
            </a:xfrm>
            <a:custGeom>
              <a:avLst/>
              <a:gdLst>
                <a:gd name="T0" fmla="*/ 0 w 33"/>
                <a:gd name="T1" fmla="*/ 0 h 32"/>
                <a:gd name="T2" fmla="*/ 0 w 33"/>
                <a:gd name="T3" fmla="*/ 0 h 32"/>
                <a:gd name="T4" fmla="*/ 0 w 33"/>
                <a:gd name="T5" fmla="*/ 0 h 32"/>
                <a:gd name="T6" fmla="*/ 0 w 33"/>
                <a:gd name="T7" fmla="*/ 0 h 32"/>
                <a:gd name="T8" fmla="*/ 0 w 33"/>
                <a:gd name="T9" fmla="*/ 0 h 32"/>
                <a:gd name="T10" fmla="*/ 0 w 33"/>
                <a:gd name="T11" fmla="*/ 0 h 32"/>
                <a:gd name="T12" fmla="*/ 0 w 33"/>
                <a:gd name="T13" fmla="*/ 0 h 32"/>
                <a:gd name="T14" fmla="*/ 0 w 33"/>
                <a:gd name="T15" fmla="*/ 0 h 32"/>
                <a:gd name="T16" fmla="*/ 0 w 33"/>
                <a:gd name="T17" fmla="*/ 0 h 32"/>
                <a:gd name="T18" fmla="*/ 0 w 33"/>
                <a:gd name="T19" fmla="*/ 0 h 32"/>
                <a:gd name="T20" fmla="*/ 0 w 33"/>
                <a:gd name="T21" fmla="*/ 0 h 32"/>
                <a:gd name="T22" fmla="*/ 0 w 33"/>
                <a:gd name="T23" fmla="*/ 0 h 32"/>
                <a:gd name="T24" fmla="*/ 0 w 33"/>
                <a:gd name="T25" fmla="*/ 0 h 32"/>
                <a:gd name="T26" fmla="*/ 0 w 33"/>
                <a:gd name="T27" fmla="*/ 0 h 32"/>
                <a:gd name="T28" fmla="*/ 0 w 33"/>
                <a:gd name="T29" fmla="*/ 0 h 32"/>
                <a:gd name="T30" fmla="*/ 0 w 33"/>
                <a:gd name="T31" fmla="*/ 0 h 32"/>
                <a:gd name="T32" fmla="*/ 0 w 33"/>
                <a:gd name="T33" fmla="*/ 0 h 3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
                <a:gd name="T52" fmla="*/ 0 h 32"/>
                <a:gd name="T53" fmla="*/ 33 w 33"/>
                <a:gd name="T54" fmla="*/ 32 h 3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 h="32">
                  <a:moveTo>
                    <a:pt x="16" y="32"/>
                  </a:moveTo>
                  <a:lnTo>
                    <a:pt x="23" y="31"/>
                  </a:lnTo>
                  <a:lnTo>
                    <a:pt x="28" y="27"/>
                  </a:lnTo>
                  <a:lnTo>
                    <a:pt x="31" y="23"/>
                  </a:lnTo>
                  <a:lnTo>
                    <a:pt x="33" y="16"/>
                  </a:lnTo>
                  <a:lnTo>
                    <a:pt x="31" y="10"/>
                  </a:lnTo>
                  <a:lnTo>
                    <a:pt x="28" y="4"/>
                  </a:lnTo>
                  <a:lnTo>
                    <a:pt x="23" y="1"/>
                  </a:lnTo>
                  <a:lnTo>
                    <a:pt x="16" y="0"/>
                  </a:lnTo>
                  <a:lnTo>
                    <a:pt x="9" y="1"/>
                  </a:lnTo>
                  <a:lnTo>
                    <a:pt x="5" y="4"/>
                  </a:lnTo>
                  <a:lnTo>
                    <a:pt x="1" y="10"/>
                  </a:lnTo>
                  <a:lnTo>
                    <a:pt x="0" y="16"/>
                  </a:lnTo>
                  <a:lnTo>
                    <a:pt x="1" y="23"/>
                  </a:lnTo>
                  <a:lnTo>
                    <a:pt x="5" y="27"/>
                  </a:lnTo>
                  <a:lnTo>
                    <a:pt x="9" y="31"/>
                  </a:lnTo>
                  <a:lnTo>
                    <a:pt x="16" y="32"/>
                  </a:lnTo>
                  <a:close/>
                </a:path>
              </a:pathLst>
            </a:custGeom>
            <a:solidFill>
              <a:srgbClr val="EFC1AD"/>
            </a:solidFill>
            <a:ln w="9525">
              <a:noFill/>
              <a:round/>
              <a:headEnd/>
              <a:tailEnd/>
            </a:ln>
          </p:spPr>
          <p:txBody>
            <a:bodyPr/>
            <a:lstStyle/>
            <a:p>
              <a:endParaRPr lang="ru-RU"/>
            </a:p>
          </p:txBody>
        </p:sp>
        <p:sp>
          <p:nvSpPr>
            <p:cNvPr id="49" name="Freeform 328"/>
            <p:cNvSpPr>
              <a:spLocks/>
            </p:cNvSpPr>
            <p:nvPr/>
          </p:nvSpPr>
          <p:spPr bwMode="auto">
            <a:xfrm>
              <a:off x="3108" y="2857"/>
              <a:ext cx="10" cy="8"/>
            </a:xfrm>
            <a:custGeom>
              <a:avLst/>
              <a:gdLst>
                <a:gd name="T0" fmla="*/ 0 w 31"/>
                <a:gd name="T1" fmla="*/ 0 h 31"/>
                <a:gd name="T2" fmla="*/ 0 w 31"/>
                <a:gd name="T3" fmla="*/ 0 h 31"/>
                <a:gd name="T4" fmla="*/ 0 w 31"/>
                <a:gd name="T5" fmla="*/ 0 h 31"/>
                <a:gd name="T6" fmla="*/ 0 w 31"/>
                <a:gd name="T7" fmla="*/ 0 h 31"/>
                <a:gd name="T8" fmla="*/ 0 w 31"/>
                <a:gd name="T9" fmla="*/ 0 h 31"/>
                <a:gd name="T10" fmla="*/ 0 w 31"/>
                <a:gd name="T11" fmla="*/ 0 h 31"/>
                <a:gd name="T12" fmla="*/ 0 w 31"/>
                <a:gd name="T13" fmla="*/ 0 h 31"/>
                <a:gd name="T14" fmla="*/ 0 w 31"/>
                <a:gd name="T15" fmla="*/ 0 h 31"/>
                <a:gd name="T16" fmla="*/ 0 w 31"/>
                <a:gd name="T17" fmla="*/ 0 h 31"/>
                <a:gd name="T18" fmla="*/ 0 w 31"/>
                <a:gd name="T19" fmla="*/ 0 h 31"/>
                <a:gd name="T20" fmla="*/ 0 w 31"/>
                <a:gd name="T21" fmla="*/ 0 h 31"/>
                <a:gd name="T22" fmla="*/ 0 w 31"/>
                <a:gd name="T23" fmla="*/ 0 h 31"/>
                <a:gd name="T24" fmla="*/ 0 w 31"/>
                <a:gd name="T25" fmla="*/ 0 h 31"/>
                <a:gd name="T26" fmla="*/ 0 w 31"/>
                <a:gd name="T27" fmla="*/ 0 h 31"/>
                <a:gd name="T28" fmla="*/ 0 w 31"/>
                <a:gd name="T29" fmla="*/ 0 h 31"/>
                <a:gd name="T30" fmla="*/ 0 w 31"/>
                <a:gd name="T31" fmla="*/ 0 h 31"/>
                <a:gd name="T32" fmla="*/ 0 w 31"/>
                <a:gd name="T33" fmla="*/ 0 h 3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1"/>
                <a:gd name="T52" fmla="*/ 0 h 31"/>
                <a:gd name="T53" fmla="*/ 31 w 31"/>
                <a:gd name="T54" fmla="*/ 31 h 3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1" h="31">
                  <a:moveTo>
                    <a:pt x="16" y="31"/>
                  </a:moveTo>
                  <a:lnTo>
                    <a:pt x="22" y="30"/>
                  </a:lnTo>
                  <a:lnTo>
                    <a:pt x="27" y="26"/>
                  </a:lnTo>
                  <a:lnTo>
                    <a:pt x="30" y="22"/>
                  </a:lnTo>
                  <a:lnTo>
                    <a:pt x="31" y="15"/>
                  </a:lnTo>
                  <a:lnTo>
                    <a:pt x="30" y="9"/>
                  </a:lnTo>
                  <a:lnTo>
                    <a:pt x="27" y="4"/>
                  </a:lnTo>
                  <a:lnTo>
                    <a:pt x="22" y="1"/>
                  </a:lnTo>
                  <a:lnTo>
                    <a:pt x="16" y="0"/>
                  </a:lnTo>
                  <a:lnTo>
                    <a:pt x="9" y="1"/>
                  </a:lnTo>
                  <a:lnTo>
                    <a:pt x="5" y="4"/>
                  </a:lnTo>
                  <a:lnTo>
                    <a:pt x="1" y="9"/>
                  </a:lnTo>
                  <a:lnTo>
                    <a:pt x="0" y="15"/>
                  </a:lnTo>
                  <a:lnTo>
                    <a:pt x="1" y="22"/>
                  </a:lnTo>
                  <a:lnTo>
                    <a:pt x="5" y="26"/>
                  </a:lnTo>
                  <a:lnTo>
                    <a:pt x="9" y="30"/>
                  </a:lnTo>
                  <a:lnTo>
                    <a:pt x="16" y="31"/>
                  </a:lnTo>
                  <a:close/>
                </a:path>
              </a:pathLst>
            </a:custGeom>
            <a:solidFill>
              <a:srgbClr val="EDBCA8"/>
            </a:solidFill>
            <a:ln w="9525">
              <a:noFill/>
              <a:round/>
              <a:headEnd/>
              <a:tailEnd/>
            </a:ln>
          </p:spPr>
          <p:txBody>
            <a:bodyPr/>
            <a:lstStyle/>
            <a:p>
              <a:endParaRPr lang="ru-RU"/>
            </a:p>
          </p:txBody>
        </p:sp>
        <p:sp>
          <p:nvSpPr>
            <p:cNvPr id="50" name="Freeform 329"/>
            <p:cNvSpPr>
              <a:spLocks/>
            </p:cNvSpPr>
            <p:nvPr/>
          </p:nvSpPr>
          <p:spPr bwMode="auto">
            <a:xfrm>
              <a:off x="3109" y="2857"/>
              <a:ext cx="8" cy="8"/>
            </a:xfrm>
            <a:custGeom>
              <a:avLst/>
              <a:gdLst>
                <a:gd name="T0" fmla="*/ 0 w 29"/>
                <a:gd name="T1" fmla="*/ 0 h 29"/>
                <a:gd name="T2" fmla="*/ 0 w 29"/>
                <a:gd name="T3" fmla="*/ 0 h 29"/>
                <a:gd name="T4" fmla="*/ 0 w 29"/>
                <a:gd name="T5" fmla="*/ 0 h 29"/>
                <a:gd name="T6" fmla="*/ 0 w 29"/>
                <a:gd name="T7" fmla="*/ 0 h 29"/>
                <a:gd name="T8" fmla="*/ 0 w 29"/>
                <a:gd name="T9" fmla="*/ 0 h 29"/>
                <a:gd name="T10" fmla="*/ 0 w 29"/>
                <a:gd name="T11" fmla="*/ 0 h 29"/>
                <a:gd name="T12" fmla="*/ 0 w 29"/>
                <a:gd name="T13" fmla="*/ 0 h 29"/>
                <a:gd name="T14" fmla="*/ 0 w 29"/>
                <a:gd name="T15" fmla="*/ 0 h 29"/>
                <a:gd name="T16" fmla="*/ 0 w 29"/>
                <a:gd name="T17" fmla="*/ 0 h 29"/>
                <a:gd name="T18" fmla="*/ 0 w 29"/>
                <a:gd name="T19" fmla="*/ 0 h 29"/>
                <a:gd name="T20" fmla="*/ 0 w 29"/>
                <a:gd name="T21" fmla="*/ 0 h 29"/>
                <a:gd name="T22" fmla="*/ 0 w 29"/>
                <a:gd name="T23" fmla="*/ 0 h 29"/>
                <a:gd name="T24" fmla="*/ 0 w 29"/>
                <a:gd name="T25" fmla="*/ 0 h 29"/>
                <a:gd name="T26" fmla="*/ 0 w 29"/>
                <a:gd name="T27" fmla="*/ 0 h 29"/>
                <a:gd name="T28" fmla="*/ 0 w 29"/>
                <a:gd name="T29" fmla="*/ 0 h 29"/>
                <a:gd name="T30" fmla="*/ 0 w 29"/>
                <a:gd name="T31" fmla="*/ 0 h 29"/>
                <a:gd name="T32" fmla="*/ 0 w 29"/>
                <a:gd name="T33" fmla="*/ 0 h 2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9"/>
                <a:gd name="T52" fmla="*/ 0 h 29"/>
                <a:gd name="T53" fmla="*/ 29 w 29"/>
                <a:gd name="T54" fmla="*/ 29 h 2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9" h="29">
                  <a:moveTo>
                    <a:pt x="15" y="29"/>
                  </a:moveTo>
                  <a:lnTo>
                    <a:pt x="21" y="28"/>
                  </a:lnTo>
                  <a:lnTo>
                    <a:pt x="26" y="24"/>
                  </a:lnTo>
                  <a:lnTo>
                    <a:pt x="28" y="19"/>
                  </a:lnTo>
                  <a:lnTo>
                    <a:pt x="29" y="14"/>
                  </a:lnTo>
                  <a:lnTo>
                    <a:pt x="28" y="8"/>
                  </a:lnTo>
                  <a:lnTo>
                    <a:pt x="26" y="3"/>
                  </a:lnTo>
                  <a:lnTo>
                    <a:pt x="21" y="1"/>
                  </a:lnTo>
                  <a:lnTo>
                    <a:pt x="15" y="0"/>
                  </a:lnTo>
                  <a:lnTo>
                    <a:pt x="10" y="1"/>
                  </a:lnTo>
                  <a:lnTo>
                    <a:pt x="5" y="3"/>
                  </a:lnTo>
                  <a:lnTo>
                    <a:pt x="2" y="8"/>
                  </a:lnTo>
                  <a:lnTo>
                    <a:pt x="0" y="14"/>
                  </a:lnTo>
                  <a:lnTo>
                    <a:pt x="2" y="19"/>
                  </a:lnTo>
                  <a:lnTo>
                    <a:pt x="5" y="24"/>
                  </a:lnTo>
                  <a:lnTo>
                    <a:pt x="10" y="28"/>
                  </a:lnTo>
                  <a:lnTo>
                    <a:pt x="15" y="29"/>
                  </a:lnTo>
                  <a:close/>
                </a:path>
              </a:pathLst>
            </a:custGeom>
            <a:solidFill>
              <a:srgbClr val="EDBAA8"/>
            </a:solidFill>
            <a:ln w="9525">
              <a:noFill/>
              <a:round/>
              <a:headEnd/>
              <a:tailEnd/>
            </a:ln>
          </p:spPr>
          <p:txBody>
            <a:bodyPr/>
            <a:lstStyle/>
            <a:p>
              <a:endParaRPr lang="ru-RU"/>
            </a:p>
          </p:txBody>
        </p:sp>
        <p:sp>
          <p:nvSpPr>
            <p:cNvPr id="51" name="Freeform 330"/>
            <p:cNvSpPr>
              <a:spLocks/>
            </p:cNvSpPr>
            <p:nvPr/>
          </p:nvSpPr>
          <p:spPr bwMode="auto">
            <a:xfrm>
              <a:off x="3109" y="2857"/>
              <a:ext cx="8" cy="7"/>
            </a:xfrm>
            <a:custGeom>
              <a:avLst/>
              <a:gdLst>
                <a:gd name="T0" fmla="*/ 0 w 27"/>
                <a:gd name="T1" fmla="*/ 0 h 27"/>
                <a:gd name="T2" fmla="*/ 0 w 27"/>
                <a:gd name="T3" fmla="*/ 0 h 27"/>
                <a:gd name="T4" fmla="*/ 0 w 27"/>
                <a:gd name="T5" fmla="*/ 0 h 27"/>
                <a:gd name="T6" fmla="*/ 0 w 27"/>
                <a:gd name="T7" fmla="*/ 0 h 27"/>
                <a:gd name="T8" fmla="*/ 0 w 27"/>
                <a:gd name="T9" fmla="*/ 0 h 27"/>
                <a:gd name="T10" fmla="*/ 0 w 27"/>
                <a:gd name="T11" fmla="*/ 0 h 27"/>
                <a:gd name="T12" fmla="*/ 0 w 27"/>
                <a:gd name="T13" fmla="*/ 0 h 27"/>
                <a:gd name="T14" fmla="*/ 0 w 27"/>
                <a:gd name="T15" fmla="*/ 0 h 27"/>
                <a:gd name="T16" fmla="*/ 0 w 27"/>
                <a:gd name="T17" fmla="*/ 0 h 27"/>
                <a:gd name="T18" fmla="*/ 0 w 27"/>
                <a:gd name="T19" fmla="*/ 0 h 27"/>
                <a:gd name="T20" fmla="*/ 0 w 27"/>
                <a:gd name="T21" fmla="*/ 0 h 27"/>
                <a:gd name="T22" fmla="*/ 0 w 27"/>
                <a:gd name="T23" fmla="*/ 0 h 27"/>
                <a:gd name="T24" fmla="*/ 0 w 27"/>
                <a:gd name="T25" fmla="*/ 0 h 27"/>
                <a:gd name="T26" fmla="*/ 0 w 27"/>
                <a:gd name="T27" fmla="*/ 0 h 27"/>
                <a:gd name="T28" fmla="*/ 0 w 27"/>
                <a:gd name="T29" fmla="*/ 0 h 27"/>
                <a:gd name="T30" fmla="*/ 0 w 27"/>
                <a:gd name="T31" fmla="*/ 0 h 27"/>
                <a:gd name="T32" fmla="*/ 0 w 27"/>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7"/>
                <a:gd name="T52" fmla="*/ 0 h 27"/>
                <a:gd name="T53" fmla="*/ 27 w 27"/>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7" h="27">
                  <a:moveTo>
                    <a:pt x="13" y="27"/>
                  </a:moveTo>
                  <a:lnTo>
                    <a:pt x="18" y="25"/>
                  </a:lnTo>
                  <a:lnTo>
                    <a:pt x="23" y="23"/>
                  </a:lnTo>
                  <a:lnTo>
                    <a:pt x="26" y="18"/>
                  </a:lnTo>
                  <a:lnTo>
                    <a:pt x="27" y="13"/>
                  </a:lnTo>
                  <a:lnTo>
                    <a:pt x="26" y="8"/>
                  </a:lnTo>
                  <a:lnTo>
                    <a:pt x="23" y="3"/>
                  </a:lnTo>
                  <a:lnTo>
                    <a:pt x="18" y="1"/>
                  </a:lnTo>
                  <a:lnTo>
                    <a:pt x="13" y="0"/>
                  </a:lnTo>
                  <a:lnTo>
                    <a:pt x="8" y="1"/>
                  </a:lnTo>
                  <a:lnTo>
                    <a:pt x="3" y="3"/>
                  </a:lnTo>
                  <a:lnTo>
                    <a:pt x="1" y="8"/>
                  </a:lnTo>
                  <a:lnTo>
                    <a:pt x="0" y="13"/>
                  </a:lnTo>
                  <a:lnTo>
                    <a:pt x="1" y="18"/>
                  </a:lnTo>
                  <a:lnTo>
                    <a:pt x="3" y="23"/>
                  </a:lnTo>
                  <a:lnTo>
                    <a:pt x="8" y="25"/>
                  </a:lnTo>
                  <a:lnTo>
                    <a:pt x="13" y="27"/>
                  </a:lnTo>
                  <a:close/>
                </a:path>
              </a:pathLst>
            </a:custGeom>
            <a:solidFill>
              <a:srgbClr val="EAB7A3"/>
            </a:solidFill>
            <a:ln w="9525">
              <a:noFill/>
              <a:round/>
              <a:headEnd/>
              <a:tailEnd/>
            </a:ln>
          </p:spPr>
          <p:txBody>
            <a:bodyPr/>
            <a:lstStyle/>
            <a:p>
              <a:endParaRPr lang="ru-RU"/>
            </a:p>
          </p:txBody>
        </p:sp>
        <p:sp>
          <p:nvSpPr>
            <p:cNvPr id="52" name="Freeform 331"/>
            <p:cNvSpPr>
              <a:spLocks/>
            </p:cNvSpPr>
            <p:nvPr/>
          </p:nvSpPr>
          <p:spPr bwMode="auto">
            <a:xfrm>
              <a:off x="3109" y="2857"/>
              <a:ext cx="8" cy="7"/>
            </a:xfrm>
            <a:custGeom>
              <a:avLst/>
              <a:gdLst>
                <a:gd name="T0" fmla="*/ 0 w 25"/>
                <a:gd name="T1" fmla="*/ 0 h 27"/>
                <a:gd name="T2" fmla="*/ 0 w 25"/>
                <a:gd name="T3" fmla="*/ 0 h 27"/>
                <a:gd name="T4" fmla="*/ 0 w 25"/>
                <a:gd name="T5" fmla="*/ 0 h 27"/>
                <a:gd name="T6" fmla="*/ 0 w 25"/>
                <a:gd name="T7" fmla="*/ 0 h 27"/>
                <a:gd name="T8" fmla="*/ 0 w 25"/>
                <a:gd name="T9" fmla="*/ 0 h 27"/>
                <a:gd name="T10" fmla="*/ 0 w 25"/>
                <a:gd name="T11" fmla="*/ 0 h 27"/>
                <a:gd name="T12" fmla="*/ 0 w 25"/>
                <a:gd name="T13" fmla="*/ 0 h 27"/>
                <a:gd name="T14" fmla="*/ 0 w 25"/>
                <a:gd name="T15" fmla="*/ 0 h 27"/>
                <a:gd name="T16" fmla="*/ 0 w 25"/>
                <a:gd name="T17" fmla="*/ 0 h 27"/>
                <a:gd name="T18" fmla="*/ 0 w 25"/>
                <a:gd name="T19" fmla="*/ 0 h 27"/>
                <a:gd name="T20" fmla="*/ 0 w 25"/>
                <a:gd name="T21" fmla="*/ 0 h 27"/>
                <a:gd name="T22" fmla="*/ 0 w 25"/>
                <a:gd name="T23" fmla="*/ 0 h 27"/>
                <a:gd name="T24" fmla="*/ 0 w 25"/>
                <a:gd name="T25" fmla="*/ 0 h 27"/>
                <a:gd name="T26" fmla="*/ 0 w 25"/>
                <a:gd name="T27" fmla="*/ 0 h 27"/>
                <a:gd name="T28" fmla="*/ 0 w 25"/>
                <a:gd name="T29" fmla="*/ 0 h 27"/>
                <a:gd name="T30" fmla="*/ 0 w 25"/>
                <a:gd name="T31" fmla="*/ 0 h 27"/>
                <a:gd name="T32" fmla="*/ 0 w 25"/>
                <a:gd name="T33" fmla="*/ 0 h 2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5"/>
                <a:gd name="T52" fmla="*/ 0 h 27"/>
                <a:gd name="T53" fmla="*/ 25 w 25"/>
                <a:gd name="T54" fmla="*/ 27 h 2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5" h="27">
                  <a:moveTo>
                    <a:pt x="12" y="27"/>
                  </a:moveTo>
                  <a:lnTo>
                    <a:pt x="17" y="25"/>
                  </a:lnTo>
                  <a:lnTo>
                    <a:pt x="22" y="23"/>
                  </a:lnTo>
                  <a:lnTo>
                    <a:pt x="24" y="18"/>
                  </a:lnTo>
                  <a:lnTo>
                    <a:pt x="25" y="13"/>
                  </a:lnTo>
                  <a:lnTo>
                    <a:pt x="24" y="8"/>
                  </a:lnTo>
                  <a:lnTo>
                    <a:pt x="22" y="3"/>
                  </a:lnTo>
                  <a:lnTo>
                    <a:pt x="17" y="1"/>
                  </a:lnTo>
                  <a:lnTo>
                    <a:pt x="12" y="0"/>
                  </a:lnTo>
                  <a:lnTo>
                    <a:pt x="8" y="1"/>
                  </a:lnTo>
                  <a:lnTo>
                    <a:pt x="3" y="3"/>
                  </a:lnTo>
                  <a:lnTo>
                    <a:pt x="1" y="8"/>
                  </a:lnTo>
                  <a:lnTo>
                    <a:pt x="0" y="13"/>
                  </a:lnTo>
                  <a:lnTo>
                    <a:pt x="1" y="18"/>
                  </a:lnTo>
                  <a:lnTo>
                    <a:pt x="3" y="23"/>
                  </a:lnTo>
                  <a:lnTo>
                    <a:pt x="8" y="25"/>
                  </a:lnTo>
                  <a:lnTo>
                    <a:pt x="12" y="27"/>
                  </a:lnTo>
                  <a:close/>
                </a:path>
              </a:pathLst>
            </a:custGeom>
            <a:solidFill>
              <a:srgbClr val="EAB5A3"/>
            </a:solidFill>
            <a:ln w="9525">
              <a:noFill/>
              <a:round/>
              <a:headEnd/>
              <a:tailEnd/>
            </a:ln>
          </p:spPr>
          <p:txBody>
            <a:bodyPr/>
            <a:lstStyle/>
            <a:p>
              <a:endParaRPr lang="ru-RU"/>
            </a:p>
          </p:txBody>
        </p:sp>
        <p:sp>
          <p:nvSpPr>
            <p:cNvPr id="53" name="Freeform 332"/>
            <p:cNvSpPr>
              <a:spLocks/>
            </p:cNvSpPr>
            <p:nvPr/>
          </p:nvSpPr>
          <p:spPr bwMode="auto">
            <a:xfrm>
              <a:off x="3109" y="2858"/>
              <a:ext cx="8" cy="6"/>
            </a:xfrm>
            <a:custGeom>
              <a:avLst/>
              <a:gdLst>
                <a:gd name="T0" fmla="*/ 0 w 24"/>
                <a:gd name="T1" fmla="*/ 0 h 24"/>
                <a:gd name="T2" fmla="*/ 0 w 24"/>
                <a:gd name="T3" fmla="*/ 0 h 24"/>
                <a:gd name="T4" fmla="*/ 0 w 24"/>
                <a:gd name="T5" fmla="*/ 0 h 24"/>
                <a:gd name="T6" fmla="*/ 0 w 24"/>
                <a:gd name="T7" fmla="*/ 0 h 24"/>
                <a:gd name="T8" fmla="*/ 0 w 24"/>
                <a:gd name="T9" fmla="*/ 0 h 24"/>
                <a:gd name="T10" fmla="*/ 0 w 24"/>
                <a:gd name="T11" fmla="*/ 0 h 24"/>
                <a:gd name="T12" fmla="*/ 0 w 24"/>
                <a:gd name="T13" fmla="*/ 0 h 24"/>
                <a:gd name="T14" fmla="*/ 0 w 24"/>
                <a:gd name="T15" fmla="*/ 0 h 24"/>
                <a:gd name="T16" fmla="*/ 0 w 24"/>
                <a:gd name="T17" fmla="*/ 0 h 24"/>
                <a:gd name="T18" fmla="*/ 0 w 24"/>
                <a:gd name="T19" fmla="*/ 0 h 24"/>
                <a:gd name="T20" fmla="*/ 0 w 24"/>
                <a:gd name="T21" fmla="*/ 0 h 24"/>
                <a:gd name="T22" fmla="*/ 0 w 24"/>
                <a:gd name="T23" fmla="*/ 0 h 24"/>
                <a:gd name="T24" fmla="*/ 0 w 24"/>
                <a:gd name="T25" fmla="*/ 0 h 24"/>
                <a:gd name="T26" fmla="*/ 0 w 24"/>
                <a:gd name="T27" fmla="*/ 0 h 24"/>
                <a:gd name="T28" fmla="*/ 0 w 24"/>
                <a:gd name="T29" fmla="*/ 0 h 24"/>
                <a:gd name="T30" fmla="*/ 0 w 24"/>
                <a:gd name="T31" fmla="*/ 0 h 24"/>
                <a:gd name="T32" fmla="*/ 0 w 24"/>
                <a:gd name="T33" fmla="*/ 0 h 2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4"/>
                <a:gd name="T52" fmla="*/ 0 h 24"/>
                <a:gd name="T53" fmla="*/ 24 w 24"/>
                <a:gd name="T54" fmla="*/ 24 h 2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4" h="24">
                  <a:moveTo>
                    <a:pt x="12" y="24"/>
                  </a:moveTo>
                  <a:lnTo>
                    <a:pt x="17" y="23"/>
                  </a:lnTo>
                  <a:lnTo>
                    <a:pt x="20" y="21"/>
                  </a:lnTo>
                  <a:lnTo>
                    <a:pt x="23" y="16"/>
                  </a:lnTo>
                  <a:lnTo>
                    <a:pt x="24" y="12"/>
                  </a:lnTo>
                  <a:lnTo>
                    <a:pt x="23" y="7"/>
                  </a:lnTo>
                  <a:lnTo>
                    <a:pt x="20" y="4"/>
                  </a:lnTo>
                  <a:lnTo>
                    <a:pt x="17" y="1"/>
                  </a:lnTo>
                  <a:lnTo>
                    <a:pt x="12" y="0"/>
                  </a:lnTo>
                  <a:lnTo>
                    <a:pt x="8" y="1"/>
                  </a:lnTo>
                  <a:lnTo>
                    <a:pt x="3" y="4"/>
                  </a:lnTo>
                  <a:lnTo>
                    <a:pt x="1" y="7"/>
                  </a:lnTo>
                  <a:lnTo>
                    <a:pt x="0" y="12"/>
                  </a:lnTo>
                  <a:lnTo>
                    <a:pt x="1" y="16"/>
                  </a:lnTo>
                  <a:lnTo>
                    <a:pt x="3" y="21"/>
                  </a:lnTo>
                  <a:lnTo>
                    <a:pt x="8" y="23"/>
                  </a:lnTo>
                  <a:lnTo>
                    <a:pt x="12" y="24"/>
                  </a:lnTo>
                  <a:close/>
                </a:path>
              </a:pathLst>
            </a:custGeom>
            <a:solidFill>
              <a:srgbClr val="E8AF9E"/>
            </a:solidFill>
            <a:ln w="9525">
              <a:noFill/>
              <a:round/>
              <a:headEnd/>
              <a:tailEnd/>
            </a:ln>
          </p:spPr>
          <p:txBody>
            <a:bodyPr/>
            <a:lstStyle/>
            <a:p>
              <a:endParaRPr lang="ru-RU"/>
            </a:p>
          </p:txBody>
        </p:sp>
        <p:sp>
          <p:nvSpPr>
            <p:cNvPr id="54" name="Freeform 333"/>
            <p:cNvSpPr>
              <a:spLocks/>
            </p:cNvSpPr>
            <p:nvPr/>
          </p:nvSpPr>
          <p:spPr bwMode="auto">
            <a:xfrm>
              <a:off x="3109" y="2858"/>
              <a:ext cx="7" cy="6"/>
            </a:xfrm>
            <a:custGeom>
              <a:avLst/>
              <a:gdLst>
                <a:gd name="T0" fmla="*/ 0 w 22"/>
                <a:gd name="T1" fmla="*/ 0 h 22"/>
                <a:gd name="T2" fmla="*/ 0 w 22"/>
                <a:gd name="T3" fmla="*/ 0 h 22"/>
                <a:gd name="T4" fmla="*/ 0 w 22"/>
                <a:gd name="T5" fmla="*/ 0 h 22"/>
                <a:gd name="T6" fmla="*/ 0 w 22"/>
                <a:gd name="T7" fmla="*/ 0 h 22"/>
                <a:gd name="T8" fmla="*/ 0 w 22"/>
                <a:gd name="T9" fmla="*/ 0 h 22"/>
                <a:gd name="T10" fmla="*/ 0 w 22"/>
                <a:gd name="T11" fmla="*/ 0 h 22"/>
                <a:gd name="T12" fmla="*/ 0 w 22"/>
                <a:gd name="T13" fmla="*/ 0 h 22"/>
                <a:gd name="T14" fmla="*/ 0 w 22"/>
                <a:gd name="T15" fmla="*/ 0 h 22"/>
                <a:gd name="T16" fmla="*/ 0 w 22"/>
                <a:gd name="T17" fmla="*/ 0 h 22"/>
                <a:gd name="T18" fmla="*/ 0 w 22"/>
                <a:gd name="T19" fmla="*/ 0 h 22"/>
                <a:gd name="T20" fmla="*/ 0 w 22"/>
                <a:gd name="T21" fmla="*/ 0 h 22"/>
                <a:gd name="T22" fmla="*/ 0 w 22"/>
                <a:gd name="T23" fmla="*/ 0 h 22"/>
                <a:gd name="T24" fmla="*/ 0 w 22"/>
                <a:gd name="T25" fmla="*/ 0 h 22"/>
                <a:gd name="T26" fmla="*/ 0 w 22"/>
                <a:gd name="T27" fmla="*/ 0 h 22"/>
                <a:gd name="T28" fmla="*/ 0 w 22"/>
                <a:gd name="T29" fmla="*/ 0 h 22"/>
                <a:gd name="T30" fmla="*/ 0 w 22"/>
                <a:gd name="T31" fmla="*/ 0 h 22"/>
                <a:gd name="T32" fmla="*/ 0 w 22"/>
                <a:gd name="T33" fmla="*/ 0 h 2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2"/>
                <a:gd name="T52" fmla="*/ 0 h 22"/>
                <a:gd name="T53" fmla="*/ 22 w 22"/>
                <a:gd name="T54" fmla="*/ 22 h 2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2" h="22">
                  <a:moveTo>
                    <a:pt x="11" y="22"/>
                  </a:moveTo>
                  <a:lnTo>
                    <a:pt x="16" y="21"/>
                  </a:lnTo>
                  <a:lnTo>
                    <a:pt x="18" y="19"/>
                  </a:lnTo>
                  <a:lnTo>
                    <a:pt x="21" y="15"/>
                  </a:lnTo>
                  <a:lnTo>
                    <a:pt x="22" y="11"/>
                  </a:lnTo>
                  <a:lnTo>
                    <a:pt x="21" y="6"/>
                  </a:lnTo>
                  <a:lnTo>
                    <a:pt x="18" y="4"/>
                  </a:lnTo>
                  <a:lnTo>
                    <a:pt x="16" y="1"/>
                  </a:lnTo>
                  <a:lnTo>
                    <a:pt x="11" y="0"/>
                  </a:lnTo>
                  <a:lnTo>
                    <a:pt x="7" y="1"/>
                  </a:lnTo>
                  <a:lnTo>
                    <a:pt x="3" y="4"/>
                  </a:lnTo>
                  <a:lnTo>
                    <a:pt x="1" y="6"/>
                  </a:lnTo>
                  <a:lnTo>
                    <a:pt x="0" y="11"/>
                  </a:lnTo>
                  <a:lnTo>
                    <a:pt x="1" y="15"/>
                  </a:lnTo>
                  <a:lnTo>
                    <a:pt x="3" y="19"/>
                  </a:lnTo>
                  <a:lnTo>
                    <a:pt x="7" y="21"/>
                  </a:lnTo>
                  <a:lnTo>
                    <a:pt x="11" y="22"/>
                  </a:lnTo>
                  <a:close/>
                </a:path>
              </a:pathLst>
            </a:custGeom>
            <a:solidFill>
              <a:srgbClr val="E8AD9E"/>
            </a:solidFill>
            <a:ln w="9525">
              <a:noFill/>
              <a:round/>
              <a:headEnd/>
              <a:tailEnd/>
            </a:ln>
          </p:spPr>
          <p:txBody>
            <a:bodyPr/>
            <a:lstStyle/>
            <a:p>
              <a:endParaRPr lang="ru-RU"/>
            </a:p>
          </p:txBody>
        </p:sp>
        <p:sp>
          <p:nvSpPr>
            <p:cNvPr id="55" name="Freeform 334"/>
            <p:cNvSpPr>
              <a:spLocks/>
            </p:cNvSpPr>
            <p:nvPr/>
          </p:nvSpPr>
          <p:spPr bwMode="auto">
            <a:xfrm>
              <a:off x="3110" y="2858"/>
              <a:ext cx="6" cy="6"/>
            </a:xfrm>
            <a:custGeom>
              <a:avLst/>
              <a:gdLst>
                <a:gd name="T0" fmla="*/ 0 w 21"/>
                <a:gd name="T1" fmla="*/ 0 h 20"/>
                <a:gd name="T2" fmla="*/ 0 w 21"/>
                <a:gd name="T3" fmla="*/ 0 h 20"/>
                <a:gd name="T4" fmla="*/ 0 w 21"/>
                <a:gd name="T5" fmla="*/ 0 h 20"/>
                <a:gd name="T6" fmla="*/ 0 w 21"/>
                <a:gd name="T7" fmla="*/ 0 h 20"/>
                <a:gd name="T8" fmla="*/ 0 w 21"/>
                <a:gd name="T9" fmla="*/ 0 h 20"/>
                <a:gd name="T10" fmla="*/ 0 w 21"/>
                <a:gd name="T11" fmla="*/ 0 h 20"/>
                <a:gd name="T12" fmla="*/ 0 w 21"/>
                <a:gd name="T13" fmla="*/ 0 h 20"/>
                <a:gd name="T14" fmla="*/ 0 w 21"/>
                <a:gd name="T15" fmla="*/ 0 h 20"/>
                <a:gd name="T16" fmla="*/ 0 w 21"/>
                <a:gd name="T17" fmla="*/ 0 h 20"/>
                <a:gd name="T18" fmla="*/ 0 w 21"/>
                <a:gd name="T19" fmla="*/ 0 h 20"/>
                <a:gd name="T20" fmla="*/ 0 w 21"/>
                <a:gd name="T21" fmla="*/ 0 h 20"/>
                <a:gd name="T22" fmla="*/ 0 w 21"/>
                <a:gd name="T23" fmla="*/ 0 h 20"/>
                <a:gd name="T24" fmla="*/ 0 w 21"/>
                <a:gd name="T25" fmla="*/ 0 h 20"/>
                <a:gd name="T26" fmla="*/ 0 w 21"/>
                <a:gd name="T27" fmla="*/ 0 h 20"/>
                <a:gd name="T28" fmla="*/ 0 w 21"/>
                <a:gd name="T29" fmla="*/ 0 h 20"/>
                <a:gd name="T30" fmla="*/ 0 w 21"/>
                <a:gd name="T31" fmla="*/ 0 h 20"/>
                <a:gd name="T32" fmla="*/ 0 w 21"/>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1"/>
                <a:gd name="T52" fmla="*/ 0 h 20"/>
                <a:gd name="T53" fmla="*/ 21 w 21"/>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1" h="20">
                  <a:moveTo>
                    <a:pt x="10" y="20"/>
                  </a:moveTo>
                  <a:lnTo>
                    <a:pt x="15" y="19"/>
                  </a:lnTo>
                  <a:lnTo>
                    <a:pt x="17" y="17"/>
                  </a:lnTo>
                  <a:lnTo>
                    <a:pt x="20" y="14"/>
                  </a:lnTo>
                  <a:lnTo>
                    <a:pt x="21" y="10"/>
                  </a:lnTo>
                  <a:lnTo>
                    <a:pt x="20" y="6"/>
                  </a:lnTo>
                  <a:lnTo>
                    <a:pt x="17" y="3"/>
                  </a:lnTo>
                  <a:lnTo>
                    <a:pt x="15" y="2"/>
                  </a:lnTo>
                  <a:lnTo>
                    <a:pt x="10" y="0"/>
                  </a:lnTo>
                  <a:lnTo>
                    <a:pt x="6" y="2"/>
                  </a:lnTo>
                  <a:lnTo>
                    <a:pt x="3" y="3"/>
                  </a:lnTo>
                  <a:lnTo>
                    <a:pt x="1" y="6"/>
                  </a:lnTo>
                  <a:lnTo>
                    <a:pt x="0" y="10"/>
                  </a:lnTo>
                  <a:lnTo>
                    <a:pt x="1" y="14"/>
                  </a:lnTo>
                  <a:lnTo>
                    <a:pt x="3" y="17"/>
                  </a:lnTo>
                  <a:lnTo>
                    <a:pt x="6" y="19"/>
                  </a:lnTo>
                  <a:lnTo>
                    <a:pt x="10" y="20"/>
                  </a:lnTo>
                  <a:close/>
                </a:path>
              </a:pathLst>
            </a:custGeom>
            <a:solidFill>
              <a:srgbClr val="E8AA9E"/>
            </a:solidFill>
            <a:ln w="9525">
              <a:noFill/>
              <a:round/>
              <a:headEnd/>
              <a:tailEnd/>
            </a:ln>
          </p:spPr>
          <p:txBody>
            <a:bodyPr/>
            <a:lstStyle/>
            <a:p>
              <a:endParaRPr lang="ru-RU"/>
            </a:p>
          </p:txBody>
        </p:sp>
        <p:sp>
          <p:nvSpPr>
            <p:cNvPr id="56" name="Freeform 335"/>
            <p:cNvSpPr>
              <a:spLocks/>
            </p:cNvSpPr>
            <p:nvPr/>
          </p:nvSpPr>
          <p:spPr bwMode="auto">
            <a:xfrm>
              <a:off x="3111" y="2858"/>
              <a:ext cx="5" cy="6"/>
            </a:xfrm>
            <a:custGeom>
              <a:avLst/>
              <a:gdLst>
                <a:gd name="T0" fmla="*/ 0 w 19"/>
                <a:gd name="T1" fmla="*/ 0 h 20"/>
                <a:gd name="T2" fmla="*/ 0 w 19"/>
                <a:gd name="T3" fmla="*/ 0 h 20"/>
                <a:gd name="T4" fmla="*/ 0 w 19"/>
                <a:gd name="T5" fmla="*/ 0 h 20"/>
                <a:gd name="T6" fmla="*/ 0 w 19"/>
                <a:gd name="T7" fmla="*/ 0 h 20"/>
                <a:gd name="T8" fmla="*/ 0 w 19"/>
                <a:gd name="T9" fmla="*/ 0 h 20"/>
                <a:gd name="T10" fmla="*/ 0 w 19"/>
                <a:gd name="T11" fmla="*/ 0 h 20"/>
                <a:gd name="T12" fmla="*/ 0 w 19"/>
                <a:gd name="T13" fmla="*/ 0 h 20"/>
                <a:gd name="T14" fmla="*/ 0 w 19"/>
                <a:gd name="T15" fmla="*/ 0 h 20"/>
                <a:gd name="T16" fmla="*/ 0 w 19"/>
                <a:gd name="T17" fmla="*/ 0 h 20"/>
                <a:gd name="T18" fmla="*/ 0 w 19"/>
                <a:gd name="T19" fmla="*/ 0 h 20"/>
                <a:gd name="T20" fmla="*/ 0 w 19"/>
                <a:gd name="T21" fmla="*/ 0 h 20"/>
                <a:gd name="T22" fmla="*/ 0 w 19"/>
                <a:gd name="T23" fmla="*/ 0 h 20"/>
                <a:gd name="T24" fmla="*/ 0 w 19"/>
                <a:gd name="T25" fmla="*/ 0 h 20"/>
                <a:gd name="T26" fmla="*/ 0 w 19"/>
                <a:gd name="T27" fmla="*/ 0 h 20"/>
                <a:gd name="T28" fmla="*/ 0 w 19"/>
                <a:gd name="T29" fmla="*/ 0 h 20"/>
                <a:gd name="T30" fmla="*/ 0 w 19"/>
                <a:gd name="T31" fmla="*/ 0 h 20"/>
                <a:gd name="T32" fmla="*/ 0 w 1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9" y="20"/>
                  </a:moveTo>
                  <a:lnTo>
                    <a:pt x="13" y="19"/>
                  </a:lnTo>
                  <a:lnTo>
                    <a:pt x="16" y="17"/>
                  </a:lnTo>
                  <a:lnTo>
                    <a:pt x="17" y="14"/>
                  </a:lnTo>
                  <a:lnTo>
                    <a:pt x="19" y="10"/>
                  </a:lnTo>
                  <a:lnTo>
                    <a:pt x="17" y="6"/>
                  </a:lnTo>
                  <a:lnTo>
                    <a:pt x="16" y="3"/>
                  </a:lnTo>
                  <a:lnTo>
                    <a:pt x="13" y="2"/>
                  </a:lnTo>
                  <a:lnTo>
                    <a:pt x="9" y="0"/>
                  </a:lnTo>
                  <a:lnTo>
                    <a:pt x="6" y="2"/>
                  </a:lnTo>
                  <a:lnTo>
                    <a:pt x="2" y="3"/>
                  </a:lnTo>
                  <a:lnTo>
                    <a:pt x="1" y="6"/>
                  </a:lnTo>
                  <a:lnTo>
                    <a:pt x="0" y="10"/>
                  </a:lnTo>
                  <a:lnTo>
                    <a:pt x="1" y="14"/>
                  </a:lnTo>
                  <a:lnTo>
                    <a:pt x="2" y="17"/>
                  </a:lnTo>
                  <a:lnTo>
                    <a:pt x="6" y="19"/>
                  </a:lnTo>
                  <a:lnTo>
                    <a:pt x="9" y="20"/>
                  </a:lnTo>
                  <a:close/>
                </a:path>
              </a:pathLst>
            </a:custGeom>
            <a:solidFill>
              <a:srgbClr val="E5A599"/>
            </a:solidFill>
            <a:ln w="9525">
              <a:noFill/>
              <a:round/>
              <a:headEnd/>
              <a:tailEnd/>
            </a:ln>
          </p:spPr>
          <p:txBody>
            <a:bodyPr/>
            <a:lstStyle/>
            <a:p>
              <a:endParaRPr lang="ru-RU"/>
            </a:p>
          </p:txBody>
        </p:sp>
        <p:sp>
          <p:nvSpPr>
            <p:cNvPr id="57" name="Freeform 336"/>
            <p:cNvSpPr>
              <a:spLocks/>
            </p:cNvSpPr>
            <p:nvPr/>
          </p:nvSpPr>
          <p:spPr bwMode="auto">
            <a:xfrm>
              <a:off x="3055" y="3388"/>
              <a:ext cx="27" cy="40"/>
            </a:xfrm>
            <a:custGeom>
              <a:avLst/>
              <a:gdLst>
                <a:gd name="T0" fmla="*/ 0 w 85"/>
                <a:gd name="T1" fmla="*/ 0 h 146"/>
                <a:gd name="T2" fmla="*/ 0 w 85"/>
                <a:gd name="T3" fmla="*/ 0 h 146"/>
                <a:gd name="T4" fmla="*/ 0 w 85"/>
                <a:gd name="T5" fmla="*/ 0 h 146"/>
                <a:gd name="T6" fmla="*/ 0 w 85"/>
                <a:gd name="T7" fmla="*/ 0 h 146"/>
                <a:gd name="T8" fmla="*/ 0 w 85"/>
                <a:gd name="T9" fmla="*/ 0 h 146"/>
                <a:gd name="T10" fmla="*/ 0 w 85"/>
                <a:gd name="T11" fmla="*/ 0 h 146"/>
                <a:gd name="T12" fmla="*/ 0 w 85"/>
                <a:gd name="T13" fmla="*/ 0 h 146"/>
                <a:gd name="T14" fmla="*/ 0 w 85"/>
                <a:gd name="T15" fmla="*/ 0 h 146"/>
                <a:gd name="T16" fmla="*/ 0 w 85"/>
                <a:gd name="T17" fmla="*/ 0 h 146"/>
                <a:gd name="T18" fmla="*/ 0 w 85"/>
                <a:gd name="T19" fmla="*/ 0 h 146"/>
                <a:gd name="T20" fmla="*/ 0 w 85"/>
                <a:gd name="T21" fmla="*/ 0 h 146"/>
                <a:gd name="T22" fmla="*/ 0 w 85"/>
                <a:gd name="T23" fmla="*/ 0 h 146"/>
                <a:gd name="T24" fmla="*/ 0 w 85"/>
                <a:gd name="T25" fmla="*/ 0 h 146"/>
                <a:gd name="T26" fmla="*/ 0 w 85"/>
                <a:gd name="T27" fmla="*/ 0 h 146"/>
                <a:gd name="T28" fmla="*/ 0 w 85"/>
                <a:gd name="T29" fmla="*/ 0 h 146"/>
                <a:gd name="T30" fmla="*/ 0 w 85"/>
                <a:gd name="T31" fmla="*/ 0 h 146"/>
                <a:gd name="T32" fmla="*/ 0 w 85"/>
                <a:gd name="T33" fmla="*/ 0 h 146"/>
                <a:gd name="T34" fmla="*/ 0 w 85"/>
                <a:gd name="T35" fmla="*/ 0 h 146"/>
                <a:gd name="T36" fmla="*/ 0 w 85"/>
                <a:gd name="T37" fmla="*/ 0 h 146"/>
                <a:gd name="T38" fmla="*/ 0 w 85"/>
                <a:gd name="T39" fmla="*/ 0 h 146"/>
                <a:gd name="T40" fmla="*/ 0 w 85"/>
                <a:gd name="T41" fmla="*/ 0 h 146"/>
                <a:gd name="T42" fmla="*/ 0 w 85"/>
                <a:gd name="T43" fmla="*/ 0 h 146"/>
                <a:gd name="T44" fmla="*/ 0 w 85"/>
                <a:gd name="T45" fmla="*/ 0 h 146"/>
                <a:gd name="T46" fmla="*/ 0 w 85"/>
                <a:gd name="T47" fmla="*/ 0 h 146"/>
                <a:gd name="T48" fmla="*/ 0 w 85"/>
                <a:gd name="T49" fmla="*/ 0 h 146"/>
                <a:gd name="T50" fmla="*/ 0 w 85"/>
                <a:gd name="T51" fmla="*/ 0 h 146"/>
                <a:gd name="T52" fmla="*/ 0 w 85"/>
                <a:gd name="T53" fmla="*/ 0 h 146"/>
                <a:gd name="T54" fmla="*/ 0 w 85"/>
                <a:gd name="T55" fmla="*/ 0 h 146"/>
                <a:gd name="T56" fmla="*/ 0 w 85"/>
                <a:gd name="T57" fmla="*/ 0 h 146"/>
                <a:gd name="T58" fmla="*/ 0 w 85"/>
                <a:gd name="T59" fmla="*/ 0 h 146"/>
                <a:gd name="T60" fmla="*/ 0 w 85"/>
                <a:gd name="T61" fmla="*/ 0 h 146"/>
                <a:gd name="T62" fmla="*/ 0 w 85"/>
                <a:gd name="T63" fmla="*/ 0 h 146"/>
                <a:gd name="T64" fmla="*/ 0 w 85"/>
                <a:gd name="T65" fmla="*/ 0 h 146"/>
                <a:gd name="T66" fmla="*/ 0 w 85"/>
                <a:gd name="T67" fmla="*/ 0 h 146"/>
                <a:gd name="T68" fmla="*/ 0 w 85"/>
                <a:gd name="T69" fmla="*/ 0 h 146"/>
                <a:gd name="T70" fmla="*/ 0 w 85"/>
                <a:gd name="T71" fmla="*/ 0 h 1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85"/>
                <a:gd name="T109" fmla="*/ 0 h 146"/>
                <a:gd name="T110" fmla="*/ 85 w 85"/>
                <a:gd name="T111" fmla="*/ 146 h 1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85" h="146">
                  <a:moveTo>
                    <a:pt x="11" y="120"/>
                  </a:moveTo>
                  <a:lnTo>
                    <a:pt x="3" y="102"/>
                  </a:lnTo>
                  <a:lnTo>
                    <a:pt x="0" y="83"/>
                  </a:lnTo>
                  <a:lnTo>
                    <a:pt x="1" y="62"/>
                  </a:lnTo>
                  <a:lnTo>
                    <a:pt x="8" y="42"/>
                  </a:lnTo>
                  <a:lnTo>
                    <a:pt x="15" y="32"/>
                  </a:lnTo>
                  <a:lnTo>
                    <a:pt x="21" y="20"/>
                  </a:lnTo>
                  <a:lnTo>
                    <a:pt x="25" y="10"/>
                  </a:lnTo>
                  <a:lnTo>
                    <a:pt x="30" y="0"/>
                  </a:lnTo>
                  <a:lnTo>
                    <a:pt x="36" y="0"/>
                  </a:lnTo>
                  <a:lnTo>
                    <a:pt x="34" y="12"/>
                  </a:lnTo>
                  <a:lnTo>
                    <a:pt x="30" y="25"/>
                  </a:lnTo>
                  <a:lnTo>
                    <a:pt x="24" y="38"/>
                  </a:lnTo>
                  <a:lnTo>
                    <a:pt x="18" y="50"/>
                  </a:lnTo>
                  <a:lnTo>
                    <a:pt x="14" y="63"/>
                  </a:lnTo>
                  <a:lnTo>
                    <a:pt x="13" y="76"/>
                  </a:lnTo>
                  <a:lnTo>
                    <a:pt x="15" y="90"/>
                  </a:lnTo>
                  <a:lnTo>
                    <a:pt x="24" y="102"/>
                  </a:lnTo>
                  <a:lnTo>
                    <a:pt x="30" y="110"/>
                  </a:lnTo>
                  <a:lnTo>
                    <a:pt x="37" y="117"/>
                  </a:lnTo>
                  <a:lnTo>
                    <a:pt x="46" y="124"/>
                  </a:lnTo>
                  <a:lnTo>
                    <a:pt x="55" y="130"/>
                  </a:lnTo>
                  <a:lnTo>
                    <a:pt x="62" y="132"/>
                  </a:lnTo>
                  <a:lnTo>
                    <a:pt x="69" y="134"/>
                  </a:lnTo>
                  <a:lnTo>
                    <a:pt x="76" y="137"/>
                  </a:lnTo>
                  <a:lnTo>
                    <a:pt x="82" y="138"/>
                  </a:lnTo>
                  <a:lnTo>
                    <a:pt x="85" y="143"/>
                  </a:lnTo>
                  <a:lnTo>
                    <a:pt x="81" y="144"/>
                  </a:lnTo>
                  <a:lnTo>
                    <a:pt x="77" y="145"/>
                  </a:lnTo>
                  <a:lnTo>
                    <a:pt x="74" y="146"/>
                  </a:lnTo>
                  <a:lnTo>
                    <a:pt x="69" y="146"/>
                  </a:lnTo>
                  <a:lnTo>
                    <a:pt x="60" y="145"/>
                  </a:lnTo>
                  <a:lnTo>
                    <a:pt x="52" y="143"/>
                  </a:lnTo>
                  <a:lnTo>
                    <a:pt x="44" y="140"/>
                  </a:lnTo>
                  <a:lnTo>
                    <a:pt x="38" y="138"/>
                  </a:lnTo>
                  <a:lnTo>
                    <a:pt x="11" y="120"/>
                  </a:lnTo>
                  <a:close/>
                </a:path>
              </a:pathLst>
            </a:custGeom>
            <a:solidFill>
              <a:srgbClr val="000000"/>
            </a:solidFill>
            <a:ln w="9525">
              <a:noFill/>
              <a:round/>
              <a:headEnd/>
              <a:tailEnd/>
            </a:ln>
          </p:spPr>
          <p:txBody>
            <a:bodyPr/>
            <a:lstStyle/>
            <a:p>
              <a:endParaRPr lang="ru-RU"/>
            </a:p>
          </p:txBody>
        </p:sp>
        <p:sp>
          <p:nvSpPr>
            <p:cNvPr id="58" name="Freeform 337"/>
            <p:cNvSpPr>
              <a:spLocks/>
            </p:cNvSpPr>
            <p:nvPr/>
          </p:nvSpPr>
          <p:spPr bwMode="auto">
            <a:xfrm>
              <a:off x="3088" y="3400"/>
              <a:ext cx="11" cy="25"/>
            </a:xfrm>
            <a:custGeom>
              <a:avLst/>
              <a:gdLst>
                <a:gd name="T0" fmla="*/ 0 w 35"/>
                <a:gd name="T1" fmla="*/ 0 h 91"/>
                <a:gd name="T2" fmla="*/ 0 w 35"/>
                <a:gd name="T3" fmla="*/ 0 h 91"/>
                <a:gd name="T4" fmla="*/ 0 w 35"/>
                <a:gd name="T5" fmla="*/ 0 h 91"/>
                <a:gd name="T6" fmla="*/ 0 w 35"/>
                <a:gd name="T7" fmla="*/ 0 h 91"/>
                <a:gd name="T8" fmla="*/ 0 w 35"/>
                <a:gd name="T9" fmla="*/ 0 h 91"/>
                <a:gd name="T10" fmla="*/ 0 w 35"/>
                <a:gd name="T11" fmla="*/ 0 h 91"/>
                <a:gd name="T12" fmla="*/ 0 w 35"/>
                <a:gd name="T13" fmla="*/ 0 h 91"/>
                <a:gd name="T14" fmla="*/ 0 w 35"/>
                <a:gd name="T15" fmla="*/ 0 h 91"/>
                <a:gd name="T16" fmla="*/ 0 w 35"/>
                <a:gd name="T17" fmla="*/ 0 h 91"/>
                <a:gd name="T18" fmla="*/ 0 w 35"/>
                <a:gd name="T19" fmla="*/ 0 h 91"/>
                <a:gd name="T20" fmla="*/ 0 w 35"/>
                <a:gd name="T21" fmla="*/ 0 h 91"/>
                <a:gd name="T22" fmla="*/ 0 w 35"/>
                <a:gd name="T23" fmla="*/ 0 h 91"/>
                <a:gd name="T24" fmla="*/ 0 w 35"/>
                <a:gd name="T25" fmla="*/ 0 h 91"/>
                <a:gd name="T26" fmla="*/ 0 w 35"/>
                <a:gd name="T27" fmla="*/ 0 h 91"/>
                <a:gd name="T28" fmla="*/ 0 w 35"/>
                <a:gd name="T29" fmla="*/ 0 h 91"/>
                <a:gd name="T30" fmla="*/ 0 w 35"/>
                <a:gd name="T31" fmla="*/ 0 h 91"/>
                <a:gd name="T32" fmla="*/ 0 w 35"/>
                <a:gd name="T33" fmla="*/ 0 h 91"/>
                <a:gd name="T34" fmla="*/ 0 w 35"/>
                <a:gd name="T35" fmla="*/ 0 h 91"/>
                <a:gd name="T36" fmla="*/ 0 w 35"/>
                <a:gd name="T37" fmla="*/ 0 h 91"/>
                <a:gd name="T38" fmla="*/ 0 w 35"/>
                <a:gd name="T39" fmla="*/ 0 h 91"/>
                <a:gd name="T40" fmla="*/ 0 w 35"/>
                <a:gd name="T41" fmla="*/ 0 h 91"/>
                <a:gd name="T42" fmla="*/ 0 w 35"/>
                <a:gd name="T43" fmla="*/ 0 h 9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5"/>
                <a:gd name="T67" fmla="*/ 0 h 91"/>
                <a:gd name="T68" fmla="*/ 35 w 35"/>
                <a:gd name="T69" fmla="*/ 91 h 9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5" h="91">
                  <a:moveTo>
                    <a:pt x="0" y="85"/>
                  </a:moveTo>
                  <a:lnTo>
                    <a:pt x="14" y="81"/>
                  </a:lnTo>
                  <a:lnTo>
                    <a:pt x="22" y="73"/>
                  </a:lnTo>
                  <a:lnTo>
                    <a:pt x="25" y="63"/>
                  </a:lnTo>
                  <a:lnTo>
                    <a:pt x="25" y="50"/>
                  </a:lnTo>
                  <a:lnTo>
                    <a:pt x="24" y="37"/>
                  </a:lnTo>
                  <a:lnTo>
                    <a:pt x="24" y="24"/>
                  </a:lnTo>
                  <a:lnTo>
                    <a:pt x="25" y="11"/>
                  </a:lnTo>
                  <a:lnTo>
                    <a:pt x="30" y="0"/>
                  </a:lnTo>
                  <a:lnTo>
                    <a:pt x="35" y="0"/>
                  </a:lnTo>
                  <a:lnTo>
                    <a:pt x="33" y="12"/>
                  </a:lnTo>
                  <a:lnTo>
                    <a:pt x="33" y="26"/>
                  </a:lnTo>
                  <a:lnTo>
                    <a:pt x="34" y="41"/>
                  </a:lnTo>
                  <a:lnTo>
                    <a:pt x="35" y="55"/>
                  </a:lnTo>
                  <a:lnTo>
                    <a:pt x="35" y="69"/>
                  </a:lnTo>
                  <a:lnTo>
                    <a:pt x="31" y="79"/>
                  </a:lnTo>
                  <a:lnTo>
                    <a:pt x="23" y="87"/>
                  </a:lnTo>
                  <a:lnTo>
                    <a:pt x="8" y="91"/>
                  </a:lnTo>
                  <a:lnTo>
                    <a:pt x="4" y="91"/>
                  </a:lnTo>
                  <a:lnTo>
                    <a:pt x="1" y="89"/>
                  </a:lnTo>
                  <a:lnTo>
                    <a:pt x="0" y="87"/>
                  </a:lnTo>
                  <a:lnTo>
                    <a:pt x="0" y="85"/>
                  </a:lnTo>
                  <a:close/>
                </a:path>
              </a:pathLst>
            </a:custGeom>
            <a:solidFill>
              <a:srgbClr val="000000"/>
            </a:solidFill>
            <a:ln w="9525">
              <a:noFill/>
              <a:round/>
              <a:headEnd/>
              <a:tailEnd/>
            </a:ln>
          </p:spPr>
          <p:txBody>
            <a:bodyPr/>
            <a:lstStyle/>
            <a:p>
              <a:endParaRPr lang="ru-RU"/>
            </a:p>
          </p:txBody>
        </p:sp>
        <p:sp>
          <p:nvSpPr>
            <p:cNvPr id="59" name="Freeform 338"/>
            <p:cNvSpPr>
              <a:spLocks/>
            </p:cNvSpPr>
            <p:nvPr/>
          </p:nvSpPr>
          <p:spPr bwMode="auto">
            <a:xfrm>
              <a:off x="3104" y="3383"/>
              <a:ext cx="8" cy="13"/>
            </a:xfrm>
            <a:custGeom>
              <a:avLst/>
              <a:gdLst>
                <a:gd name="T0" fmla="*/ 0 w 24"/>
                <a:gd name="T1" fmla="*/ 0 h 50"/>
                <a:gd name="T2" fmla="*/ 0 w 24"/>
                <a:gd name="T3" fmla="*/ 0 h 50"/>
                <a:gd name="T4" fmla="*/ 0 w 24"/>
                <a:gd name="T5" fmla="*/ 0 h 50"/>
                <a:gd name="T6" fmla="*/ 0 w 24"/>
                <a:gd name="T7" fmla="*/ 0 h 50"/>
                <a:gd name="T8" fmla="*/ 0 w 24"/>
                <a:gd name="T9" fmla="*/ 0 h 50"/>
                <a:gd name="T10" fmla="*/ 0 w 24"/>
                <a:gd name="T11" fmla="*/ 0 h 50"/>
                <a:gd name="T12" fmla="*/ 0 w 24"/>
                <a:gd name="T13" fmla="*/ 0 h 50"/>
                <a:gd name="T14" fmla="*/ 0 w 24"/>
                <a:gd name="T15" fmla="*/ 0 h 50"/>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0"/>
                <a:gd name="T26" fmla="*/ 24 w 24"/>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0">
                  <a:moveTo>
                    <a:pt x="0" y="47"/>
                  </a:moveTo>
                  <a:lnTo>
                    <a:pt x="16" y="0"/>
                  </a:lnTo>
                  <a:lnTo>
                    <a:pt x="24" y="2"/>
                  </a:lnTo>
                  <a:lnTo>
                    <a:pt x="23" y="15"/>
                  </a:lnTo>
                  <a:lnTo>
                    <a:pt x="19" y="29"/>
                  </a:lnTo>
                  <a:lnTo>
                    <a:pt x="13" y="42"/>
                  </a:lnTo>
                  <a:lnTo>
                    <a:pt x="2" y="50"/>
                  </a:lnTo>
                  <a:lnTo>
                    <a:pt x="0" y="47"/>
                  </a:lnTo>
                  <a:close/>
                </a:path>
              </a:pathLst>
            </a:custGeom>
            <a:solidFill>
              <a:srgbClr val="000000"/>
            </a:solidFill>
            <a:ln w="9525">
              <a:noFill/>
              <a:round/>
              <a:headEnd/>
              <a:tailEnd/>
            </a:ln>
          </p:spPr>
          <p:txBody>
            <a:bodyPr/>
            <a:lstStyle/>
            <a:p>
              <a:endParaRPr lang="ru-RU"/>
            </a:p>
          </p:txBody>
        </p:sp>
        <p:sp>
          <p:nvSpPr>
            <p:cNvPr id="60" name="Freeform 339"/>
            <p:cNvSpPr>
              <a:spLocks/>
            </p:cNvSpPr>
            <p:nvPr/>
          </p:nvSpPr>
          <p:spPr bwMode="auto">
            <a:xfrm>
              <a:off x="3065" y="3360"/>
              <a:ext cx="25" cy="35"/>
            </a:xfrm>
            <a:custGeom>
              <a:avLst/>
              <a:gdLst>
                <a:gd name="T0" fmla="*/ 0 w 83"/>
                <a:gd name="T1" fmla="*/ 0 h 129"/>
                <a:gd name="T2" fmla="*/ 0 w 83"/>
                <a:gd name="T3" fmla="*/ 0 h 129"/>
                <a:gd name="T4" fmla="*/ 0 w 83"/>
                <a:gd name="T5" fmla="*/ 0 h 129"/>
                <a:gd name="T6" fmla="*/ 0 w 83"/>
                <a:gd name="T7" fmla="*/ 0 h 129"/>
                <a:gd name="T8" fmla="*/ 0 w 83"/>
                <a:gd name="T9" fmla="*/ 0 h 129"/>
                <a:gd name="T10" fmla="*/ 0 w 83"/>
                <a:gd name="T11" fmla="*/ 0 h 129"/>
                <a:gd name="T12" fmla="*/ 0 w 83"/>
                <a:gd name="T13" fmla="*/ 0 h 129"/>
                <a:gd name="T14" fmla="*/ 0 w 83"/>
                <a:gd name="T15" fmla="*/ 0 h 129"/>
                <a:gd name="T16" fmla="*/ 0 w 83"/>
                <a:gd name="T17" fmla="*/ 0 h 129"/>
                <a:gd name="T18" fmla="*/ 0 w 83"/>
                <a:gd name="T19" fmla="*/ 0 h 129"/>
                <a:gd name="T20" fmla="*/ 0 w 83"/>
                <a:gd name="T21" fmla="*/ 0 h 129"/>
                <a:gd name="T22" fmla="*/ 0 w 83"/>
                <a:gd name="T23" fmla="*/ 0 h 129"/>
                <a:gd name="T24" fmla="*/ 0 w 83"/>
                <a:gd name="T25" fmla="*/ 0 h 129"/>
                <a:gd name="T26" fmla="*/ 0 w 83"/>
                <a:gd name="T27" fmla="*/ 0 h 129"/>
                <a:gd name="T28" fmla="*/ 0 w 83"/>
                <a:gd name="T29" fmla="*/ 0 h 129"/>
                <a:gd name="T30" fmla="*/ 0 w 83"/>
                <a:gd name="T31" fmla="*/ 0 h 129"/>
                <a:gd name="T32" fmla="*/ 0 w 83"/>
                <a:gd name="T33" fmla="*/ 0 h 129"/>
                <a:gd name="T34" fmla="*/ 0 w 83"/>
                <a:gd name="T35" fmla="*/ 0 h 129"/>
                <a:gd name="T36" fmla="*/ 0 w 83"/>
                <a:gd name="T37" fmla="*/ 0 h 129"/>
                <a:gd name="T38" fmla="*/ 0 w 83"/>
                <a:gd name="T39" fmla="*/ 0 h 129"/>
                <a:gd name="T40" fmla="*/ 0 w 83"/>
                <a:gd name="T41" fmla="*/ 0 h 129"/>
                <a:gd name="T42" fmla="*/ 0 w 83"/>
                <a:gd name="T43" fmla="*/ 0 h 129"/>
                <a:gd name="T44" fmla="*/ 0 w 83"/>
                <a:gd name="T45" fmla="*/ 0 h 129"/>
                <a:gd name="T46" fmla="*/ 0 w 83"/>
                <a:gd name="T47" fmla="*/ 0 h 129"/>
                <a:gd name="T48" fmla="*/ 0 w 83"/>
                <a:gd name="T49" fmla="*/ 0 h 129"/>
                <a:gd name="T50" fmla="*/ 0 w 83"/>
                <a:gd name="T51" fmla="*/ 0 h 129"/>
                <a:gd name="T52" fmla="*/ 0 w 83"/>
                <a:gd name="T53" fmla="*/ 0 h 129"/>
                <a:gd name="T54" fmla="*/ 0 w 83"/>
                <a:gd name="T55" fmla="*/ 0 h 129"/>
                <a:gd name="T56" fmla="*/ 0 w 83"/>
                <a:gd name="T57" fmla="*/ 0 h 129"/>
                <a:gd name="T58" fmla="*/ 0 w 83"/>
                <a:gd name="T59" fmla="*/ 0 h 129"/>
                <a:gd name="T60" fmla="*/ 0 w 83"/>
                <a:gd name="T61" fmla="*/ 0 h 129"/>
                <a:gd name="T62" fmla="*/ 0 w 83"/>
                <a:gd name="T63" fmla="*/ 0 h 129"/>
                <a:gd name="T64" fmla="*/ 0 w 83"/>
                <a:gd name="T65" fmla="*/ 0 h 129"/>
                <a:gd name="T66" fmla="*/ 0 w 83"/>
                <a:gd name="T67" fmla="*/ 0 h 129"/>
                <a:gd name="T68" fmla="*/ 0 w 83"/>
                <a:gd name="T69" fmla="*/ 0 h 129"/>
                <a:gd name="T70" fmla="*/ 0 w 83"/>
                <a:gd name="T71" fmla="*/ 0 h 129"/>
                <a:gd name="T72" fmla="*/ 0 w 83"/>
                <a:gd name="T73" fmla="*/ 0 h 129"/>
                <a:gd name="T74" fmla="*/ 0 w 83"/>
                <a:gd name="T75" fmla="*/ 0 h 12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3"/>
                <a:gd name="T115" fmla="*/ 0 h 129"/>
                <a:gd name="T116" fmla="*/ 83 w 83"/>
                <a:gd name="T117" fmla="*/ 129 h 12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3" h="129">
                  <a:moveTo>
                    <a:pt x="28" y="107"/>
                  </a:moveTo>
                  <a:lnTo>
                    <a:pt x="23" y="99"/>
                  </a:lnTo>
                  <a:lnTo>
                    <a:pt x="17" y="89"/>
                  </a:lnTo>
                  <a:lnTo>
                    <a:pt x="10" y="80"/>
                  </a:lnTo>
                  <a:lnTo>
                    <a:pt x="5" y="71"/>
                  </a:lnTo>
                  <a:lnTo>
                    <a:pt x="2" y="61"/>
                  </a:lnTo>
                  <a:lnTo>
                    <a:pt x="0" y="50"/>
                  </a:lnTo>
                  <a:lnTo>
                    <a:pt x="0" y="40"/>
                  </a:lnTo>
                  <a:lnTo>
                    <a:pt x="3" y="28"/>
                  </a:lnTo>
                  <a:lnTo>
                    <a:pt x="10" y="19"/>
                  </a:lnTo>
                  <a:lnTo>
                    <a:pt x="18" y="12"/>
                  </a:lnTo>
                  <a:lnTo>
                    <a:pt x="26" y="6"/>
                  </a:lnTo>
                  <a:lnTo>
                    <a:pt x="35" y="2"/>
                  </a:lnTo>
                  <a:lnTo>
                    <a:pt x="46" y="0"/>
                  </a:lnTo>
                  <a:lnTo>
                    <a:pt x="57" y="0"/>
                  </a:lnTo>
                  <a:lnTo>
                    <a:pt x="69" y="0"/>
                  </a:lnTo>
                  <a:lnTo>
                    <a:pt x="81" y="3"/>
                  </a:lnTo>
                  <a:lnTo>
                    <a:pt x="83" y="4"/>
                  </a:lnTo>
                  <a:lnTo>
                    <a:pt x="73" y="8"/>
                  </a:lnTo>
                  <a:lnTo>
                    <a:pt x="63" y="10"/>
                  </a:lnTo>
                  <a:lnTo>
                    <a:pt x="53" y="12"/>
                  </a:lnTo>
                  <a:lnTo>
                    <a:pt x="42" y="15"/>
                  </a:lnTo>
                  <a:lnTo>
                    <a:pt x="33" y="18"/>
                  </a:lnTo>
                  <a:lnTo>
                    <a:pt x="24" y="24"/>
                  </a:lnTo>
                  <a:lnTo>
                    <a:pt x="17" y="32"/>
                  </a:lnTo>
                  <a:lnTo>
                    <a:pt x="11" y="43"/>
                  </a:lnTo>
                  <a:lnTo>
                    <a:pt x="11" y="55"/>
                  </a:lnTo>
                  <a:lnTo>
                    <a:pt x="14" y="65"/>
                  </a:lnTo>
                  <a:lnTo>
                    <a:pt x="18" y="74"/>
                  </a:lnTo>
                  <a:lnTo>
                    <a:pt x="24" y="84"/>
                  </a:lnTo>
                  <a:lnTo>
                    <a:pt x="30" y="92"/>
                  </a:lnTo>
                  <a:lnTo>
                    <a:pt x="35" y="100"/>
                  </a:lnTo>
                  <a:lnTo>
                    <a:pt x="40" y="110"/>
                  </a:lnTo>
                  <a:lnTo>
                    <a:pt x="43" y="120"/>
                  </a:lnTo>
                  <a:lnTo>
                    <a:pt x="37" y="129"/>
                  </a:lnTo>
                  <a:lnTo>
                    <a:pt x="34" y="124"/>
                  </a:lnTo>
                  <a:lnTo>
                    <a:pt x="32" y="114"/>
                  </a:lnTo>
                  <a:lnTo>
                    <a:pt x="28" y="107"/>
                  </a:lnTo>
                  <a:close/>
                </a:path>
              </a:pathLst>
            </a:custGeom>
            <a:solidFill>
              <a:srgbClr val="000000"/>
            </a:solidFill>
            <a:ln w="9525">
              <a:noFill/>
              <a:round/>
              <a:headEnd/>
              <a:tailEnd/>
            </a:ln>
          </p:spPr>
          <p:txBody>
            <a:bodyPr/>
            <a:lstStyle/>
            <a:p>
              <a:endParaRPr lang="ru-RU"/>
            </a:p>
          </p:txBody>
        </p:sp>
        <p:sp>
          <p:nvSpPr>
            <p:cNvPr id="61" name="Freeform 340"/>
            <p:cNvSpPr>
              <a:spLocks/>
            </p:cNvSpPr>
            <p:nvPr/>
          </p:nvSpPr>
          <p:spPr bwMode="auto">
            <a:xfrm>
              <a:off x="2869" y="3359"/>
              <a:ext cx="40" cy="26"/>
            </a:xfrm>
            <a:custGeom>
              <a:avLst/>
              <a:gdLst>
                <a:gd name="T0" fmla="*/ 0 w 130"/>
                <a:gd name="T1" fmla="*/ 0 h 93"/>
                <a:gd name="T2" fmla="*/ 0 w 130"/>
                <a:gd name="T3" fmla="*/ 0 h 93"/>
                <a:gd name="T4" fmla="*/ 0 w 130"/>
                <a:gd name="T5" fmla="*/ 0 h 93"/>
                <a:gd name="T6" fmla="*/ 0 w 130"/>
                <a:gd name="T7" fmla="*/ 0 h 93"/>
                <a:gd name="T8" fmla="*/ 0 w 130"/>
                <a:gd name="T9" fmla="*/ 0 h 93"/>
                <a:gd name="T10" fmla="*/ 0 w 130"/>
                <a:gd name="T11" fmla="*/ 0 h 93"/>
                <a:gd name="T12" fmla="*/ 0 w 130"/>
                <a:gd name="T13" fmla="*/ 0 h 93"/>
                <a:gd name="T14" fmla="*/ 0 w 130"/>
                <a:gd name="T15" fmla="*/ 0 h 93"/>
                <a:gd name="T16" fmla="*/ 0 w 130"/>
                <a:gd name="T17" fmla="*/ 0 h 93"/>
                <a:gd name="T18" fmla="*/ 0 w 130"/>
                <a:gd name="T19" fmla="*/ 0 h 93"/>
                <a:gd name="T20" fmla="*/ 0 w 130"/>
                <a:gd name="T21" fmla="*/ 0 h 93"/>
                <a:gd name="T22" fmla="*/ 0 w 130"/>
                <a:gd name="T23" fmla="*/ 0 h 93"/>
                <a:gd name="T24" fmla="*/ 0 w 130"/>
                <a:gd name="T25" fmla="*/ 0 h 93"/>
                <a:gd name="T26" fmla="*/ 0 w 130"/>
                <a:gd name="T27" fmla="*/ 0 h 93"/>
                <a:gd name="T28" fmla="*/ 0 w 130"/>
                <a:gd name="T29" fmla="*/ 0 h 93"/>
                <a:gd name="T30" fmla="*/ 0 w 130"/>
                <a:gd name="T31" fmla="*/ 0 h 93"/>
                <a:gd name="T32" fmla="*/ 0 w 130"/>
                <a:gd name="T33" fmla="*/ 0 h 93"/>
                <a:gd name="T34" fmla="*/ 0 w 130"/>
                <a:gd name="T35" fmla="*/ 0 h 93"/>
                <a:gd name="T36" fmla="*/ 0 w 130"/>
                <a:gd name="T37" fmla="*/ 0 h 93"/>
                <a:gd name="T38" fmla="*/ 0 w 130"/>
                <a:gd name="T39" fmla="*/ 0 h 93"/>
                <a:gd name="T40" fmla="*/ 0 w 130"/>
                <a:gd name="T41" fmla="*/ 0 h 93"/>
                <a:gd name="T42" fmla="*/ 0 w 130"/>
                <a:gd name="T43" fmla="*/ 0 h 93"/>
                <a:gd name="T44" fmla="*/ 0 w 130"/>
                <a:gd name="T45" fmla="*/ 0 h 93"/>
                <a:gd name="T46" fmla="*/ 0 w 130"/>
                <a:gd name="T47" fmla="*/ 0 h 93"/>
                <a:gd name="T48" fmla="*/ 0 w 130"/>
                <a:gd name="T49" fmla="*/ 0 h 93"/>
                <a:gd name="T50" fmla="*/ 0 w 130"/>
                <a:gd name="T51" fmla="*/ 0 h 93"/>
                <a:gd name="T52" fmla="*/ 0 w 130"/>
                <a:gd name="T53" fmla="*/ 0 h 93"/>
                <a:gd name="T54" fmla="*/ 0 w 130"/>
                <a:gd name="T55" fmla="*/ 0 h 93"/>
                <a:gd name="T56" fmla="*/ 0 w 130"/>
                <a:gd name="T57" fmla="*/ 0 h 9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0"/>
                <a:gd name="T88" fmla="*/ 0 h 93"/>
                <a:gd name="T89" fmla="*/ 130 w 130"/>
                <a:gd name="T90" fmla="*/ 93 h 9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0" h="93">
                  <a:moveTo>
                    <a:pt x="0" y="93"/>
                  </a:moveTo>
                  <a:lnTo>
                    <a:pt x="11" y="76"/>
                  </a:lnTo>
                  <a:lnTo>
                    <a:pt x="24" y="63"/>
                  </a:lnTo>
                  <a:lnTo>
                    <a:pt x="38" y="49"/>
                  </a:lnTo>
                  <a:lnTo>
                    <a:pt x="53" y="37"/>
                  </a:lnTo>
                  <a:lnTo>
                    <a:pt x="69" y="27"/>
                  </a:lnTo>
                  <a:lnTo>
                    <a:pt x="86" y="17"/>
                  </a:lnTo>
                  <a:lnTo>
                    <a:pt x="104" y="8"/>
                  </a:lnTo>
                  <a:lnTo>
                    <a:pt x="121" y="0"/>
                  </a:lnTo>
                  <a:lnTo>
                    <a:pt x="124" y="0"/>
                  </a:lnTo>
                  <a:lnTo>
                    <a:pt x="128" y="2"/>
                  </a:lnTo>
                  <a:lnTo>
                    <a:pt x="130" y="4"/>
                  </a:lnTo>
                  <a:lnTo>
                    <a:pt x="129" y="8"/>
                  </a:lnTo>
                  <a:lnTo>
                    <a:pt x="119" y="15"/>
                  </a:lnTo>
                  <a:lnTo>
                    <a:pt x="108" y="21"/>
                  </a:lnTo>
                  <a:lnTo>
                    <a:pt x="98" y="26"/>
                  </a:lnTo>
                  <a:lnTo>
                    <a:pt x="87" y="30"/>
                  </a:lnTo>
                  <a:lnTo>
                    <a:pt x="77" y="36"/>
                  </a:lnTo>
                  <a:lnTo>
                    <a:pt x="67" y="42"/>
                  </a:lnTo>
                  <a:lnTo>
                    <a:pt x="58" y="50"/>
                  </a:lnTo>
                  <a:lnTo>
                    <a:pt x="49" y="59"/>
                  </a:lnTo>
                  <a:lnTo>
                    <a:pt x="41" y="61"/>
                  </a:lnTo>
                  <a:lnTo>
                    <a:pt x="34" y="66"/>
                  </a:lnTo>
                  <a:lnTo>
                    <a:pt x="29" y="73"/>
                  </a:lnTo>
                  <a:lnTo>
                    <a:pt x="24" y="79"/>
                  </a:lnTo>
                  <a:lnTo>
                    <a:pt x="19" y="84"/>
                  </a:lnTo>
                  <a:lnTo>
                    <a:pt x="14" y="90"/>
                  </a:lnTo>
                  <a:lnTo>
                    <a:pt x="8" y="93"/>
                  </a:lnTo>
                  <a:lnTo>
                    <a:pt x="0" y="93"/>
                  </a:lnTo>
                  <a:close/>
                </a:path>
              </a:pathLst>
            </a:custGeom>
            <a:solidFill>
              <a:srgbClr val="000000"/>
            </a:solidFill>
            <a:ln w="9525">
              <a:noFill/>
              <a:round/>
              <a:headEnd/>
              <a:tailEnd/>
            </a:ln>
          </p:spPr>
          <p:txBody>
            <a:bodyPr/>
            <a:lstStyle/>
            <a:p>
              <a:endParaRPr lang="ru-RU"/>
            </a:p>
          </p:txBody>
        </p:sp>
        <p:sp>
          <p:nvSpPr>
            <p:cNvPr id="62" name="Freeform 341"/>
            <p:cNvSpPr>
              <a:spLocks/>
            </p:cNvSpPr>
            <p:nvPr/>
          </p:nvSpPr>
          <p:spPr bwMode="auto">
            <a:xfrm>
              <a:off x="3101" y="3349"/>
              <a:ext cx="33" cy="42"/>
            </a:xfrm>
            <a:custGeom>
              <a:avLst/>
              <a:gdLst>
                <a:gd name="T0" fmla="*/ 0 w 106"/>
                <a:gd name="T1" fmla="*/ 0 h 152"/>
                <a:gd name="T2" fmla="*/ 0 w 106"/>
                <a:gd name="T3" fmla="*/ 0 h 152"/>
                <a:gd name="T4" fmla="*/ 0 w 106"/>
                <a:gd name="T5" fmla="*/ 0 h 152"/>
                <a:gd name="T6" fmla="*/ 0 w 106"/>
                <a:gd name="T7" fmla="*/ 0 h 152"/>
                <a:gd name="T8" fmla="*/ 0 w 106"/>
                <a:gd name="T9" fmla="*/ 0 h 152"/>
                <a:gd name="T10" fmla="*/ 0 w 106"/>
                <a:gd name="T11" fmla="*/ 0 h 152"/>
                <a:gd name="T12" fmla="*/ 0 w 106"/>
                <a:gd name="T13" fmla="*/ 0 h 152"/>
                <a:gd name="T14" fmla="*/ 0 w 106"/>
                <a:gd name="T15" fmla="*/ 0 h 152"/>
                <a:gd name="T16" fmla="*/ 0 w 106"/>
                <a:gd name="T17" fmla="*/ 0 h 152"/>
                <a:gd name="T18" fmla="*/ 0 w 106"/>
                <a:gd name="T19" fmla="*/ 0 h 152"/>
                <a:gd name="T20" fmla="*/ 0 w 106"/>
                <a:gd name="T21" fmla="*/ 0 h 152"/>
                <a:gd name="T22" fmla="*/ 0 w 106"/>
                <a:gd name="T23" fmla="*/ 0 h 152"/>
                <a:gd name="T24" fmla="*/ 0 w 106"/>
                <a:gd name="T25" fmla="*/ 0 h 152"/>
                <a:gd name="T26" fmla="*/ 0 w 106"/>
                <a:gd name="T27" fmla="*/ 0 h 152"/>
                <a:gd name="T28" fmla="*/ 0 w 106"/>
                <a:gd name="T29" fmla="*/ 0 h 152"/>
                <a:gd name="T30" fmla="*/ 0 w 106"/>
                <a:gd name="T31" fmla="*/ 0 h 152"/>
                <a:gd name="T32" fmla="*/ 0 w 106"/>
                <a:gd name="T33" fmla="*/ 0 h 152"/>
                <a:gd name="T34" fmla="*/ 0 w 106"/>
                <a:gd name="T35" fmla="*/ 0 h 152"/>
                <a:gd name="T36" fmla="*/ 0 w 106"/>
                <a:gd name="T37" fmla="*/ 0 h 152"/>
                <a:gd name="T38" fmla="*/ 0 w 106"/>
                <a:gd name="T39" fmla="*/ 0 h 152"/>
                <a:gd name="T40" fmla="*/ 0 w 106"/>
                <a:gd name="T41" fmla="*/ 0 h 152"/>
                <a:gd name="T42" fmla="*/ 0 w 106"/>
                <a:gd name="T43" fmla="*/ 0 h 152"/>
                <a:gd name="T44" fmla="*/ 0 w 106"/>
                <a:gd name="T45" fmla="*/ 0 h 152"/>
                <a:gd name="T46" fmla="*/ 0 w 106"/>
                <a:gd name="T47" fmla="*/ 0 h 152"/>
                <a:gd name="T48" fmla="*/ 0 w 106"/>
                <a:gd name="T49" fmla="*/ 0 h 152"/>
                <a:gd name="T50" fmla="*/ 0 w 106"/>
                <a:gd name="T51" fmla="*/ 0 h 152"/>
                <a:gd name="T52" fmla="*/ 0 w 106"/>
                <a:gd name="T53" fmla="*/ 0 h 152"/>
                <a:gd name="T54" fmla="*/ 0 w 106"/>
                <a:gd name="T55" fmla="*/ 0 h 152"/>
                <a:gd name="T56" fmla="*/ 0 w 106"/>
                <a:gd name="T57" fmla="*/ 0 h 152"/>
                <a:gd name="T58" fmla="*/ 0 w 106"/>
                <a:gd name="T59" fmla="*/ 0 h 152"/>
                <a:gd name="T60" fmla="*/ 0 w 106"/>
                <a:gd name="T61" fmla="*/ 0 h 152"/>
                <a:gd name="T62" fmla="*/ 0 w 106"/>
                <a:gd name="T63" fmla="*/ 0 h 152"/>
                <a:gd name="T64" fmla="*/ 0 w 106"/>
                <a:gd name="T65" fmla="*/ 0 h 152"/>
                <a:gd name="T66" fmla="*/ 0 w 106"/>
                <a:gd name="T67" fmla="*/ 0 h 152"/>
                <a:gd name="T68" fmla="*/ 0 w 106"/>
                <a:gd name="T69" fmla="*/ 0 h 152"/>
                <a:gd name="T70" fmla="*/ 0 w 106"/>
                <a:gd name="T71" fmla="*/ 0 h 152"/>
                <a:gd name="T72" fmla="*/ 0 w 106"/>
                <a:gd name="T73" fmla="*/ 0 h 152"/>
                <a:gd name="T74" fmla="*/ 0 w 106"/>
                <a:gd name="T75" fmla="*/ 0 h 15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06"/>
                <a:gd name="T115" fmla="*/ 0 h 152"/>
                <a:gd name="T116" fmla="*/ 106 w 106"/>
                <a:gd name="T117" fmla="*/ 152 h 15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06" h="152">
                  <a:moveTo>
                    <a:pt x="64" y="128"/>
                  </a:moveTo>
                  <a:lnTo>
                    <a:pt x="63" y="113"/>
                  </a:lnTo>
                  <a:lnTo>
                    <a:pt x="61" y="97"/>
                  </a:lnTo>
                  <a:lnTo>
                    <a:pt x="60" y="82"/>
                  </a:lnTo>
                  <a:lnTo>
                    <a:pt x="58" y="67"/>
                  </a:lnTo>
                  <a:lnTo>
                    <a:pt x="53" y="52"/>
                  </a:lnTo>
                  <a:lnTo>
                    <a:pt x="46" y="39"/>
                  </a:lnTo>
                  <a:lnTo>
                    <a:pt x="37" y="28"/>
                  </a:lnTo>
                  <a:lnTo>
                    <a:pt x="23" y="18"/>
                  </a:lnTo>
                  <a:lnTo>
                    <a:pt x="18" y="16"/>
                  </a:lnTo>
                  <a:lnTo>
                    <a:pt x="12" y="13"/>
                  </a:lnTo>
                  <a:lnTo>
                    <a:pt x="6" y="11"/>
                  </a:lnTo>
                  <a:lnTo>
                    <a:pt x="0" y="7"/>
                  </a:lnTo>
                  <a:lnTo>
                    <a:pt x="0" y="0"/>
                  </a:lnTo>
                  <a:lnTo>
                    <a:pt x="14" y="3"/>
                  </a:lnTo>
                  <a:lnTo>
                    <a:pt x="27" y="8"/>
                  </a:lnTo>
                  <a:lnTo>
                    <a:pt x="37" y="15"/>
                  </a:lnTo>
                  <a:lnTo>
                    <a:pt x="46" y="24"/>
                  </a:lnTo>
                  <a:lnTo>
                    <a:pt x="55" y="34"/>
                  </a:lnTo>
                  <a:lnTo>
                    <a:pt x="61" y="45"/>
                  </a:lnTo>
                  <a:lnTo>
                    <a:pt x="67" y="56"/>
                  </a:lnTo>
                  <a:lnTo>
                    <a:pt x="73" y="66"/>
                  </a:lnTo>
                  <a:lnTo>
                    <a:pt x="73" y="88"/>
                  </a:lnTo>
                  <a:lnTo>
                    <a:pt x="74" y="110"/>
                  </a:lnTo>
                  <a:lnTo>
                    <a:pt x="80" y="129"/>
                  </a:lnTo>
                  <a:lnTo>
                    <a:pt x="95" y="144"/>
                  </a:lnTo>
                  <a:lnTo>
                    <a:pt x="98" y="144"/>
                  </a:lnTo>
                  <a:lnTo>
                    <a:pt x="101" y="144"/>
                  </a:lnTo>
                  <a:lnTo>
                    <a:pt x="104" y="145"/>
                  </a:lnTo>
                  <a:lnTo>
                    <a:pt x="106" y="148"/>
                  </a:lnTo>
                  <a:lnTo>
                    <a:pt x="101" y="151"/>
                  </a:lnTo>
                  <a:lnTo>
                    <a:pt x="95" y="152"/>
                  </a:lnTo>
                  <a:lnTo>
                    <a:pt x="89" y="151"/>
                  </a:lnTo>
                  <a:lnTo>
                    <a:pt x="83" y="148"/>
                  </a:lnTo>
                  <a:lnTo>
                    <a:pt x="76" y="144"/>
                  </a:lnTo>
                  <a:lnTo>
                    <a:pt x="72" y="140"/>
                  </a:lnTo>
                  <a:lnTo>
                    <a:pt x="67" y="134"/>
                  </a:lnTo>
                  <a:lnTo>
                    <a:pt x="64" y="128"/>
                  </a:lnTo>
                  <a:close/>
                </a:path>
              </a:pathLst>
            </a:custGeom>
            <a:solidFill>
              <a:srgbClr val="000000"/>
            </a:solidFill>
            <a:ln w="9525">
              <a:noFill/>
              <a:round/>
              <a:headEnd/>
              <a:tailEnd/>
            </a:ln>
          </p:spPr>
          <p:txBody>
            <a:bodyPr/>
            <a:lstStyle/>
            <a:p>
              <a:endParaRPr lang="ru-RU"/>
            </a:p>
          </p:txBody>
        </p:sp>
        <p:sp>
          <p:nvSpPr>
            <p:cNvPr id="63" name="Freeform 342"/>
            <p:cNvSpPr>
              <a:spLocks/>
            </p:cNvSpPr>
            <p:nvPr/>
          </p:nvSpPr>
          <p:spPr bwMode="auto">
            <a:xfrm>
              <a:off x="2853" y="3370"/>
              <a:ext cx="20" cy="10"/>
            </a:xfrm>
            <a:custGeom>
              <a:avLst/>
              <a:gdLst>
                <a:gd name="T0" fmla="*/ 0 w 66"/>
                <a:gd name="T1" fmla="*/ 0 h 39"/>
                <a:gd name="T2" fmla="*/ 0 w 66"/>
                <a:gd name="T3" fmla="*/ 0 h 39"/>
                <a:gd name="T4" fmla="*/ 0 w 66"/>
                <a:gd name="T5" fmla="*/ 0 h 39"/>
                <a:gd name="T6" fmla="*/ 0 w 66"/>
                <a:gd name="T7" fmla="*/ 0 h 39"/>
                <a:gd name="T8" fmla="*/ 0 w 66"/>
                <a:gd name="T9" fmla="*/ 0 h 39"/>
                <a:gd name="T10" fmla="*/ 0 w 66"/>
                <a:gd name="T11" fmla="*/ 0 h 39"/>
                <a:gd name="T12" fmla="*/ 0 w 66"/>
                <a:gd name="T13" fmla="*/ 0 h 39"/>
                <a:gd name="T14" fmla="*/ 0 w 66"/>
                <a:gd name="T15" fmla="*/ 0 h 39"/>
                <a:gd name="T16" fmla="*/ 0 w 66"/>
                <a:gd name="T17" fmla="*/ 0 h 39"/>
                <a:gd name="T18" fmla="*/ 0 w 66"/>
                <a:gd name="T19" fmla="*/ 0 h 39"/>
                <a:gd name="T20" fmla="*/ 0 w 66"/>
                <a:gd name="T21" fmla="*/ 0 h 39"/>
                <a:gd name="T22" fmla="*/ 0 w 66"/>
                <a:gd name="T23" fmla="*/ 0 h 39"/>
                <a:gd name="T24" fmla="*/ 0 w 66"/>
                <a:gd name="T25" fmla="*/ 0 h 39"/>
                <a:gd name="T26" fmla="*/ 0 w 66"/>
                <a:gd name="T27" fmla="*/ 0 h 39"/>
                <a:gd name="T28" fmla="*/ 0 w 66"/>
                <a:gd name="T29" fmla="*/ 0 h 39"/>
                <a:gd name="T30" fmla="*/ 0 w 66"/>
                <a:gd name="T31" fmla="*/ 0 h 39"/>
                <a:gd name="T32" fmla="*/ 0 w 66"/>
                <a:gd name="T33" fmla="*/ 0 h 39"/>
                <a:gd name="T34" fmla="*/ 0 w 66"/>
                <a:gd name="T35" fmla="*/ 0 h 39"/>
                <a:gd name="T36" fmla="*/ 0 w 66"/>
                <a:gd name="T37" fmla="*/ 0 h 3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6"/>
                <a:gd name="T58" fmla="*/ 0 h 39"/>
                <a:gd name="T59" fmla="*/ 66 w 66"/>
                <a:gd name="T60" fmla="*/ 39 h 3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6" h="39">
                  <a:moveTo>
                    <a:pt x="0" y="31"/>
                  </a:moveTo>
                  <a:lnTo>
                    <a:pt x="9" y="28"/>
                  </a:lnTo>
                  <a:lnTo>
                    <a:pt x="17" y="24"/>
                  </a:lnTo>
                  <a:lnTo>
                    <a:pt x="26" y="20"/>
                  </a:lnTo>
                  <a:lnTo>
                    <a:pt x="32" y="14"/>
                  </a:lnTo>
                  <a:lnTo>
                    <a:pt x="41" y="9"/>
                  </a:lnTo>
                  <a:lnTo>
                    <a:pt x="47" y="6"/>
                  </a:lnTo>
                  <a:lnTo>
                    <a:pt x="57" y="3"/>
                  </a:lnTo>
                  <a:lnTo>
                    <a:pt x="66" y="0"/>
                  </a:lnTo>
                  <a:lnTo>
                    <a:pt x="65" y="7"/>
                  </a:lnTo>
                  <a:lnTo>
                    <a:pt x="57" y="11"/>
                  </a:lnTo>
                  <a:lnTo>
                    <a:pt x="50" y="15"/>
                  </a:lnTo>
                  <a:lnTo>
                    <a:pt x="42" y="21"/>
                  </a:lnTo>
                  <a:lnTo>
                    <a:pt x="35" y="28"/>
                  </a:lnTo>
                  <a:lnTo>
                    <a:pt x="27" y="32"/>
                  </a:lnTo>
                  <a:lnTo>
                    <a:pt x="19" y="37"/>
                  </a:lnTo>
                  <a:lnTo>
                    <a:pt x="11" y="39"/>
                  </a:lnTo>
                  <a:lnTo>
                    <a:pt x="0" y="38"/>
                  </a:lnTo>
                  <a:lnTo>
                    <a:pt x="0" y="31"/>
                  </a:lnTo>
                  <a:close/>
                </a:path>
              </a:pathLst>
            </a:custGeom>
            <a:solidFill>
              <a:srgbClr val="000000"/>
            </a:solidFill>
            <a:ln w="9525">
              <a:noFill/>
              <a:round/>
              <a:headEnd/>
              <a:tailEnd/>
            </a:ln>
          </p:spPr>
          <p:txBody>
            <a:bodyPr/>
            <a:lstStyle/>
            <a:p>
              <a:endParaRPr lang="ru-RU"/>
            </a:p>
          </p:txBody>
        </p:sp>
        <p:sp>
          <p:nvSpPr>
            <p:cNvPr id="64" name="Freeform 343"/>
            <p:cNvSpPr>
              <a:spLocks/>
            </p:cNvSpPr>
            <p:nvPr/>
          </p:nvSpPr>
          <p:spPr bwMode="auto">
            <a:xfrm>
              <a:off x="2952" y="3341"/>
              <a:ext cx="58" cy="39"/>
            </a:xfrm>
            <a:custGeom>
              <a:avLst/>
              <a:gdLst>
                <a:gd name="T0" fmla="*/ 0 w 188"/>
                <a:gd name="T1" fmla="*/ 0 h 139"/>
                <a:gd name="T2" fmla="*/ 0 w 188"/>
                <a:gd name="T3" fmla="*/ 0 h 139"/>
                <a:gd name="T4" fmla="*/ 0 w 188"/>
                <a:gd name="T5" fmla="*/ 0 h 139"/>
                <a:gd name="T6" fmla="*/ 0 w 188"/>
                <a:gd name="T7" fmla="*/ 0 h 139"/>
                <a:gd name="T8" fmla="*/ 0 w 188"/>
                <a:gd name="T9" fmla="*/ 0 h 139"/>
                <a:gd name="T10" fmla="*/ 0 w 188"/>
                <a:gd name="T11" fmla="*/ 0 h 139"/>
                <a:gd name="T12" fmla="*/ 0 w 188"/>
                <a:gd name="T13" fmla="*/ 0 h 139"/>
                <a:gd name="T14" fmla="*/ 0 w 188"/>
                <a:gd name="T15" fmla="*/ 0 h 139"/>
                <a:gd name="T16" fmla="*/ 0 w 188"/>
                <a:gd name="T17" fmla="*/ 0 h 139"/>
                <a:gd name="T18" fmla="*/ 0 w 188"/>
                <a:gd name="T19" fmla="*/ 0 h 139"/>
                <a:gd name="T20" fmla="*/ 0 w 188"/>
                <a:gd name="T21" fmla="*/ 0 h 139"/>
                <a:gd name="T22" fmla="*/ 0 w 188"/>
                <a:gd name="T23" fmla="*/ 0 h 139"/>
                <a:gd name="T24" fmla="*/ 0 w 188"/>
                <a:gd name="T25" fmla="*/ 0 h 139"/>
                <a:gd name="T26" fmla="*/ 0 w 188"/>
                <a:gd name="T27" fmla="*/ 0 h 139"/>
                <a:gd name="T28" fmla="*/ 0 w 188"/>
                <a:gd name="T29" fmla="*/ 0 h 139"/>
                <a:gd name="T30" fmla="*/ 0 w 188"/>
                <a:gd name="T31" fmla="*/ 0 h 139"/>
                <a:gd name="T32" fmla="*/ 0 w 188"/>
                <a:gd name="T33" fmla="*/ 0 h 139"/>
                <a:gd name="T34" fmla="*/ 0 w 188"/>
                <a:gd name="T35" fmla="*/ 0 h 139"/>
                <a:gd name="T36" fmla="*/ 0 w 188"/>
                <a:gd name="T37" fmla="*/ 0 h 139"/>
                <a:gd name="T38" fmla="*/ 0 w 188"/>
                <a:gd name="T39" fmla="*/ 0 h 139"/>
                <a:gd name="T40" fmla="*/ 0 w 188"/>
                <a:gd name="T41" fmla="*/ 0 h 139"/>
                <a:gd name="T42" fmla="*/ 0 w 188"/>
                <a:gd name="T43" fmla="*/ 0 h 139"/>
                <a:gd name="T44" fmla="*/ 0 w 188"/>
                <a:gd name="T45" fmla="*/ 0 h 139"/>
                <a:gd name="T46" fmla="*/ 0 w 188"/>
                <a:gd name="T47" fmla="*/ 0 h 139"/>
                <a:gd name="T48" fmla="*/ 0 w 188"/>
                <a:gd name="T49" fmla="*/ 0 h 139"/>
                <a:gd name="T50" fmla="*/ 0 w 188"/>
                <a:gd name="T51" fmla="*/ 0 h 139"/>
                <a:gd name="T52" fmla="*/ 0 w 188"/>
                <a:gd name="T53" fmla="*/ 0 h 139"/>
                <a:gd name="T54" fmla="*/ 0 w 188"/>
                <a:gd name="T55" fmla="*/ 0 h 139"/>
                <a:gd name="T56" fmla="*/ 0 w 188"/>
                <a:gd name="T57" fmla="*/ 0 h 139"/>
                <a:gd name="T58" fmla="*/ 0 w 188"/>
                <a:gd name="T59" fmla="*/ 0 h 139"/>
                <a:gd name="T60" fmla="*/ 0 w 188"/>
                <a:gd name="T61" fmla="*/ 0 h 139"/>
                <a:gd name="T62" fmla="*/ 0 w 188"/>
                <a:gd name="T63" fmla="*/ 0 h 139"/>
                <a:gd name="T64" fmla="*/ 0 w 188"/>
                <a:gd name="T65" fmla="*/ 0 h 139"/>
                <a:gd name="T66" fmla="*/ 0 w 188"/>
                <a:gd name="T67" fmla="*/ 0 h 139"/>
                <a:gd name="T68" fmla="*/ 0 w 188"/>
                <a:gd name="T69" fmla="*/ 0 h 139"/>
                <a:gd name="T70" fmla="*/ 0 w 188"/>
                <a:gd name="T71" fmla="*/ 0 h 139"/>
                <a:gd name="T72" fmla="*/ 0 w 188"/>
                <a:gd name="T73" fmla="*/ 0 h 139"/>
                <a:gd name="T74" fmla="*/ 0 w 188"/>
                <a:gd name="T75" fmla="*/ 0 h 139"/>
                <a:gd name="T76" fmla="*/ 0 w 188"/>
                <a:gd name="T77" fmla="*/ 0 h 139"/>
                <a:gd name="T78" fmla="*/ 0 w 188"/>
                <a:gd name="T79" fmla="*/ 0 h 139"/>
                <a:gd name="T80" fmla="*/ 0 w 188"/>
                <a:gd name="T81" fmla="*/ 0 h 1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88"/>
                <a:gd name="T124" fmla="*/ 0 h 139"/>
                <a:gd name="T125" fmla="*/ 188 w 188"/>
                <a:gd name="T126" fmla="*/ 139 h 13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88" h="139">
                  <a:moveTo>
                    <a:pt x="15" y="69"/>
                  </a:moveTo>
                  <a:lnTo>
                    <a:pt x="8" y="53"/>
                  </a:lnTo>
                  <a:lnTo>
                    <a:pt x="3" y="36"/>
                  </a:lnTo>
                  <a:lnTo>
                    <a:pt x="1" y="17"/>
                  </a:lnTo>
                  <a:lnTo>
                    <a:pt x="0" y="0"/>
                  </a:lnTo>
                  <a:lnTo>
                    <a:pt x="7" y="2"/>
                  </a:lnTo>
                  <a:lnTo>
                    <a:pt x="10" y="8"/>
                  </a:lnTo>
                  <a:lnTo>
                    <a:pt x="11" y="17"/>
                  </a:lnTo>
                  <a:lnTo>
                    <a:pt x="14" y="24"/>
                  </a:lnTo>
                  <a:lnTo>
                    <a:pt x="22" y="43"/>
                  </a:lnTo>
                  <a:lnTo>
                    <a:pt x="32" y="60"/>
                  </a:lnTo>
                  <a:lnTo>
                    <a:pt x="45" y="77"/>
                  </a:lnTo>
                  <a:lnTo>
                    <a:pt x="60" y="91"/>
                  </a:lnTo>
                  <a:lnTo>
                    <a:pt x="75" y="104"/>
                  </a:lnTo>
                  <a:lnTo>
                    <a:pt x="93" y="114"/>
                  </a:lnTo>
                  <a:lnTo>
                    <a:pt x="111" y="120"/>
                  </a:lnTo>
                  <a:lnTo>
                    <a:pt x="132" y="123"/>
                  </a:lnTo>
                  <a:lnTo>
                    <a:pt x="139" y="124"/>
                  </a:lnTo>
                  <a:lnTo>
                    <a:pt x="146" y="125"/>
                  </a:lnTo>
                  <a:lnTo>
                    <a:pt x="153" y="127"/>
                  </a:lnTo>
                  <a:lnTo>
                    <a:pt x="160" y="127"/>
                  </a:lnTo>
                  <a:lnTo>
                    <a:pt x="167" y="128"/>
                  </a:lnTo>
                  <a:lnTo>
                    <a:pt x="174" y="129"/>
                  </a:lnTo>
                  <a:lnTo>
                    <a:pt x="181" y="130"/>
                  </a:lnTo>
                  <a:lnTo>
                    <a:pt x="188" y="131"/>
                  </a:lnTo>
                  <a:lnTo>
                    <a:pt x="181" y="137"/>
                  </a:lnTo>
                  <a:lnTo>
                    <a:pt x="173" y="139"/>
                  </a:lnTo>
                  <a:lnTo>
                    <a:pt x="166" y="139"/>
                  </a:lnTo>
                  <a:lnTo>
                    <a:pt x="158" y="137"/>
                  </a:lnTo>
                  <a:lnTo>
                    <a:pt x="149" y="135"/>
                  </a:lnTo>
                  <a:lnTo>
                    <a:pt x="140" y="133"/>
                  </a:lnTo>
                  <a:lnTo>
                    <a:pt x="132" y="132"/>
                  </a:lnTo>
                  <a:lnTo>
                    <a:pt x="123" y="133"/>
                  </a:lnTo>
                  <a:lnTo>
                    <a:pt x="107" y="130"/>
                  </a:lnTo>
                  <a:lnTo>
                    <a:pt x="91" y="125"/>
                  </a:lnTo>
                  <a:lnTo>
                    <a:pt x="76" y="120"/>
                  </a:lnTo>
                  <a:lnTo>
                    <a:pt x="61" y="113"/>
                  </a:lnTo>
                  <a:lnTo>
                    <a:pt x="47" y="105"/>
                  </a:lnTo>
                  <a:lnTo>
                    <a:pt x="35" y="95"/>
                  </a:lnTo>
                  <a:lnTo>
                    <a:pt x="24" y="83"/>
                  </a:lnTo>
                  <a:lnTo>
                    <a:pt x="15" y="69"/>
                  </a:lnTo>
                  <a:close/>
                </a:path>
              </a:pathLst>
            </a:custGeom>
            <a:solidFill>
              <a:srgbClr val="000000"/>
            </a:solidFill>
            <a:ln w="9525">
              <a:noFill/>
              <a:round/>
              <a:headEnd/>
              <a:tailEnd/>
            </a:ln>
          </p:spPr>
          <p:txBody>
            <a:bodyPr/>
            <a:lstStyle/>
            <a:p>
              <a:endParaRPr lang="ru-RU"/>
            </a:p>
          </p:txBody>
        </p:sp>
        <p:sp>
          <p:nvSpPr>
            <p:cNvPr id="65" name="Freeform 344"/>
            <p:cNvSpPr>
              <a:spLocks/>
            </p:cNvSpPr>
            <p:nvPr/>
          </p:nvSpPr>
          <p:spPr bwMode="auto">
            <a:xfrm>
              <a:off x="3021" y="3368"/>
              <a:ext cx="36" cy="9"/>
            </a:xfrm>
            <a:custGeom>
              <a:avLst/>
              <a:gdLst>
                <a:gd name="T0" fmla="*/ 0 w 113"/>
                <a:gd name="T1" fmla="*/ 0 h 36"/>
                <a:gd name="T2" fmla="*/ 0 w 113"/>
                <a:gd name="T3" fmla="*/ 0 h 36"/>
                <a:gd name="T4" fmla="*/ 0 w 113"/>
                <a:gd name="T5" fmla="*/ 0 h 36"/>
                <a:gd name="T6" fmla="*/ 0 w 113"/>
                <a:gd name="T7" fmla="*/ 0 h 36"/>
                <a:gd name="T8" fmla="*/ 0 w 113"/>
                <a:gd name="T9" fmla="*/ 0 h 36"/>
                <a:gd name="T10" fmla="*/ 0 w 113"/>
                <a:gd name="T11" fmla="*/ 0 h 36"/>
                <a:gd name="T12" fmla="*/ 0 w 113"/>
                <a:gd name="T13" fmla="*/ 0 h 36"/>
                <a:gd name="T14" fmla="*/ 0 w 113"/>
                <a:gd name="T15" fmla="*/ 0 h 36"/>
                <a:gd name="T16" fmla="*/ 0 w 113"/>
                <a:gd name="T17" fmla="*/ 0 h 36"/>
                <a:gd name="T18" fmla="*/ 0 w 113"/>
                <a:gd name="T19" fmla="*/ 0 h 36"/>
                <a:gd name="T20" fmla="*/ 0 w 113"/>
                <a:gd name="T21" fmla="*/ 0 h 36"/>
                <a:gd name="T22" fmla="*/ 0 w 113"/>
                <a:gd name="T23" fmla="*/ 0 h 36"/>
                <a:gd name="T24" fmla="*/ 0 w 113"/>
                <a:gd name="T25" fmla="*/ 0 h 36"/>
                <a:gd name="T26" fmla="*/ 0 w 113"/>
                <a:gd name="T27" fmla="*/ 0 h 36"/>
                <a:gd name="T28" fmla="*/ 0 w 113"/>
                <a:gd name="T29" fmla="*/ 0 h 36"/>
                <a:gd name="T30" fmla="*/ 0 w 113"/>
                <a:gd name="T31" fmla="*/ 0 h 36"/>
                <a:gd name="T32" fmla="*/ 0 w 113"/>
                <a:gd name="T33" fmla="*/ 0 h 36"/>
                <a:gd name="T34" fmla="*/ 0 w 113"/>
                <a:gd name="T35" fmla="*/ 0 h 36"/>
                <a:gd name="T36" fmla="*/ 0 w 113"/>
                <a:gd name="T37" fmla="*/ 0 h 36"/>
                <a:gd name="T38" fmla="*/ 0 w 113"/>
                <a:gd name="T39" fmla="*/ 0 h 36"/>
                <a:gd name="T40" fmla="*/ 0 w 113"/>
                <a:gd name="T41" fmla="*/ 0 h 36"/>
                <a:gd name="T42" fmla="*/ 0 w 113"/>
                <a:gd name="T43" fmla="*/ 0 h 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3"/>
                <a:gd name="T67" fmla="*/ 0 h 36"/>
                <a:gd name="T68" fmla="*/ 113 w 113"/>
                <a:gd name="T69" fmla="*/ 36 h 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3" h="36">
                  <a:moveTo>
                    <a:pt x="4" y="36"/>
                  </a:moveTo>
                  <a:lnTo>
                    <a:pt x="1" y="35"/>
                  </a:lnTo>
                  <a:lnTo>
                    <a:pt x="0" y="31"/>
                  </a:lnTo>
                  <a:lnTo>
                    <a:pt x="0" y="29"/>
                  </a:lnTo>
                  <a:lnTo>
                    <a:pt x="1" y="26"/>
                  </a:lnTo>
                  <a:lnTo>
                    <a:pt x="12" y="20"/>
                  </a:lnTo>
                  <a:lnTo>
                    <a:pt x="22" y="15"/>
                  </a:lnTo>
                  <a:lnTo>
                    <a:pt x="33" y="12"/>
                  </a:lnTo>
                  <a:lnTo>
                    <a:pt x="44" y="9"/>
                  </a:lnTo>
                  <a:lnTo>
                    <a:pt x="54" y="7"/>
                  </a:lnTo>
                  <a:lnTo>
                    <a:pt x="66" y="6"/>
                  </a:lnTo>
                  <a:lnTo>
                    <a:pt x="76" y="4"/>
                  </a:lnTo>
                  <a:lnTo>
                    <a:pt x="87" y="0"/>
                  </a:lnTo>
                  <a:lnTo>
                    <a:pt x="113" y="7"/>
                  </a:lnTo>
                  <a:lnTo>
                    <a:pt x="100" y="12"/>
                  </a:lnTo>
                  <a:lnTo>
                    <a:pt x="87" y="15"/>
                  </a:lnTo>
                  <a:lnTo>
                    <a:pt x="72" y="16"/>
                  </a:lnTo>
                  <a:lnTo>
                    <a:pt x="57" y="17"/>
                  </a:lnTo>
                  <a:lnTo>
                    <a:pt x="41" y="20"/>
                  </a:lnTo>
                  <a:lnTo>
                    <a:pt x="27" y="23"/>
                  </a:lnTo>
                  <a:lnTo>
                    <a:pt x="14" y="28"/>
                  </a:lnTo>
                  <a:lnTo>
                    <a:pt x="4" y="36"/>
                  </a:lnTo>
                  <a:close/>
                </a:path>
              </a:pathLst>
            </a:custGeom>
            <a:solidFill>
              <a:srgbClr val="000000"/>
            </a:solidFill>
            <a:ln w="9525">
              <a:noFill/>
              <a:round/>
              <a:headEnd/>
              <a:tailEnd/>
            </a:ln>
          </p:spPr>
          <p:txBody>
            <a:bodyPr/>
            <a:lstStyle/>
            <a:p>
              <a:endParaRPr lang="ru-RU"/>
            </a:p>
          </p:txBody>
        </p:sp>
        <p:sp>
          <p:nvSpPr>
            <p:cNvPr id="66" name="Freeform 345"/>
            <p:cNvSpPr>
              <a:spLocks/>
            </p:cNvSpPr>
            <p:nvPr/>
          </p:nvSpPr>
          <p:spPr bwMode="auto">
            <a:xfrm>
              <a:off x="2838" y="3366"/>
              <a:ext cx="27" cy="5"/>
            </a:xfrm>
            <a:custGeom>
              <a:avLst/>
              <a:gdLst>
                <a:gd name="T0" fmla="*/ 0 w 88"/>
                <a:gd name="T1" fmla="*/ 0 h 21"/>
                <a:gd name="T2" fmla="*/ 0 w 88"/>
                <a:gd name="T3" fmla="*/ 0 h 21"/>
                <a:gd name="T4" fmla="*/ 0 w 88"/>
                <a:gd name="T5" fmla="*/ 0 h 21"/>
                <a:gd name="T6" fmla="*/ 0 w 88"/>
                <a:gd name="T7" fmla="*/ 0 h 21"/>
                <a:gd name="T8" fmla="*/ 0 w 88"/>
                <a:gd name="T9" fmla="*/ 0 h 21"/>
                <a:gd name="T10" fmla="*/ 0 w 88"/>
                <a:gd name="T11" fmla="*/ 0 h 21"/>
                <a:gd name="T12" fmla="*/ 0 w 88"/>
                <a:gd name="T13" fmla="*/ 0 h 21"/>
                <a:gd name="T14" fmla="*/ 0 w 88"/>
                <a:gd name="T15" fmla="*/ 0 h 21"/>
                <a:gd name="T16" fmla="*/ 0 w 88"/>
                <a:gd name="T17" fmla="*/ 0 h 21"/>
                <a:gd name="T18" fmla="*/ 0 w 88"/>
                <a:gd name="T19" fmla="*/ 0 h 21"/>
                <a:gd name="T20" fmla="*/ 0 w 88"/>
                <a:gd name="T21" fmla="*/ 0 h 21"/>
                <a:gd name="T22" fmla="*/ 0 w 88"/>
                <a:gd name="T23" fmla="*/ 0 h 21"/>
                <a:gd name="T24" fmla="*/ 0 w 88"/>
                <a:gd name="T25" fmla="*/ 0 h 21"/>
                <a:gd name="T26" fmla="*/ 0 w 88"/>
                <a:gd name="T27" fmla="*/ 0 h 21"/>
                <a:gd name="T28" fmla="*/ 0 w 88"/>
                <a:gd name="T29" fmla="*/ 0 h 21"/>
                <a:gd name="T30" fmla="*/ 0 w 88"/>
                <a:gd name="T31" fmla="*/ 0 h 21"/>
                <a:gd name="T32" fmla="*/ 0 w 88"/>
                <a:gd name="T33" fmla="*/ 0 h 21"/>
                <a:gd name="T34" fmla="*/ 0 w 88"/>
                <a:gd name="T35" fmla="*/ 0 h 21"/>
                <a:gd name="T36" fmla="*/ 0 w 88"/>
                <a:gd name="T37" fmla="*/ 0 h 2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21"/>
                <a:gd name="T59" fmla="*/ 88 w 88"/>
                <a:gd name="T60" fmla="*/ 21 h 2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21">
                  <a:moveTo>
                    <a:pt x="0" y="14"/>
                  </a:moveTo>
                  <a:lnTo>
                    <a:pt x="0" y="10"/>
                  </a:lnTo>
                  <a:lnTo>
                    <a:pt x="11" y="10"/>
                  </a:lnTo>
                  <a:lnTo>
                    <a:pt x="23" y="10"/>
                  </a:lnTo>
                  <a:lnTo>
                    <a:pt x="34" y="10"/>
                  </a:lnTo>
                  <a:lnTo>
                    <a:pt x="46" y="8"/>
                  </a:lnTo>
                  <a:lnTo>
                    <a:pt x="57" y="7"/>
                  </a:lnTo>
                  <a:lnTo>
                    <a:pt x="68" y="6"/>
                  </a:lnTo>
                  <a:lnTo>
                    <a:pt x="78" y="4"/>
                  </a:lnTo>
                  <a:lnTo>
                    <a:pt x="88" y="0"/>
                  </a:lnTo>
                  <a:lnTo>
                    <a:pt x="88" y="10"/>
                  </a:lnTo>
                  <a:lnTo>
                    <a:pt x="78" y="10"/>
                  </a:lnTo>
                  <a:lnTo>
                    <a:pt x="68" y="12"/>
                  </a:lnTo>
                  <a:lnTo>
                    <a:pt x="57" y="15"/>
                  </a:lnTo>
                  <a:lnTo>
                    <a:pt x="47" y="19"/>
                  </a:lnTo>
                  <a:lnTo>
                    <a:pt x="37" y="21"/>
                  </a:lnTo>
                  <a:lnTo>
                    <a:pt x="25" y="21"/>
                  </a:lnTo>
                  <a:lnTo>
                    <a:pt x="13" y="20"/>
                  </a:lnTo>
                  <a:lnTo>
                    <a:pt x="0" y="14"/>
                  </a:lnTo>
                  <a:close/>
                </a:path>
              </a:pathLst>
            </a:custGeom>
            <a:solidFill>
              <a:srgbClr val="000000"/>
            </a:solidFill>
            <a:ln w="9525">
              <a:noFill/>
              <a:round/>
              <a:headEnd/>
              <a:tailEnd/>
            </a:ln>
          </p:spPr>
          <p:txBody>
            <a:bodyPr/>
            <a:lstStyle/>
            <a:p>
              <a:endParaRPr lang="ru-RU"/>
            </a:p>
          </p:txBody>
        </p:sp>
        <p:sp>
          <p:nvSpPr>
            <p:cNvPr id="67" name="Freeform 346"/>
            <p:cNvSpPr>
              <a:spLocks/>
            </p:cNvSpPr>
            <p:nvPr/>
          </p:nvSpPr>
          <p:spPr bwMode="auto">
            <a:xfrm>
              <a:off x="3139" y="3336"/>
              <a:ext cx="29" cy="43"/>
            </a:xfrm>
            <a:custGeom>
              <a:avLst/>
              <a:gdLst>
                <a:gd name="T0" fmla="*/ 0 w 94"/>
                <a:gd name="T1" fmla="*/ 0 h 155"/>
                <a:gd name="T2" fmla="*/ 0 w 94"/>
                <a:gd name="T3" fmla="*/ 0 h 155"/>
                <a:gd name="T4" fmla="*/ 0 w 94"/>
                <a:gd name="T5" fmla="*/ 0 h 155"/>
                <a:gd name="T6" fmla="*/ 0 w 94"/>
                <a:gd name="T7" fmla="*/ 0 h 155"/>
                <a:gd name="T8" fmla="*/ 0 w 94"/>
                <a:gd name="T9" fmla="*/ 0 h 155"/>
                <a:gd name="T10" fmla="*/ 0 w 94"/>
                <a:gd name="T11" fmla="*/ 0 h 155"/>
                <a:gd name="T12" fmla="*/ 0 w 94"/>
                <a:gd name="T13" fmla="*/ 0 h 155"/>
                <a:gd name="T14" fmla="*/ 0 w 94"/>
                <a:gd name="T15" fmla="*/ 0 h 155"/>
                <a:gd name="T16" fmla="*/ 0 w 94"/>
                <a:gd name="T17" fmla="*/ 0 h 155"/>
                <a:gd name="T18" fmla="*/ 0 w 94"/>
                <a:gd name="T19" fmla="*/ 0 h 155"/>
                <a:gd name="T20" fmla="*/ 0 w 94"/>
                <a:gd name="T21" fmla="*/ 0 h 155"/>
                <a:gd name="T22" fmla="*/ 0 w 94"/>
                <a:gd name="T23" fmla="*/ 0 h 155"/>
                <a:gd name="T24" fmla="*/ 0 w 94"/>
                <a:gd name="T25" fmla="*/ 0 h 155"/>
                <a:gd name="T26" fmla="*/ 0 w 94"/>
                <a:gd name="T27" fmla="*/ 0 h 155"/>
                <a:gd name="T28" fmla="*/ 0 w 94"/>
                <a:gd name="T29" fmla="*/ 0 h 155"/>
                <a:gd name="T30" fmla="*/ 0 w 94"/>
                <a:gd name="T31" fmla="*/ 0 h 155"/>
                <a:gd name="T32" fmla="*/ 0 w 94"/>
                <a:gd name="T33" fmla="*/ 0 h 155"/>
                <a:gd name="T34" fmla="*/ 0 w 94"/>
                <a:gd name="T35" fmla="*/ 0 h 155"/>
                <a:gd name="T36" fmla="*/ 0 w 94"/>
                <a:gd name="T37" fmla="*/ 0 h 155"/>
                <a:gd name="T38" fmla="*/ 0 w 94"/>
                <a:gd name="T39" fmla="*/ 0 h 155"/>
                <a:gd name="T40" fmla="*/ 0 w 94"/>
                <a:gd name="T41" fmla="*/ 0 h 155"/>
                <a:gd name="T42" fmla="*/ 0 w 94"/>
                <a:gd name="T43" fmla="*/ 0 h 155"/>
                <a:gd name="T44" fmla="*/ 0 w 94"/>
                <a:gd name="T45" fmla="*/ 0 h 155"/>
                <a:gd name="T46" fmla="*/ 0 w 94"/>
                <a:gd name="T47" fmla="*/ 0 h 155"/>
                <a:gd name="T48" fmla="*/ 0 w 94"/>
                <a:gd name="T49" fmla="*/ 0 h 15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4"/>
                <a:gd name="T76" fmla="*/ 0 h 155"/>
                <a:gd name="T77" fmla="*/ 94 w 94"/>
                <a:gd name="T78" fmla="*/ 155 h 15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4" h="155">
                  <a:moveTo>
                    <a:pt x="0" y="155"/>
                  </a:moveTo>
                  <a:lnTo>
                    <a:pt x="2" y="146"/>
                  </a:lnTo>
                  <a:lnTo>
                    <a:pt x="6" y="136"/>
                  </a:lnTo>
                  <a:lnTo>
                    <a:pt x="13" y="128"/>
                  </a:lnTo>
                  <a:lnTo>
                    <a:pt x="20" y="119"/>
                  </a:lnTo>
                  <a:lnTo>
                    <a:pt x="27" y="111"/>
                  </a:lnTo>
                  <a:lnTo>
                    <a:pt x="34" y="103"/>
                  </a:lnTo>
                  <a:lnTo>
                    <a:pt x="41" y="95"/>
                  </a:lnTo>
                  <a:lnTo>
                    <a:pt x="47" y="87"/>
                  </a:lnTo>
                  <a:lnTo>
                    <a:pt x="56" y="66"/>
                  </a:lnTo>
                  <a:lnTo>
                    <a:pt x="63" y="43"/>
                  </a:lnTo>
                  <a:lnTo>
                    <a:pt x="71" y="21"/>
                  </a:lnTo>
                  <a:lnTo>
                    <a:pt x="80" y="0"/>
                  </a:lnTo>
                  <a:lnTo>
                    <a:pt x="85" y="0"/>
                  </a:lnTo>
                  <a:lnTo>
                    <a:pt x="88" y="0"/>
                  </a:lnTo>
                  <a:lnTo>
                    <a:pt x="92" y="2"/>
                  </a:lnTo>
                  <a:lnTo>
                    <a:pt x="94" y="5"/>
                  </a:lnTo>
                  <a:lnTo>
                    <a:pt x="86" y="25"/>
                  </a:lnTo>
                  <a:lnTo>
                    <a:pt x="77" y="45"/>
                  </a:lnTo>
                  <a:lnTo>
                    <a:pt x="67" y="67"/>
                  </a:lnTo>
                  <a:lnTo>
                    <a:pt x="58" y="88"/>
                  </a:lnTo>
                  <a:lnTo>
                    <a:pt x="47" y="108"/>
                  </a:lnTo>
                  <a:lnTo>
                    <a:pt x="33" y="126"/>
                  </a:lnTo>
                  <a:lnTo>
                    <a:pt x="18" y="142"/>
                  </a:lnTo>
                  <a:lnTo>
                    <a:pt x="0" y="155"/>
                  </a:lnTo>
                  <a:close/>
                </a:path>
              </a:pathLst>
            </a:custGeom>
            <a:solidFill>
              <a:srgbClr val="000000"/>
            </a:solidFill>
            <a:ln w="9525">
              <a:noFill/>
              <a:round/>
              <a:headEnd/>
              <a:tailEnd/>
            </a:ln>
          </p:spPr>
          <p:txBody>
            <a:bodyPr/>
            <a:lstStyle/>
            <a:p>
              <a:endParaRPr lang="ru-RU"/>
            </a:p>
          </p:txBody>
        </p:sp>
        <p:sp>
          <p:nvSpPr>
            <p:cNvPr id="68" name="Freeform 347"/>
            <p:cNvSpPr>
              <a:spLocks/>
            </p:cNvSpPr>
            <p:nvPr/>
          </p:nvSpPr>
          <p:spPr bwMode="auto">
            <a:xfrm>
              <a:off x="2829" y="3358"/>
              <a:ext cx="33" cy="6"/>
            </a:xfrm>
            <a:custGeom>
              <a:avLst/>
              <a:gdLst>
                <a:gd name="T0" fmla="*/ 0 w 107"/>
                <a:gd name="T1" fmla="*/ 0 h 19"/>
                <a:gd name="T2" fmla="*/ 0 w 107"/>
                <a:gd name="T3" fmla="*/ 0 h 19"/>
                <a:gd name="T4" fmla="*/ 0 w 107"/>
                <a:gd name="T5" fmla="*/ 0 h 19"/>
                <a:gd name="T6" fmla="*/ 0 w 107"/>
                <a:gd name="T7" fmla="*/ 0 h 19"/>
                <a:gd name="T8" fmla="*/ 0 w 107"/>
                <a:gd name="T9" fmla="*/ 0 h 19"/>
                <a:gd name="T10" fmla="*/ 0 w 107"/>
                <a:gd name="T11" fmla="*/ 0 h 19"/>
                <a:gd name="T12" fmla="*/ 0 w 107"/>
                <a:gd name="T13" fmla="*/ 0 h 19"/>
                <a:gd name="T14" fmla="*/ 0 w 107"/>
                <a:gd name="T15" fmla="*/ 0 h 19"/>
                <a:gd name="T16" fmla="*/ 0 w 107"/>
                <a:gd name="T17" fmla="*/ 0 h 19"/>
                <a:gd name="T18" fmla="*/ 0 w 107"/>
                <a:gd name="T19" fmla="*/ 0 h 19"/>
                <a:gd name="T20" fmla="*/ 0 w 107"/>
                <a:gd name="T21" fmla="*/ 0 h 19"/>
                <a:gd name="T22" fmla="*/ 0 w 107"/>
                <a:gd name="T23" fmla="*/ 0 h 19"/>
                <a:gd name="T24" fmla="*/ 0 w 107"/>
                <a:gd name="T25" fmla="*/ 0 h 19"/>
                <a:gd name="T26" fmla="*/ 0 w 107"/>
                <a:gd name="T27" fmla="*/ 0 h 19"/>
                <a:gd name="T28" fmla="*/ 0 w 107"/>
                <a:gd name="T29" fmla="*/ 0 h 19"/>
                <a:gd name="T30" fmla="*/ 0 w 107"/>
                <a:gd name="T31" fmla="*/ 0 h 19"/>
                <a:gd name="T32" fmla="*/ 0 w 107"/>
                <a:gd name="T33" fmla="*/ 0 h 19"/>
                <a:gd name="T34" fmla="*/ 0 w 107"/>
                <a:gd name="T35" fmla="*/ 0 h 19"/>
                <a:gd name="T36" fmla="*/ 0 w 107"/>
                <a:gd name="T37" fmla="*/ 0 h 1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7"/>
                <a:gd name="T58" fmla="*/ 0 h 19"/>
                <a:gd name="T59" fmla="*/ 107 w 107"/>
                <a:gd name="T60" fmla="*/ 19 h 1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7" h="19">
                  <a:moveTo>
                    <a:pt x="0" y="6"/>
                  </a:moveTo>
                  <a:lnTo>
                    <a:pt x="12" y="7"/>
                  </a:lnTo>
                  <a:lnTo>
                    <a:pt x="25" y="8"/>
                  </a:lnTo>
                  <a:lnTo>
                    <a:pt x="39" y="9"/>
                  </a:lnTo>
                  <a:lnTo>
                    <a:pt x="53" y="10"/>
                  </a:lnTo>
                  <a:lnTo>
                    <a:pt x="68" y="10"/>
                  </a:lnTo>
                  <a:lnTo>
                    <a:pt x="82" y="9"/>
                  </a:lnTo>
                  <a:lnTo>
                    <a:pt x="94" y="6"/>
                  </a:lnTo>
                  <a:lnTo>
                    <a:pt x="106" y="0"/>
                  </a:lnTo>
                  <a:lnTo>
                    <a:pt x="107" y="2"/>
                  </a:lnTo>
                  <a:lnTo>
                    <a:pt x="97" y="11"/>
                  </a:lnTo>
                  <a:lnTo>
                    <a:pt x="84" y="17"/>
                  </a:lnTo>
                  <a:lnTo>
                    <a:pt x="70" y="19"/>
                  </a:lnTo>
                  <a:lnTo>
                    <a:pt x="56" y="19"/>
                  </a:lnTo>
                  <a:lnTo>
                    <a:pt x="43" y="18"/>
                  </a:lnTo>
                  <a:lnTo>
                    <a:pt x="28" y="16"/>
                  </a:lnTo>
                  <a:lnTo>
                    <a:pt x="14" y="12"/>
                  </a:lnTo>
                  <a:lnTo>
                    <a:pt x="0" y="9"/>
                  </a:lnTo>
                  <a:lnTo>
                    <a:pt x="0" y="6"/>
                  </a:lnTo>
                  <a:close/>
                </a:path>
              </a:pathLst>
            </a:custGeom>
            <a:solidFill>
              <a:srgbClr val="000000"/>
            </a:solidFill>
            <a:ln w="9525">
              <a:noFill/>
              <a:round/>
              <a:headEnd/>
              <a:tailEnd/>
            </a:ln>
          </p:spPr>
          <p:txBody>
            <a:bodyPr/>
            <a:lstStyle/>
            <a:p>
              <a:endParaRPr lang="ru-RU"/>
            </a:p>
          </p:txBody>
        </p:sp>
        <p:sp>
          <p:nvSpPr>
            <p:cNvPr id="69" name="Freeform 348"/>
            <p:cNvSpPr>
              <a:spLocks/>
            </p:cNvSpPr>
            <p:nvPr/>
          </p:nvSpPr>
          <p:spPr bwMode="auto">
            <a:xfrm>
              <a:off x="2830" y="3351"/>
              <a:ext cx="32" cy="5"/>
            </a:xfrm>
            <a:custGeom>
              <a:avLst/>
              <a:gdLst>
                <a:gd name="T0" fmla="*/ 0 w 105"/>
                <a:gd name="T1" fmla="*/ 0 h 21"/>
                <a:gd name="T2" fmla="*/ 0 w 105"/>
                <a:gd name="T3" fmla="*/ 0 h 21"/>
                <a:gd name="T4" fmla="*/ 0 w 105"/>
                <a:gd name="T5" fmla="*/ 0 h 21"/>
                <a:gd name="T6" fmla="*/ 0 w 105"/>
                <a:gd name="T7" fmla="*/ 0 h 21"/>
                <a:gd name="T8" fmla="*/ 0 w 105"/>
                <a:gd name="T9" fmla="*/ 0 h 21"/>
                <a:gd name="T10" fmla="*/ 0 w 105"/>
                <a:gd name="T11" fmla="*/ 0 h 21"/>
                <a:gd name="T12" fmla="*/ 0 w 105"/>
                <a:gd name="T13" fmla="*/ 0 h 21"/>
                <a:gd name="T14" fmla="*/ 0 w 105"/>
                <a:gd name="T15" fmla="*/ 0 h 21"/>
                <a:gd name="T16" fmla="*/ 0 w 105"/>
                <a:gd name="T17" fmla="*/ 0 h 21"/>
                <a:gd name="T18" fmla="*/ 0 w 105"/>
                <a:gd name="T19" fmla="*/ 0 h 21"/>
                <a:gd name="T20" fmla="*/ 0 w 105"/>
                <a:gd name="T21" fmla="*/ 0 h 21"/>
                <a:gd name="T22" fmla="*/ 0 w 105"/>
                <a:gd name="T23" fmla="*/ 0 h 21"/>
                <a:gd name="T24" fmla="*/ 0 w 105"/>
                <a:gd name="T25" fmla="*/ 0 h 21"/>
                <a:gd name="T26" fmla="*/ 0 w 105"/>
                <a:gd name="T27" fmla="*/ 0 h 21"/>
                <a:gd name="T28" fmla="*/ 0 w 105"/>
                <a:gd name="T29" fmla="*/ 0 h 21"/>
                <a:gd name="T30" fmla="*/ 0 w 105"/>
                <a:gd name="T31" fmla="*/ 0 h 21"/>
                <a:gd name="T32" fmla="*/ 0 w 105"/>
                <a:gd name="T33" fmla="*/ 0 h 21"/>
                <a:gd name="T34" fmla="*/ 0 w 105"/>
                <a:gd name="T35" fmla="*/ 0 h 21"/>
                <a:gd name="T36" fmla="*/ 0 w 105"/>
                <a:gd name="T37" fmla="*/ 0 h 21"/>
                <a:gd name="T38" fmla="*/ 0 w 105"/>
                <a:gd name="T39" fmla="*/ 0 h 21"/>
                <a:gd name="T40" fmla="*/ 0 w 105"/>
                <a:gd name="T41" fmla="*/ 0 h 2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5"/>
                <a:gd name="T64" fmla="*/ 0 h 21"/>
                <a:gd name="T65" fmla="*/ 105 w 105"/>
                <a:gd name="T66" fmla="*/ 21 h 2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5" h="21">
                  <a:moveTo>
                    <a:pt x="0" y="12"/>
                  </a:moveTo>
                  <a:lnTo>
                    <a:pt x="13" y="14"/>
                  </a:lnTo>
                  <a:lnTo>
                    <a:pt x="26" y="14"/>
                  </a:lnTo>
                  <a:lnTo>
                    <a:pt x="37" y="13"/>
                  </a:lnTo>
                  <a:lnTo>
                    <a:pt x="49" y="11"/>
                  </a:lnTo>
                  <a:lnTo>
                    <a:pt x="61" y="8"/>
                  </a:lnTo>
                  <a:lnTo>
                    <a:pt x="74" y="6"/>
                  </a:lnTo>
                  <a:lnTo>
                    <a:pt x="89" y="3"/>
                  </a:lnTo>
                  <a:lnTo>
                    <a:pt x="105" y="0"/>
                  </a:lnTo>
                  <a:lnTo>
                    <a:pt x="97" y="4"/>
                  </a:lnTo>
                  <a:lnTo>
                    <a:pt x="89" y="7"/>
                  </a:lnTo>
                  <a:lnTo>
                    <a:pt x="80" y="11"/>
                  </a:lnTo>
                  <a:lnTo>
                    <a:pt x="72" y="14"/>
                  </a:lnTo>
                  <a:lnTo>
                    <a:pt x="61" y="18"/>
                  </a:lnTo>
                  <a:lnTo>
                    <a:pt x="50" y="20"/>
                  </a:lnTo>
                  <a:lnTo>
                    <a:pt x="37" y="21"/>
                  </a:lnTo>
                  <a:lnTo>
                    <a:pt x="23" y="21"/>
                  </a:lnTo>
                  <a:lnTo>
                    <a:pt x="16" y="19"/>
                  </a:lnTo>
                  <a:lnTo>
                    <a:pt x="10" y="19"/>
                  </a:lnTo>
                  <a:lnTo>
                    <a:pt x="3" y="18"/>
                  </a:lnTo>
                  <a:lnTo>
                    <a:pt x="0" y="12"/>
                  </a:lnTo>
                  <a:close/>
                </a:path>
              </a:pathLst>
            </a:custGeom>
            <a:solidFill>
              <a:srgbClr val="000000"/>
            </a:solidFill>
            <a:ln w="9525">
              <a:noFill/>
              <a:round/>
              <a:headEnd/>
              <a:tailEnd/>
            </a:ln>
          </p:spPr>
          <p:txBody>
            <a:bodyPr/>
            <a:lstStyle/>
            <a:p>
              <a:endParaRPr lang="ru-RU"/>
            </a:p>
          </p:txBody>
        </p:sp>
        <p:sp>
          <p:nvSpPr>
            <p:cNvPr id="70" name="Freeform 349"/>
            <p:cNvSpPr>
              <a:spLocks/>
            </p:cNvSpPr>
            <p:nvPr/>
          </p:nvSpPr>
          <p:spPr bwMode="auto">
            <a:xfrm>
              <a:off x="2857" y="3339"/>
              <a:ext cx="8" cy="7"/>
            </a:xfrm>
            <a:custGeom>
              <a:avLst/>
              <a:gdLst>
                <a:gd name="T0" fmla="*/ 0 w 25"/>
                <a:gd name="T1" fmla="*/ 0 h 27"/>
                <a:gd name="T2" fmla="*/ 0 w 25"/>
                <a:gd name="T3" fmla="*/ 0 h 27"/>
                <a:gd name="T4" fmla="*/ 0 w 25"/>
                <a:gd name="T5" fmla="*/ 0 h 27"/>
                <a:gd name="T6" fmla="*/ 0 w 25"/>
                <a:gd name="T7" fmla="*/ 0 h 27"/>
                <a:gd name="T8" fmla="*/ 0 w 25"/>
                <a:gd name="T9" fmla="*/ 0 h 27"/>
                <a:gd name="T10" fmla="*/ 0 w 25"/>
                <a:gd name="T11" fmla="*/ 0 h 27"/>
                <a:gd name="T12" fmla="*/ 0 w 25"/>
                <a:gd name="T13" fmla="*/ 0 h 27"/>
                <a:gd name="T14" fmla="*/ 0 w 25"/>
                <a:gd name="T15" fmla="*/ 0 h 27"/>
                <a:gd name="T16" fmla="*/ 0 w 25"/>
                <a:gd name="T17" fmla="*/ 0 h 27"/>
                <a:gd name="T18" fmla="*/ 0 w 25"/>
                <a:gd name="T19" fmla="*/ 0 h 27"/>
                <a:gd name="T20" fmla="*/ 0 w 25"/>
                <a:gd name="T21" fmla="*/ 0 h 2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
                <a:gd name="T34" fmla="*/ 0 h 27"/>
                <a:gd name="T35" fmla="*/ 25 w 25"/>
                <a:gd name="T36" fmla="*/ 27 h 2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 h="27">
                  <a:moveTo>
                    <a:pt x="0" y="4"/>
                  </a:moveTo>
                  <a:lnTo>
                    <a:pt x="0" y="1"/>
                  </a:lnTo>
                  <a:lnTo>
                    <a:pt x="9" y="0"/>
                  </a:lnTo>
                  <a:lnTo>
                    <a:pt x="15" y="5"/>
                  </a:lnTo>
                  <a:lnTo>
                    <a:pt x="19" y="14"/>
                  </a:lnTo>
                  <a:lnTo>
                    <a:pt x="25" y="20"/>
                  </a:lnTo>
                  <a:lnTo>
                    <a:pt x="25" y="27"/>
                  </a:lnTo>
                  <a:lnTo>
                    <a:pt x="16" y="26"/>
                  </a:lnTo>
                  <a:lnTo>
                    <a:pt x="9" y="20"/>
                  </a:lnTo>
                  <a:lnTo>
                    <a:pt x="4" y="12"/>
                  </a:lnTo>
                  <a:lnTo>
                    <a:pt x="0" y="4"/>
                  </a:lnTo>
                  <a:close/>
                </a:path>
              </a:pathLst>
            </a:custGeom>
            <a:solidFill>
              <a:srgbClr val="000000"/>
            </a:solidFill>
            <a:ln w="9525">
              <a:noFill/>
              <a:round/>
              <a:headEnd/>
              <a:tailEnd/>
            </a:ln>
          </p:spPr>
          <p:txBody>
            <a:bodyPr/>
            <a:lstStyle/>
            <a:p>
              <a:endParaRPr lang="ru-RU"/>
            </a:p>
          </p:txBody>
        </p:sp>
        <p:sp>
          <p:nvSpPr>
            <p:cNvPr id="71" name="Freeform 350"/>
            <p:cNvSpPr>
              <a:spLocks/>
            </p:cNvSpPr>
            <p:nvPr/>
          </p:nvSpPr>
          <p:spPr bwMode="auto">
            <a:xfrm>
              <a:off x="2891" y="3336"/>
              <a:ext cx="24" cy="15"/>
            </a:xfrm>
            <a:custGeom>
              <a:avLst/>
              <a:gdLst>
                <a:gd name="T0" fmla="*/ 0 w 76"/>
                <a:gd name="T1" fmla="*/ 0 h 51"/>
                <a:gd name="T2" fmla="*/ 0 w 76"/>
                <a:gd name="T3" fmla="*/ 0 h 51"/>
                <a:gd name="T4" fmla="*/ 0 w 76"/>
                <a:gd name="T5" fmla="*/ 0 h 51"/>
                <a:gd name="T6" fmla="*/ 0 w 76"/>
                <a:gd name="T7" fmla="*/ 0 h 51"/>
                <a:gd name="T8" fmla="*/ 0 w 76"/>
                <a:gd name="T9" fmla="*/ 0 h 51"/>
                <a:gd name="T10" fmla="*/ 0 w 76"/>
                <a:gd name="T11" fmla="*/ 0 h 51"/>
                <a:gd name="T12" fmla="*/ 0 w 76"/>
                <a:gd name="T13" fmla="*/ 0 h 51"/>
                <a:gd name="T14" fmla="*/ 0 w 76"/>
                <a:gd name="T15" fmla="*/ 0 h 51"/>
                <a:gd name="T16" fmla="*/ 0 w 76"/>
                <a:gd name="T17" fmla="*/ 0 h 51"/>
                <a:gd name="T18" fmla="*/ 0 w 76"/>
                <a:gd name="T19" fmla="*/ 0 h 51"/>
                <a:gd name="T20" fmla="*/ 0 w 76"/>
                <a:gd name="T21" fmla="*/ 0 h 51"/>
                <a:gd name="T22" fmla="*/ 0 w 76"/>
                <a:gd name="T23" fmla="*/ 0 h 51"/>
                <a:gd name="T24" fmla="*/ 0 w 76"/>
                <a:gd name="T25" fmla="*/ 0 h 51"/>
                <a:gd name="T26" fmla="*/ 0 w 76"/>
                <a:gd name="T27" fmla="*/ 0 h 51"/>
                <a:gd name="T28" fmla="*/ 0 w 76"/>
                <a:gd name="T29" fmla="*/ 0 h 51"/>
                <a:gd name="T30" fmla="*/ 0 w 76"/>
                <a:gd name="T31" fmla="*/ 0 h 51"/>
                <a:gd name="T32" fmla="*/ 0 w 76"/>
                <a:gd name="T33" fmla="*/ 0 h 51"/>
                <a:gd name="T34" fmla="*/ 0 w 76"/>
                <a:gd name="T35" fmla="*/ 0 h 5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6"/>
                <a:gd name="T55" fmla="*/ 0 h 51"/>
                <a:gd name="T56" fmla="*/ 76 w 76"/>
                <a:gd name="T57" fmla="*/ 51 h 5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6" h="51">
                  <a:moveTo>
                    <a:pt x="0" y="0"/>
                  </a:moveTo>
                  <a:lnTo>
                    <a:pt x="7" y="1"/>
                  </a:lnTo>
                  <a:lnTo>
                    <a:pt x="12" y="4"/>
                  </a:lnTo>
                  <a:lnTo>
                    <a:pt x="18" y="9"/>
                  </a:lnTo>
                  <a:lnTo>
                    <a:pt x="24" y="13"/>
                  </a:lnTo>
                  <a:lnTo>
                    <a:pt x="30" y="18"/>
                  </a:lnTo>
                  <a:lnTo>
                    <a:pt x="36" y="23"/>
                  </a:lnTo>
                  <a:lnTo>
                    <a:pt x="42" y="25"/>
                  </a:lnTo>
                  <a:lnTo>
                    <a:pt x="49" y="26"/>
                  </a:lnTo>
                  <a:lnTo>
                    <a:pt x="76" y="51"/>
                  </a:lnTo>
                  <a:lnTo>
                    <a:pt x="67" y="49"/>
                  </a:lnTo>
                  <a:lnTo>
                    <a:pt x="55" y="45"/>
                  </a:lnTo>
                  <a:lnTo>
                    <a:pt x="44" y="39"/>
                  </a:lnTo>
                  <a:lnTo>
                    <a:pt x="32" y="32"/>
                  </a:lnTo>
                  <a:lnTo>
                    <a:pt x="21" y="25"/>
                  </a:lnTo>
                  <a:lnTo>
                    <a:pt x="11" y="17"/>
                  </a:lnTo>
                  <a:lnTo>
                    <a:pt x="3" y="8"/>
                  </a:lnTo>
                  <a:lnTo>
                    <a:pt x="0" y="0"/>
                  </a:lnTo>
                  <a:close/>
                </a:path>
              </a:pathLst>
            </a:custGeom>
            <a:solidFill>
              <a:srgbClr val="000000"/>
            </a:solidFill>
            <a:ln w="9525">
              <a:noFill/>
              <a:round/>
              <a:headEnd/>
              <a:tailEnd/>
            </a:ln>
          </p:spPr>
          <p:txBody>
            <a:bodyPr/>
            <a:lstStyle/>
            <a:p>
              <a:endParaRPr lang="ru-RU"/>
            </a:p>
          </p:txBody>
        </p:sp>
        <p:sp>
          <p:nvSpPr>
            <p:cNvPr id="72" name="Freeform 351"/>
            <p:cNvSpPr>
              <a:spLocks/>
            </p:cNvSpPr>
            <p:nvPr/>
          </p:nvSpPr>
          <p:spPr bwMode="auto">
            <a:xfrm>
              <a:off x="3094" y="3317"/>
              <a:ext cx="49" cy="29"/>
            </a:xfrm>
            <a:custGeom>
              <a:avLst/>
              <a:gdLst>
                <a:gd name="T0" fmla="*/ 0 w 159"/>
                <a:gd name="T1" fmla="*/ 0 h 106"/>
                <a:gd name="T2" fmla="*/ 0 w 159"/>
                <a:gd name="T3" fmla="*/ 0 h 106"/>
                <a:gd name="T4" fmla="*/ 0 w 159"/>
                <a:gd name="T5" fmla="*/ 0 h 106"/>
                <a:gd name="T6" fmla="*/ 0 w 159"/>
                <a:gd name="T7" fmla="*/ 0 h 106"/>
                <a:gd name="T8" fmla="*/ 0 w 159"/>
                <a:gd name="T9" fmla="*/ 0 h 106"/>
                <a:gd name="T10" fmla="*/ 0 w 159"/>
                <a:gd name="T11" fmla="*/ 0 h 106"/>
                <a:gd name="T12" fmla="*/ 0 w 159"/>
                <a:gd name="T13" fmla="*/ 0 h 106"/>
                <a:gd name="T14" fmla="*/ 0 w 159"/>
                <a:gd name="T15" fmla="*/ 0 h 106"/>
                <a:gd name="T16" fmla="*/ 0 w 159"/>
                <a:gd name="T17" fmla="*/ 0 h 106"/>
                <a:gd name="T18" fmla="*/ 0 w 159"/>
                <a:gd name="T19" fmla="*/ 0 h 106"/>
                <a:gd name="T20" fmla="*/ 0 w 159"/>
                <a:gd name="T21" fmla="*/ 0 h 106"/>
                <a:gd name="T22" fmla="*/ 0 w 159"/>
                <a:gd name="T23" fmla="*/ 0 h 106"/>
                <a:gd name="T24" fmla="*/ 0 w 159"/>
                <a:gd name="T25" fmla="*/ 0 h 106"/>
                <a:gd name="T26" fmla="*/ 0 w 159"/>
                <a:gd name="T27" fmla="*/ 0 h 106"/>
                <a:gd name="T28" fmla="*/ 0 w 159"/>
                <a:gd name="T29" fmla="*/ 0 h 106"/>
                <a:gd name="T30" fmla="*/ 0 w 159"/>
                <a:gd name="T31" fmla="*/ 0 h 106"/>
                <a:gd name="T32" fmla="*/ 0 w 159"/>
                <a:gd name="T33" fmla="*/ 0 h 106"/>
                <a:gd name="T34" fmla="*/ 0 w 159"/>
                <a:gd name="T35" fmla="*/ 0 h 106"/>
                <a:gd name="T36" fmla="*/ 0 w 159"/>
                <a:gd name="T37" fmla="*/ 0 h 106"/>
                <a:gd name="T38" fmla="*/ 0 w 159"/>
                <a:gd name="T39" fmla="*/ 0 h 106"/>
                <a:gd name="T40" fmla="*/ 0 w 159"/>
                <a:gd name="T41" fmla="*/ 0 h 106"/>
                <a:gd name="T42" fmla="*/ 0 w 159"/>
                <a:gd name="T43" fmla="*/ 0 h 106"/>
                <a:gd name="T44" fmla="*/ 0 w 159"/>
                <a:gd name="T45" fmla="*/ 0 h 106"/>
                <a:gd name="T46" fmla="*/ 0 w 159"/>
                <a:gd name="T47" fmla="*/ 0 h 106"/>
                <a:gd name="T48" fmla="*/ 0 w 159"/>
                <a:gd name="T49" fmla="*/ 0 h 106"/>
                <a:gd name="T50" fmla="*/ 0 w 159"/>
                <a:gd name="T51" fmla="*/ 0 h 106"/>
                <a:gd name="T52" fmla="*/ 0 w 159"/>
                <a:gd name="T53" fmla="*/ 0 h 106"/>
                <a:gd name="T54" fmla="*/ 0 w 159"/>
                <a:gd name="T55" fmla="*/ 0 h 106"/>
                <a:gd name="T56" fmla="*/ 0 w 159"/>
                <a:gd name="T57" fmla="*/ 0 h 106"/>
                <a:gd name="T58" fmla="*/ 0 w 159"/>
                <a:gd name="T59" fmla="*/ 0 h 106"/>
                <a:gd name="T60" fmla="*/ 0 w 159"/>
                <a:gd name="T61" fmla="*/ 0 h 106"/>
                <a:gd name="T62" fmla="*/ 0 w 159"/>
                <a:gd name="T63" fmla="*/ 0 h 106"/>
                <a:gd name="T64" fmla="*/ 0 w 159"/>
                <a:gd name="T65" fmla="*/ 0 h 106"/>
                <a:gd name="T66" fmla="*/ 0 w 159"/>
                <a:gd name="T67" fmla="*/ 0 h 10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59"/>
                <a:gd name="T103" fmla="*/ 0 h 106"/>
                <a:gd name="T104" fmla="*/ 159 w 159"/>
                <a:gd name="T105" fmla="*/ 106 h 10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59" h="106">
                  <a:moveTo>
                    <a:pt x="0" y="99"/>
                  </a:moveTo>
                  <a:lnTo>
                    <a:pt x="15" y="89"/>
                  </a:lnTo>
                  <a:lnTo>
                    <a:pt x="29" y="77"/>
                  </a:lnTo>
                  <a:lnTo>
                    <a:pt x="44" y="65"/>
                  </a:lnTo>
                  <a:lnTo>
                    <a:pt x="58" y="53"/>
                  </a:lnTo>
                  <a:lnTo>
                    <a:pt x="72" y="42"/>
                  </a:lnTo>
                  <a:lnTo>
                    <a:pt x="87" y="29"/>
                  </a:lnTo>
                  <a:lnTo>
                    <a:pt x="100" y="17"/>
                  </a:lnTo>
                  <a:lnTo>
                    <a:pt x="115" y="7"/>
                  </a:lnTo>
                  <a:lnTo>
                    <a:pt x="120" y="6"/>
                  </a:lnTo>
                  <a:lnTo>
                    <a:pt x="126" y="5"/>
                  </a:lnTo>
                  <a:lnTo>
                    <a:pt x="132" y="2"/>
                  </a:lnTo>
                  <a:lnTo>
                    <a:pt x="137" y="1"/>
                  </a:lnTo>
                  <a:lnTo>
                    <a:pt x="143" y="0"/>
                  </a:lnTo>
                  <a:lnTo>
                    <a:pt x="149" y="0"/>
                  </a:lnTo>
                  <a:lnTo>
                    <a:pt x="155" y="0"/>
                  </a:lnTo>
                  <a:lnTo>
                    <a:pt x="159" y="0"/>
                  </a:lnTo>
                  <a:lnTo>
                    <a:pt x="157" y="5"/>
                  </a:lnTo>
                  <a:lnTo>
                    <a:pt x="155" y="9"/>
                  </a:lnTo>
                  <a:lnTo>
                    <a:pt x="150" y="13"/>
                  </a:lnTo>
                  <a:lnTo>
                    <a:pt x="145" y="15"/>
                  </a:lnTo>
                  <a:lnTo>
                    <a:pt x="140" y="19"/>
                  </a:lnTo>
                  <a:lnTo>
                    <a:pt x="134" y="21"/>
                  </a:lnTo>
                  <a:lnTo>
                    <a:pt x="127" y="23"/>
                  </a:lnTo>
                  <a:lnTo>
                    <a:pt x="121" y="27"/>
                  </a:lnTo>
                  <a:lnTo>
                    <a:pt x="105" y="36"/>
                  </a:lnTo>
                  <a:lnTo>
                    <a:pt x="89" y="46"/>
                  </a:lnTo>
                  <a:lnTo>
                    <a:pt x="74" y="58"/>
                  </a:lnTo>
                  <a:lnTo>
                    <a:pt x="60" y="68"/>
                  </a:lnTo>
                  <a:lnTo>
                    <a:pt x="46" y="80"/>
                  </a:lnTo>
                  <a:lnTo>
                    <a:pt x="32" y="90"/>
                  </a:lnTo>
                  <a:lnTo>
                    <a:pt x="19" y="99"/>
                  </a:lnTo>
                  <a:lnTo>
                    <a:pt x="5" y="106"/>
                  </a:lnTo>
                  <a:lnTo>
                    <a:pt x="0" y="99"/>
                  </a:lnTo>
                  <a:close/>
                </a:path>
              </a:pathLst>
            </a:custGeom>
            <a:solidFill>
              <a:srgbClr val="000000"/>
            </a:solidFill>
            <a:ln w="9525">
              <a:noFill/>
              <a:round/>
              <a:headEnd/>
              <a:tailEnd/>
            </a:ln>
          </p:spPr>
          <p:txBody>
            <a:bodyPr/>
            <a:lstStyle/>
            <a:p>
              <a:endParaRPr lang="ru-RU"/>
            </a:p>
          </p:txBody>
        </p:sp>
        <p:sp>
          <p:nvSpPr>
            <p:cNvPr id="73" name="Freeform 352"/>
            <p:cNvSpPr>
              <a:spLocks/>
            </p:cNvSpPr>
            <p:nvPr/>
          </p:nvSpPr>
          <p:spPr bwMode="auto">
            <a:xfrm>
              <a:off x="2929" y="3329"/>
              <a:ext cx="23" cy="11"/>
            </a:xfrm>
            <a:custGeom>
              <a:avLst/>
              <a:gdLst>
                <a:gd name="T0" fmla="*/ 0 w 78"/>
                <a:gd name="T1" fmla="*/ 0 h 41"/>
                <a:gd name="T2" fmla="*/ 0 w 78"/>
                <a:gd name="T3" fmla="*/ 0 h 41"/>
                <a:gd name="T4" fmla="*/ 0 w 78"/>
                <a:gd name="T5" fmla="*/ 0 h 41"/>
                <a:gd name="T6" fmla="*/ 0 w 78"/>
                <a:gd name="T7" fmla="*/ 0 h 41"/>
                <a:gd name="T8" fmla="*/ 0 w 78"/>
                <a:gd name="T9" fmla="*/ 0 h 41"/>
                <a:gd name="T10" fmla="*/ 0 w 78"/>
                <a:gd name="T11" fmla="*/ 0 h 41"/>
                <a:gd name="T12" fmla="*/ 0 w 78"/>
                <a:gd name="T13" fmla="*/ 0 h 41"/>
                <a:gd name="T14" fmla="*/ 0 w 78"/>
                <a:gd name="T15" fmla="*/ 0 h 41"/>
                <a:gd name="T16" fmla="*/ 0 w 78"/>
                <a:gd name="T17" fmla="*/ 0 h 41"/>
                <a:gd name="T18" fmla="*/ 0 w 78"/>
                <a:gd name="T19" fmla="*/ 0 h 41"/>
                <a:gd name="T20" fmla="*/ 0 w 78"/>
                <a:gd name="T21" fmla="*/ 0 h 41"/>
                <a:gd name="T22" fmla="*/ 0 w 78"/>
                <a:gd name="T23" fmla="*/ 0 h 41"/>
                <a:gd name="T24" fmla="*/ 0 w 78"/>
                <a:gd name="T25" fmla="*/ 0 h 41"/>
                <a:gd name="T26" fmla="*/ 0 w 78"/>
                <a:gd name="T27" fmla="*/ 0 h 41"/>
                <a:gd name="T28" fmla="*/ 0 w 78"/>
                <a:gd name="T29" fmla="*/ 0 h 41"/>
                <a:gd name="T30" fmla="*/ 0 w 78"/>
                <a:gd name="T31" fmla="*/ 0 h 41"/>
                <a:gd name="T32" fmla="*/ 0 w 78"/>
                <a:gd name="T33" fmla="*/ 0 h 41"/>
                <a:gd name="T34" fmla="*/ 0 w 78"/>
                <a:gd name="T35" fmla="*/ 0 h 41"/>
                <a:gd name="T36" fmla="*/ 0 w 78"/>
                <a:gd name="T37" fmla="*/ 0 h 41"/>
                <a:gd name="T38" fmla="*/ 0 w 78"/>
                <a:gd name="T39" fmla="*/ 0 h 41"/>
                <a:gd name="T40" fmla="*/ 0 w 78"/>
                <a:gd name="T41" fmla="*/ 0 h 41"/>
                <a:gd name="T42" fmla="*/ 0 w 78"/>
                <a:gd name="T43" fmla="*/ 0 h 4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78"/>
                <a:gd name="T67" fmla="*/ 0 h 41"/>
                <a:gd name="T68" fmla="*/ 78 w 78"/>
                <a:gd name="T69" fmla="*/ 41 h 4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78" h="41">
                  <a:moveTo>
                    <a:pt x="0" y="7"/>
                  </a:moveTo>
                  <a:lnTo>
                    <a:pt x="2" y="3"/>
                  </a:lnTo>
                  <a:lnTo>
                    <a:pt x="5" y="1"/>
                  </a:lnTo>
                  <a:lnTo>
                    <a:pt x="9" y="0"/>
                  </a:lnTo>
                  <a:lnTo>
                    <a:pt x="12" y="0"/>
                  </a:lnTo>
                  <a:lnTo>
                    <a:pt x="13" y="8"/>
                  </a:lnTo>
                  <a:lnTo>
                    <a:pt x="14" y="15"/>
                  </a:lnTo>
                  <a:lnTo>
                    <a:pt x="17" y="22"/>
                  </a:lnTo>
                  <a:lnTo>
                    <a:pt x="20" y="27"/>
                  </a:lnTo>
                  <a:lnTo>
                    <a:pt x="78" y="17"/>
                  </a:lnTo>
                  <a:lnTo>
                    <a:pt x="74" y="21"/>
                  </a:lnTo>
                  <a:lnTo>
                    <a:pt x="70" y="24"/>
                  </a:lnTo>
                  <a:lnTo>
                    <a:pt x="62" y="26"/>
                  </a:lnTo>
                  <a:lnTo>
                    <a:pt x="53" y="30"/>
                  </a:lnTo>
                  <a:lnTo>
                    <a:pt x="44" y="33"/>
                  </a:lnTo>
                  <a:lnTo>
                    <a:pt x="36" y="37"/>
                  </a:lnTo>
                  <a:lnTo>
                    <a:pt x="28" y="39"/>
                  </a:lnTo>
                  <a:lnTo>
                    <a:pt x="24" y="41"/>
                  </a:lnTo>
                  <a:lnTo>
                    <a:pt x="14" y="37"/>
                  </a:lnTo>
                  <a:lnTo>
                    <a:pt x="9" y="27"/>
                  </a:lnTo>
                  <a:lnTo>
                    <a:pt x="5" y="17"/>
                  </a:lnTo>
                  <a:lnTo>
                    <a:pt x="0" y="7"/>
                  </a:lnTo>
                  <a:close/>
                </a:path>
              </a:pathLst>
            </a:custGeom>
            <a:solidFill>
              <a:srgbClr val="000000"/>
            </a:solidFill>
            <a:ln w="9525">
              <a:noFill/>
              <a:round/>
              <a:headEnd/>
              <a:tailEnd/>
            </a:ln>
          </p:spPr>
          <p:txBody>
            <a:bodyPr/>
            <a:lstStyle/>
            <a:p>
              <a:endParaRPr lang="ru-RU"/>
            </a:p>
          </p:txBody>
        </p:sp>
        <p:sp>
          <p:nvSpPr>
            <p:cNvPr id="74" name="Freeform 353"/>
            <p:cNvSpPr>
              <a:spLocks/>
            </p:cNvSpPr>
            <p:nvPr/>
          </p:nvSpPr>
          <p:spPr bwMode="auto">
            <a:xfrm>
              <a:off x="2860" y="3335"/>
              <a:ext cx="22" cy="5"/>
            </a:xfrm>
            <a:custGeom>
              <a:avLst/>
              <a:gdLst>
                <a:gd name="T0" fmla="*/ 0 w 71"/>
                <a:gd name="T1" fmla="*/ 0 h 17"/>
                <a:gd name="T2" fmla="*/ 0 w 71"/>
                <a:gd name="T3" fmla="*/ 0 h 17"/>
                <a:gd name="T4" fmla="*/ 0 w 71"/>
                <a:gd name="T5" fmla="*/ 0 h 17"/>
                <a:gd name="T6" fmla="*/ 0 w 71"/>
                <a:gd name="T7" fmla="*/ 0 h 17"/>
                <a:gd name="T8" fmla="*/ 0 w 71"/>
                <a:gd name="T9" fmla="*/ 0 h 17"/>
                <a:gd name="T10" fmla="*/ 0 w 71"/>
                <a:gd name="T11" fmla="*/ 0 h 17"/>
                <a:gd name="T12" fmla="*/ 0 w 71"/>
                <a:gd name="T13" fmla="*/ 0 h 17"/>
                <a:gd name="T14" fmla="*/ 0 w 71"/>
                <a:gd name="T15" fmla="*/ 0 h 17"/>
                <a:gd name="T16" fmla="*/ 0 w 71"/>
                <a:gd name="T17" fmla="*/ 0 h 17"/>
                <a:gd name="T18" fmla="*/ 0 w 71"/>
                <a:gd name="T19" fmla="*/ 0 h 17"/>
                <a:gd name="T20" fmla="*/ 0 w 71"/>
                <a:gd name="T21" fmla="*/ 0 h 17"/>
                <a:gd name="T22" fmla="*/ 0 w 71"/>
                <a:gd name="T23" fmla="*/ 0 h 17"/>
                <a:gd name="T24" fmla="*/ 0 w 71"/>
                <a:gd name="T25" fmla="*/ 0 h 17"/>
                <a:gd name="T26" fmla="*/ 0 w 71"/>
                <a:gd name="T27" fmla="*/ 0 h 17"/>
                <a:gd name="T28" fmla="*/ 0 w 71"/>
                <a:gd name="T29" fmla="*/ 0 h 17"/>
                <a:gd name="T30" fmla="*/ 0 w 71"/>
                <a:gd name="T31" fmla="*/ 0 h 17"/>
                <a:gd name="T32" fmla="*/ 0 w 71"/>
                <a:gd name="T33" fmla="*/ 0 h 17"/>
                <a:gd name="T34" fmla="*/ 0 w 71"/>
                <a:gd name="T35" fmla="*/ 0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1"/>
                <a:gd name="T55" fmla="*/ 0 h 17"/>
                <a:gd name="T56" fmla="*/ 71 w 71"/>
                <a:gd name="T57" fmla="*/ 17 h 1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1" h="17">
                  <a:moveTo>
                    <a:pt x="0" y="0"/>
                  </a:moveTo>
                  <a:lnTo>
                    <a:pt x="8" y="1"/>
                  </a:lnTo>
                  <a:lnTo>
                    <a:pt x="18" y="2"/>
                  </a:lnTo>
                  <a:lnTo>
                    <a:pt x="26" y="4"/>
                  </a:lnTo>
                  <a:lnTo>
                    <a:pt x="36" y="6"/>
                  </a:lnTo>
                  <a:lnTo>
                    <a:pt x="45" y="7"/>
                  </a:lnTo>
                  <a:lnTo>
                    <a:pt x="53" y="8"/>
                  </a:lnTo>
                  <a:lnTo>
                    <a:pt x="62" y="9"/>
                  </a:lnTo>
                  <a:lnTo>
                    <a:pt x="71" y="10"/>
                  </a:lnTo>
                  <a:lnTo>
                    <a:pt x="68" y="17"/>
                  </a:lnTo>
                  <a:lnTo>
                    <a:pt x="59" y="16"/>
                  </a:lnTo>
                  <a:lnTo>
                    <a:pt x="50" y="16"/>
                  </a:lnTo>
                  <a:lnTo>
                    <a:pt x="41" y="16"/>
                  </a:lnTo>
                  <a:lnTo>
                    <a:pt x="31" y="15"/>
                  </a:lnTo>
                  <a:lnTo>
                    <a:pt x="22" y="13"/>
                  </a:lnTo>
                  <a:lnTo>
                    <a:pt x="14" y="10"/>
                  </a:lnTo>
                  <a:lnTo>
                    <a:pt x="6" y="6"/>
                  </a:lnTo>
                  <a:lnTo>
                    <a:pt x="0" y="0"/>
                  </a:lnTo>
                  <a:close/>
                </a:path>
              </a:pathLst>
            </a:custGeom>
            <a:solidFill>
              <a:srgbClr val="000000"/>
            </a:solidFill>
            <a:ln w="9525">
              <a:noFill/>
              <a:round/>
              <a:headEnd/>
              <a:tailEnd/>
            </a:ln>
          </p:spPr>
          <p:txBody>
            <a:bodyPr/>
            <a:lstStyle/>
            <a:p>
              <a:endParaRPr lang="ru-RU"/>
            </a:p>
          </p:txBody>
        </p:sp>
        <p:sp>
          <p:nvSpPr>
            <p:cNvPr id="75" name="Freeform 354"/>
            <p:cNvSpPr>
              <a:spLocks/>
            </p:cNvSpPr>
            <p:nvPr/>
          </p:nvSpPr>
          <p:spPr bwMode="auto">
            <a:xfrm>
              <a:off x="2956" y="3326"/>
              <a:ext cx="82" cy="10"/>
            </a:xfrm>
            <a:custGeom>
              <a:avLst/>
              <a:gdLst>
                <a:gd name="T0" fmla="*/ 0 w 267"/>
                <a:gd name="T1" fmla="*/ 0 h 37"/>
                <a:gd name="T2" fmla="*/ 0 w 267"/>
                <a:gd name="T3" fmla="*/ 0 h 37"/>
                <a:gd name="T4" fmla="*/ 0 w 267"/>
                <a:gd name="T5" fmla="*/ 0 h 37"/>
                <a:gd name="T6" fmla="*/ 0 w 267"/>
                <a:gd name="T7" fmla="*/ 0 h 37"/>
                <a:gd name="T8" fmla="*/ 0 w 267"/>
                <a:gd name="T9" fmla="*/ 0 h 37"/>
                <a:gd name="T10" fmla="*/ 0 w 267"/>
                <a:gd name="T11" fmla="*/ 0 h 37"/>
                <a:gd name="T12" fmla="*/ 0 w 267"/>
                <a:gd name="T13" fmla="*/ 0 h 37"/>
                <a:gd name="T14" fmla="*/ 0 w 267"/>
                <a:gd name="T15" fmla="*/ 0 h 37"/>
                <a:gd name="T16" fmla="*/ 0 w 267"/>
                <a:gd name="T17" fmla="*/ 0 h 37"/>
                <a:gd name="T18" fmla="*/ 0 w 267"/>
                <a:gd name="T19" fmla="*/ 0 h 37"/>
                <a:gd name="T20" fmla="*/ 0 w 267"/>
                <a:gd name="T21" fmla="*/ 0 h 37"/>
                <a:gd name="T22" fmla="*/ 0 w 267"/>
                <a:gd name="T23" fmla="*/ 0 h 37"/>
                <a:gd name="T24" fmla="*/ 0 w 267"/>
                <a:gd name="T25" fmla="*/ 0 h 37"/>
                <a:gd name="T26" fmla="*/ 0 w 267"/>
                <a:gd name="T27" fmla="*/ 0 h 37"/>
                <a:gd name="T28" fmla="*/ 0 w 267"/>
                <a:gd name="T29" fmla="*/ 0 h 37"/>
                <a:gd name="T30" fmla="*/ 0 w 267"/>
                <a:gd name="T31" fmla="*/ 0 h 37"/>
                <a:gd name="T32" fmla="*/ 0 w 267"/>
                <a:gd name="T33" fmla="*/ 0 h 37"/>
                <a:gd name="T34" fmla="*/ 0 w 267"/>
                <a:gd name="T35" fmla="*/ 0 h 37"/>
                <a:gd name="T36" fmla="*/ 0 w 267"/>
                <a:gd name="T37" fmla="*/ 0 h 37"/>
                <a:gd name="T38" fmla="*/ 0 w 267"/>
                <a:gd name="T39" fmla="*/ 0 h 37"/>
                <a:gd name="T40" fmla="*/ 0 w 267"/>
                <a:gd name="T41" fmla="*/ 0 h 37"/>
                <a:gd name="T42" fmla="*/ 0 w 267"/>
                <a:gd name="T43" fmla="*/ 0 h 37"/>
                <a:gd name="T44" fmla="*/ 0 w 267"/>
                <a:gd name="T45" fmla="*/ 0 h 37"/>
                <a:gd name="T46" fmla="*/ 0 w 267"/>
                <a:gd name="T47" fmla="*/ 0 h 37"/>
                <a:gd name="T48" fmla="*/ 0 w 267"/>
                <a:gd name="T49" fmla="*/ 0 h 37"/>
                <a:gd name="T50" fmla="*/ 0 w 267"/>
                <a:gd name="T51" fmla="*/ 0 h 37"/>
                <a:gd name="T52" fmla="*/ 0 w 267"/>
                <a:gd name="T53" fmla="*/ 0 h 37"/>
                <a:gd name="T54" fmla="*/ 0 w 267"/>
                <a:gd name="T55" fmla="*/ 0 h 37"/>
                <a:gd name="T56" fmla="*/ 0 w 267"/>
                <a:gd name="T57" fmla="*/ 0 h 37"/>
                <a:gd name="T58" fmla="*/ 0 w 267"/>
                <a:gd name="T59" fmla="*/ 0 h 37"/>
                <a:gd name="T60" fmla="*/ 0 w 267"/>
                <a:gd name="T61" fmla="*/ 0 h 37"/>
                <a:gd name="T62" fmla="*/ 0 w 267"/>
                <a:gd name="T63" fmla="*/ 0 h 37"/>
                <a:gd name="T64" fmla="*/ 0 w 267"/>
                <a:gd name="T65" fmla="*/ 0 h 37"/>
                <a:gd name="T66" fmla="*/ 0 w 267"/>
                <a:gd name="T67" fmla="*/ 0 h 37"/>
                <a:gd name="T68" fmla="*/ 0 w 267"/>
                <a:gd name="T69" fmla="*/ 0 h 37"/>
                <a:gd name="T70" fmla="*/ 0 w 267"/>
                <a:gd name="T71" fmla="*/ 0 h 37"/>
                <a:gd name="T72" fmla="*/ 0 w 267"/>
                <a:gd name="T73" fmla="*/ 0 h 37"/>
                <a:gd name="T74" fmla="*/ 0 w 267"/>
                <a:gd name="T75" fmla="*/ 0 h 37"/>
                <a:gd name="T76" fmla="*/ 0 w 267"/>
                <a:gd name="T77" fmla="*/ 0 h 37"/>
                <a:gd name="T78" fmla="*/ 0 w 267"/>
                <a:gd name="T79" fmla="*/ 0 h 37"/>
                <a:gd name="T80" fmla="*/ 0 w 267"/>
                <a:gd name="T81" fmla="*/ 0 h 37"/>
                <a:gd name="T82" fmla="*/ 0 w 267"/>
                <a:gd name="T83" fmla="*/ 0 h 37"/>
                <a:gd name="T84" fmla="*/ 0 w 267"/>
                <a:gd name="T85" fmla="*/ 0 h 37"/>
                <a:gd name="T86" fmla="*/ 0 w 267"/>
                <a:gd name="T87" fmla="*/ 0 h 37"/>
                <a:gd name="T88" fmla="*/ 0 w 267"/>
                <a:gd name="T89" fmla="*/ 0 h 37"/>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67"/>
                <a:gd name="T136" fmla="*/ 0 h 37"/>
                <a:gd name="T137" fmla="*/ 267 w 267"/>
                <a:gd name="T138" fmla="*/ 37 h 37"/>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67" h="37">
                  <a:moveTo>
                    <a:pt x="2" y="37"/>
                  </a:moveTo>
                  <a:lnTo>
                    <a:pt x="2" y="34"/>
                  </a:lnTo>
                  <a:lnTo>
                    <a:pt x="1" y="33"/>
                  </a:lnTo>
                  <a:lnTo>
                    <a:pt x="0" y="32"/>
                  </a:lnTo>
                  <a:lnTo>
                    <a:pt x="19" y="24"/>
                  </a:lnTo>
                  <a:lnTo>
                    <a:pt x="38" y="18"/>
                  </a:lnTo>
                  <a:lnTo>
                    <a:pt x="59" y="15"/>
                  </a:lnTo>
                  <a:lnTo>
                    <a:pt x="80" y="14"/>
                  </a:lnTo>
                  <a:lnTo>
                    <a:pt x="100" y="12"/>
                  </a:lnTo>
                  <a:lnTo>
                    <a:pt x="121" y="11"/>
                  </a:lnTo>
                  <a:lnTo>
                    <a:pt x="141" y="9"/>
                  </a:lnTo>
                  <a:lnTo>
                    <a:pt x="160" y="7"/>
                  </a:lnTo>
                  <a:lnTo>
                    <a:pt x="175" y="11"/>
                  </a:lnTo>
                  <a:lnTo>
                    <a:pt x="188" y="11"/>
                  </a:lnTo>
                  <a:lnTo>
                    <a:pt x="202" y="9"/>
                  </a:lnTo>
                  <a:lnTo>
                    <a:pt x="214" y="6"/>
                  </a:lnTo>
                  <a:lnTo>
                    <a:pt x="226" y="2"/>
                  </a:lnTo>
                  <a:lnTo>
                    <a:pt x="240" y="0"/>
                  </a:lnTo>
                  <a:lnTo>
                    <a:pt x="252" y="0"/>
                  </a:lnTo>
                  <a:lnTo>
                    <a:pt x="267" y="4"/>
                  </a:lnTo>
                  <a:lnTo>
                    <a:pt x="260" y="8"/>
                  </a:lnTo>
                  <a:lnTo>
                    <a:pt x="252" y="11"/>
                  </a:lnTo>
                  <a:lnTo>
                    <a:pt x="243" y="14"/>
                  </a:lnTo>
                  <a:lnTo>
                    <a:pt x="234" y="16"/>
                  </a:lnTo>
                  <a:lnTo>
                    <a:pt x="225" y="19"/>
                  </a:lnTo>
                  <a:lnTo>
                    <a:pt x="216" y="22"/>
                  </a:lnTo>
                  <a:lnTo>
                    <a:pt x="207" y="25"/>
                  </a:lnTo>
                  <a:lnTo>
                    <a:pt x="199" y="30"/>
                  </a:lnTo>
                  <a:lnTo>
                    <a:pt x="186" y="26"/>
                  </a:lnTo>
                  <a:lnTo>
                    <a:pt x="173" y="25"/>
                  </a:lnTo>
                  <a:lnTo>
                    <a:pt x="160" y="24"/>
                  </a:lnTo>
                  <a:lnTo>
                    <a:pt x="148" y="23"/>
                  </a:lnTo>
                  <a:lnTo>
                    <a:pt x="135" y="23"/>
                  </a:lnTo>
                  <a:lnTo>
                    <a:pt x="121" y="23"/>
                  </a:lnTo>
                  <a:lnTo>
                    <a:pt x="107" y="23"/>
                  </a:lnTo>
                  <a:lnTo>
                    <a:pt x="92" y="22"/>
                  </a:lnTo>
                  <a:lnTo>
                    <a:pt x="81" y="23"/>
                  </a:lnTo>
                  <a:lnTo>
                    <a:pt x="69" y="24"/>
                  </a:lnTo>
                  <a:lnTo>
                    <a:pt x="58" y="25"/>
                  </a:lnTo>
                  <a:lnTo>
                    <a:pt x="46" y="26"/>
                  </a:lnTo>
                  <a:lnTo>
                    <a:pt x="35" y="29"/>
                  </a:lnTo>
                  <a:lnTo>
                    <a:pt x="24" y="30"/>
                  </a:lnTo>
                  <a:lnTo>
                    <a:pt x="13" y="33"/>
                  </a:lnTo>
                  <a:lnTo>
                    <a:pt x="2" y="37"/>
                  </a:lnTo>
                  <a:close/>
                </a:path>
              </a:pathLst>
            </a:custGeom>
            <a:solidFill>
              <a:srgbClr val="000000"/>
            </a:solidFill>
            <a:ln w="9525">
              <a:noFill/>
              <a:round/>
              <a:headEnd/>
              <a:tailEnd/>
            </a:ln>
          </p:spPr>
          <p:txBody>
            <a:bodyPr/>
            <a:lstStyle/>
            <a:p>
              <a:endParaRPr lang="ru-RU"/>
            </a:p>
          </p:txBody>
        </p:sp>
        <p:sp>
          <p:nvSpPr>
            <p:cNvPr id="76" name="Freeform 355"/>
            <p:cNvSpPr>
              <a:spLocks/>
            </p:cNvSpPr>
            <p:nvPr/>
          </p:nvSpPr>
          <p:spPr bwMode="auto">
            <a:xfrm>
              <a:off x="2883" y="3239"/>
              <a:ext cx="35" cy="93"/>
            </a:xfrm>
            <a:custGeom>
              <a:avLst/>
              <a:gdLst>
                <a:gd name="T0" fmla="*/ 0 w 112"/>
                <a:gd name="T1" fmla="*/ 0 h 337"/>
                <a:gd name="T2" fmla="*/ 0 w 112"/>
                <a:gd name="T3" fmla="*/ 0 h 337"/>
                <a:gd name="T4" fmla="*/ 0 w 112"/>
                <a:gd name="T5" fmla="*/ 0 h 337"/>
                <a:gd name="T6" fmla="*/ 0 w 112"/>
                <a:gd name="T7" fmla="*/ 0 h 337"/>
                <a:gd name="T8" fmla="*/ 0 w 112"/>
                <a:gd name="T9" fmla="*/ 0 h 337"/>
                <a:gd name="T10" fmla="*/ 0 w 112"/>
                <a:gd name="T11" fmla="*/ 0 h 337"/>
                <a:gd name="T12" fmla="*/ 0 w 112"/>
                <a:gd name="T13" fmla="*/ 0 h 337"/>
                <a:gd name="T14" fmla="*/ 0 w 112"/>
                <a:gd name="T15" fmla="*/ 0 h 337"/>
                <a:gd name="T16" fmla="*/ 0 w 112"/>
                <a:gd name="T17" fmla="*/ 0 h 337"/>
                <a:gd name="T18" fmla="*/ 0 w 112"/>
                <a:gd name="T19" fmla="*/ 0 h 337"/>
                <a:gd name="T20" fmla="*/ 0 w 112"/>
                <a:gd name="T21" fmla="*/ 0 h 337"/>
                <a:gd name="T22" fmla="*/ 0 w 112"/>
                <a:gd name="T23" fmla="*/ 0 h 337"/>
                <a:gd name="T24" fmla="*/ 0 w 112"/>
                <a:gd name="T25" fmla="*/ 0 h 337"/>
                <a:gd name="T26" fmla="*/ 0 w 112"/>
                <a:gd name="T27" fmla="*/ 0 h 337"/>
                <a:gd name="T28" fmla="*/ 0 w 112"/>
                <a:gd name="T29" fmla="*/ 0 h 337"/>
                <a:gd name="T30" fmla="*/ 0 w 112"/>
                <a:gd name="T31" fmla="*/ 0 h 337"/>
                <a:gd name="T32" fmla="*/ 0 w 112"/>
                <a:gd name="T33" fmla="*/ 0 h 337"/>
                <a:gd name="T34" fmla="*/ 0 w 112"/>
                <a:gd name="T35" fmla="*/ 0 h 337"/>
                <a:gd name="T36" fmla="*/ 0 w 112"/>
                <a:gd name="T37" fmla="*/ 0 h 337"/>
                <a:gd name="T38" fmla="*/ 0 w 112"/>
                <a:gd name="T39" fmla="*/ 0 h 337"/>
                <a:gd name="T40" fmla="*/ 0 w 112"/>
                <a:gd name="T41" fmla="*/ 0 h 337"/>
                <a:gd name="T42" fmla="*/ 0 w 112"/>
                <a:gd name="T43" fmla="*/ 0 h 337"/>
                <a:gd name="T44" fmla="*/ 0 w 112"/>
                <a:gd name="T45" fmla="*/ 0 h 337"/>
                <a:gd name="T46" fmla="*/ 0 w 112"/>
                <a:gd name="T47" fmla="*/ 0 h 337"/>
                <a:gd name="T48" fmla="*/ 0 w 112"/>
                <a:gd name="T49" fmla="*/ 0 h 337"/>
                <a:gd name="T50" fmla="*/ 0 w 112"/>
                <a:gd name="T51" fmla="*/ 0 h 337"/>
                <a:gd name="T52" fmla="*/ 0 w 112"/>
                <a:gd name="T53" fmla="*/ 0 h 337"/>
                <a:gd name="T54" fmla="*/ 0 w 112"/>
                <a:gd name="T55" fmla="*/ 0 h 337"/>
                <a:gd name="T56" fmla="*/ 0 w 112"/>
                <a:gd name="T57" fmla="*/ 0 h 337"/>
                <a:gd name="T58" fmla="*/ 0 w 112"/>
                <a:gd name="T59" fmla="*/ 0 h 337"/>
                <a:gd name="T60" fmla="*/ 0 w 112"/>
                <a:gd name="T61" fmla="*/ 0 h 337"/>
                <a:gd name="T62" fmla="*/ 0 w 112"/>
                <a:gd name="T63" fmla="*/ 0 h 337"/>
                <a:gd name="T64" fmla="*/ 0 w 112"/>
                <a:gd name="T65" fmla="*/ 0 h 337"/>
                <a:gd name="T66" fmla="*/ 0 w 112"/>
                <a:gd name="T67" fmla="*/ 0 h 337"/>
                <a:gd name="T68" fmla="*/ 0 w 112"/>
                <a:gd name="T69" fmla="*/ 0 h 337"/>
                <a:gd name="T70" fmla="*/ 0 w 112"/>
                <a:gd name="T71" fmla="*/ 0 h 337"/>
                <a:gd name="T72" fmla="*/ 0 w 112"/>
                <a:gd name="T73" fmla="*/ 0 h 337"/>
                <a:gd name="T74" fmla="*/ 0 w 112"/>
                <a:gd name="T75" fmla="*/ 0 h 337"/>
                <a:gd name="T76" fmla="*/ 0 w 112"/>
                <a:gd name="T77" fmla="*/ 0 h 337"/>
                <a:gd name="T78" fmla="*/ 0 w 112"/>
                <a:gd name="T79" fmla="*/ 0 h 337"/>
                <a:gd name="T80" fmla="*/ 0 w 112"/>
                <a:gd name="T81" fmla="*/ 0 h 337"/>
                <a:gd name="T82" fmla="*/ 0 w 112"/>
                <a:gd name="T83" fmla="*/ 0 h 337"/>
                <a:gd name="T84" fmla="*/ 0 w 112"/>
                <a:gd name="T85" fmla="*/ 0 h 337"/>
                <a:gd name="T86" fmla="*/ 0 w 112"/>
                <a:gd name="T87" fmla="*/ 0 h 337"/>
                <a:gd name="T88" fmla="*/ 0 w 112"/>
                <a:gd name="T89" fmla="*/ 0 h 337"/>
                <a:gd name="T90" fmla="*/ 0 w 112"/>
                <a:gd name="T91" fmla="*/ 0 h 337"/>
                <a:gd name="T92" fmla="*/ 0 w 112"/>
                <a:gd name="T93" fmla="*/ 0 h 337"/>
                <a:gd name="T94" fmla="*/ 0 w 112"/>
                <a:gd name="T95" fmla="*/ 0 h 337"/>
                <a:gd name="T96" fmla="*/ 0 w 112"/>
                <a:gd name="T97" fmla="*/ 0 h 337"/>
                <a:gd name="T98" fmla="*/ 0 w 112"/>
                <a:gd name="T99" fmla="*/ 0 h 337"/>
                <a:gd name="T100" fmla="*/ 0 w 112"/>
                <a:gd name="T101" fmla="*/ 0 h 337"/>
                <a:gd name="T102" fmla="*/ 0 w 112"/>
                <a:gd name="T103" fmla="*/ 0 h 337"/>
                <a:gd name="T104" fmla="*/ 0 w 112"/>
                <a:gd name="T105" fmla="*/ 0 h 337"/>
                <a:gd name="T106" fmla="*/ 0 w 112"/>
                <a:gd name="T107" fmla="*/ 0 h 337"/>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12"/>
                <a:gd name="T163" fmla="*/ 0 h 337"/>
                <a:gd name="T164" fmla="*/ 112 w 112"/>
                <a:gd name="T165" fmla="*/ 337 h 337"/>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12" h="337">
                  <a:moveTo>
                    <a:pt x="0" y="317"/>
                  </a:moveTo>
                  <a:lnTo>
                    <a:pt x="0" y="293"/>
                  </a:lnTo>
                  <a:lnTo>
                    <a:pt x="5" y="271"/>
                  </a:lnTo>
                  <a:lnTo>
                    <a:pt x="13" y="252"/>
                  </a:lnTo>
                  <a:lnTo>
                    <a:pt x="26" y="235"/>
                  </a:lnTo>
                  <a:lnTo>
                    <a:pt x="28" y="222"/>
                  </a:lnTo>
                  <a:lnTo>
                    <a:pt x="33" y="210"/>
                  </a:lnTo>
                  <a:lnTo>
                    <a:pt x="37" y="196"/>
                  </a:lnTo>
                  <a:lnTo>
                    <a:pt x="42" y="183"/>
                  </a:lnTo>
                  <a:lnTo>
                    <a:pt x="48" y="171"/>
                  </a:lnTo>
                  <a:lnTo>
                    <a:pt x="52" y="159"/>
                  </a:lnTo>
                  <a:lnTo>
                    <a:pt x="57" y="146"/>
                  </a:lnTo>
                  <a:lnTo>
                    <a:pt x="60" y="135"/>
                  </a:lnTo>
                  <a:lnTo>
                    <a:pt x="69" y="126"/>
                  </a:lnTo>
                  <a:lnTo>
                    <a:pt x="66" y="113"/>
                  </a:lnTo>
                  <a:lnTo>
                    <a:pt x="67" y="102"/>
                  </a:lnTo>
                  <a:lnTo>
                    <a:pt x="69" y="90"/>
                  </a:lnTo>
                  <a:lnTo>
                    <a:pt x="75" y="77"/>
                  </a:lnTo>
                  <a:lnTo>
                    <a:pt x="80" y="66"/>
                  </a:lnTo>
                  <a:lnTo>
                    <a:pt x="86" y="53"/>
                  </a:lnTo>
                  <a:lnTo>
                    <a:pt x="89" y="41"/>
                  </a:lnTo>
                  <a:lnTo>
                    <a:pt x="90" y="27"/>
                  </a:lnTo>
                  <a:lnTo>
                    <a:pt x="94" y="21"/>
                  </a:lnTo>
                  <a:lnTo>
                    <a:pt x="101" y="12"/>
                  </a:lnTo>
                  <a:lnTo>
                    <a:pt x="107" y="4"/>
                  </a:lnTo>
                  <a:lnTo>
                    <a:pt x="112" y="0"/>
                  </a:lnTo>
                  <a:lnTo>
                    <a:pt x="109" y="12"/>
                  </a:lnTo>
                  <a:lnTo>
                    <a:pt x="104" y="28"/>
                  </a:lnTo>
                  <a:lnTo>
                    <a:pt x="98" y="46"/>
                  </a:lnTo>
                  <a:lnTo>
                    <a:pt x="95" y="59"/>
                  </a:lnTo>
                  <a:lnTo>
                    <a:pt x="88" y="75"/>
                  </a:lnTo>
                  <a:lnTo>
                    <a:pt x="81" y="91"/>
                  </a:lnTo>
                  <a:lnTo>
                    <a:pt x="76" y="107"/>
                  </a:lnTo>
                  <a:lnTo>
                    <a:pt x="76" y="126"/>
                  </a:lnTo>
                  <a:lnTo>
                    <a:pt x="71" y="135"/>
                  </a:lnTo>
                  <a:lnTo>
                    <a:pt x="67" y="149"/>
                  </a:lnTo>
                  <a:lnTo>
                    <a:pt x="66" y="164"/>
                  </a:lnTo>
                  <a:lnTo>
                    <a:pt x="61" y="176"/>
                  </a:lnTo>
                  <a:lnTo>
                    <a:pt x="57" y="188"/>
                  </a:lnTo>
                  <a:lnTo>
                    <a:pt x="53" y="201"/>
                  </a:lnTo>
                  <a:lnTo>
                    <a:pt x="50" y="212"/>
                  </a:lnTo>
                  <a:lnTo>
                    <a:pt x="48" y="225"/>
                  </a:lnTo>
                  <a:lnTo>
                    <a:pt x="44" y="237"/>
                  </a:lnTo>
                  <a:lnTo>
                    <a:pt x="38" y="248"/>
                  </a:lnTo>
                  <a:lnTo>
                    <a:pt x="31" y="258"/>
                  </a:lnTo>
                  <a:lnTo>
                    <a:pt x="22" y="267"/>
                  </a:lnTo>
                  <a:lnTo>
                    <a:pt x="15" y="285"/>
                  </a:lnTo>
                  <a:lnTo>
                    <a:pt x="13" y="302"/>
                  </a:lnTo>
                  <a:lnTo>
                    <a:pt x="14" y="320"/>
                  </a:lnTo>
                  <a:lnTo>
                    <a:pt x="16" y="337"/>
                  </a:lnTo>
                  <a:lnTo>
                    <a:pt x="11" y="333"/>
                  </a:lnTo>
                  <a:lnTo>
                    <a:pt x="6" y="328"/>
                  </a:lnTo>
                  <a:lnTo>
                    <a:pt x="3" y="323"/>
                  </a:lnTo>
                  <a:lnTo>
                    <a:pt x="0" y="317"/>
                  </a:lnTo>
                  <a:close/>
                </a:path>
              </a:pathLst>
            </a:custGeom>
            <a:solidFill>
              <a:srgbClr val="000000"/>
            </a:solidFill>
            <a:ln w="9525">
              <a:noFill/>
              <a:round/>
              <a:headEnd/>
              <a:tailEnd/>
            </a:ln>
          </p:spPr>
          <p:txBody>
            <a:bodyPr/>
            <a:lstStyle/>
            <a:p>
              <a:endParaRPr lang="ru-RU"/>
            </a:p>
          </p:txBody>
        </p:sp>
        <p:sp>
          <p:nvSpPr>
            <p:cNvPr id="77" name="Freeform 356"/>
            <p:cNvSpPr>
              <a:spLocks/>
            </p:cNvSpPr>
            <p:nvPr/>
          </p:nvSpPr>
          <p:spPr bwMode="auto">
            <a:xfrm>
              <a:off x="3048" y="3317"/>
              <a:ext cx="25" cy="11"/>
            </a:xfrm>
            <a:custGeom>
              <a:avLst/>
              <a:gdLst>
                <a:gd name="T0" fmla="*/ 0 w 81"/>
                <a:gd name="T1" fmla="*/ 0 h 43"/>
                <a:gd name="T2" fmla="*/ 0 w 81"/>
                <a:gd name="T3" fmla="*/ 0 h 43"/>
                <a:gd name="T4" fmla="*/ 0 w 81"/>
                <a:gd name="T5" fmla="*/ 0 h 43"/>
                <a:gd name="T6" fmla="*/ 0 w 81"/>
                <a:gd name="T7" fmla="*/ 0 h 43"/>
                <a:gd name="T8" fmla="*/ 0 w 81"/>
                <a:gd name="T9" fmla="*/ 0 h 43"/>
                <a:gd name="T10" fmla="*/ 0 w 81"/>
                <a:gd name="T11" fmla="*/ 0 h 43"/>
                <a:gd name="T12" fmla="*/ 0 w 81"/>
                <a:gd name="T13" fmla="*/ 0 h 43"/>
                <a:gd name="T14" fmla="*/ 0 w 81"/>
                <a:gd name="T15" fmla="*/ 0 h 43"/>
                <a:gd name="T16" fmla="*/ 0 w 81"/>
                <a:gd name="T17" fmla="*/ 0 h 43"/>
                <a:gd name="T18" fmla="*/ 0 w 81"/>
                <a:gd name="T19" fmla="*/ 0 h 43"/>
                <a:gd name="T20" fmla="*/ 0 w 81"/>
                <a:gd name="T21" fmla="*/ 0 h 43"/>
                <a:gd name="T22" fmla="*/ 0 w 81"/>
                <a:gd name="T23" fmla="*/ 0 h 43"/>
                <a:gd name="T24" fmla="*/ 0 w 81"/>
                <a:gd name="T25" fmla="*/ 0 h 43"/>
                <a:gd name="T26" fmla="*/ 0 w 81"/>
                <a:gd name="T27" fmla="*/ 0 h 43"/>
                <a:gd name="T28" fmla="*/ 0 w 81"/>
                <a:gd name="T29" fmla="*/ 0 h 43"/>
                <a:gd name="T30" fmla="*/ 0 w 81"/>
                <a:gd name="T31" fmla="*/ 0 h 43"/>
                <a:gd name="T32" fmla="*/ 0 w 81"/>
                <a:gd name="T33" fmla="*/ 0 h 43"/>
                <a:gd name="T34" fmla="*/ 0 w 81"/>
                <a:gd name="T35" fmla="*/ 0 h 43"/>
                <a:gd name="T36" fmla="*/ 0 w 81"/>
                <a:gd name="T37" fmla="*/ 0 h 43"/>
                <a:gd name="T38" fmla="*/ 0 w 81"/>
                <a:gd name="T39" fmla="*/ 0 h 43"/>
                <a:gd name="T40" fmla="*/ 0 w 81"/>
                <a:gd name="T41" fmla="*/ 0 h 4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81"/>
                <a:gd name="T64" fmla="*/ 0 h 43"/>
                <a:gd name="T65" fmla="*/ 81 w 81"/>
                <a:gd name="T66" fmla="*/ 43 h 4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81" h="43">
                  <a:moveTo>
                    <a:pt x="0" y="36"/>
                  </a:moveTo>
                  <a:lnTo>
                    <a:pt x="6" y="35"/>
                  </a:lnTo>
                  <a:lnTo>
                    <a:pt x="16" y="30"/>
                  </a:lnTo>
                  <a:lnTo>
                    <a:pt x="27" y="24"/>
                  </a:lnTo>
                  <a:lnTo>
                    <a:pt x="40" y="17"/>
                  </a:lnTo>
                  <a:lnTo>
                    <a:pt x="53" y="10"/>
                  </a:lnTo>
                  <a:lnTo>
                    <a:pt x="64" y="5"/>
                  </a:lnTo>
                  <a:lnTo>
                    <a:pt x="73" y="1"/>
                  </a:lnTo>
                  <a:lnTo>
                    <a:pt x="81" y="0"/>
                  </a:lnTo>
                  <a:lnTo>
                    <a:pt x="79" y="5"/>
                  </a:lnTo>
                  <a:lnTo>
                    <a:pt x="72" y="9"/>
                  </a:lnTo>
                  <a:lnTo>
                    <a:pt x="63" y="16"/>
                  </a:lnTo>
                  <a:lnTo>
                    <a:pt x="53" y="23"/>
                  </a:lnTo>
                  <a:lnTo>
                    <a:pt x="41" y="29"/>
                  </a:lnTo>
                  <a:lnTo>
                    <a:pt x="31" y="35"/>
                  </a:lnTo>
                  <a:lnTo>
                    <a:pt x="21" y="39"/>
                  </a:lnTo>
                  <a:lnTo>
                    <a:pt x="17" y="43"/>
                  </a:lnTo>
                  <a:lnTo>
                    <a:pt x="11" y="43"/>
                  </a:lnTo>
                  <a:lnTo>
                    <a:pt x="5" y="43"/>
                  </a:lnTo>
                  <a:lnTo>
                    <a:pt x="1" y="42"/>
                  </a:lnTo>
                  <a:lnTo>
                    <a:pt x="0" y="36"/>
                  </a:lnTo>
                  <a:close/>
                </a:path>
              </a:pathLst>
            </a:custGeom>
            <a:solidFill>
              <a:srgbClr val="000000"/>
            </a:solidFill>
            <a:ln w="9525">
              <a:noFill/>
              <a:round/>
              <a:headEnd/>
              <a:tailEnd/>
            </a:ln>
          </p:spPr>
          <p:txBody>
            <a:bodyPr/>
            <a:lstStyle/>
            <a:p>
              <a:endParaRPr lang="ru-RU"/>
            </a:p>
          </p:txBody>
        </p:sp>
        <p:sp>
          <p:nvSpPr>
            <p:cNvPr id="78" name="Freeform 357"/>
            <p:cNvSpPr>
              <a:spLocks/>
            </p:cNvSpPr>
            <p:nvPr/>
          </p:nvSpPr>
          <p:spPr bwMode="auto">
            <a:xfrm>
              <a:off x="2919" y="3292"/>
              <a:ext cx="9" cy="30"/>
            </a:xfrm>
            <a:custGeom>
              <a:avLst/>
              <a:gdLst>
                <a:gd name="T0" fmla="*/ 0 w 29"/>
                <a:gd name="T1" fmla="*/ 0 h 106"/>
                <a:gd name="T2" fmla="*/ 0 w 29"/>
                <a:gd name="T3" fmla="*/ 0 h 106"/>
                <a:gd name="T4" fmla="*/ 0 w 29"/>
                <a:gd name="T5" fmla="*/ 0 h 106"/>
                <a:gd name="T6" fmla="*/ 0 w 29"/>
                <a:gd name="T7" fmla="*/ 0 h 106"/>
                <a:gd name="T8" fmla="*/ 0 w 29"/>
                <a:gd name="T9" fmla="*/ 0 h 106"/>
                <a:gd name="T10" fmla="*/ 0 w 29"/>
                <a:gd name="T11" fmla="*/ 0 h 106"/>
                <a:gd name="T12" fmla="*/ 0 w 29"/>
                <a:gd name="T13" fmla="*/ 0 h 106"/>
                <a:gd name="T14" fmla="*/ 0 w 29"/>
                <a:gd name="T15" fmla="*/ 0 h 106"/>
                <a:gd name="T16" fmla="*/ 0 w 29"/>
                <a:gd name="T17" fmla="*/ 0 h 106"/>
                <a:gd name="T18" fmla="*/ 0 w 29"/>
                <a:gd name="T19" fmla="*/ 0 h 106"/>
                <a:gd name="T20" fmla="*/ 0 w 29"/>
                <a:gd name="T21" fmla="*/ 0 h 106"/>
                <a:gd name="T22" fmla="*/ 0 w 29"/>
                <a:gd name="T23" fmla="*/ 0 h 106"/>
                <a:gd name="T24" fmla="*/ 0 w 29"/>
                <a:gd name="T25" fmla="*/ 0 h 106"/>
                <a:gd name="T26" fmla="*/ 0 w 29"/>
                <a:gd name="T27" fmla="*/ 0 h 106"/>
                <a:gd name="T28" fmla="*/ 0 w 29"/>
                <a:gd name="T29" fmla="*/ 0 h 10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
                <a:gd name="T46" fmla="*/ 0 h 106"/>
                <a:gd name="T47" fmla="*/ 29 w 29"/>
                <a:gd name="T48" fmla="*/ 106 h 10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 h="106">
                  <a:moveTo>
                    <a:pt x="0" y="73"/>
                  </a:moveTo>
                  <a:lnTo>
                    <a:pt x="8" y="1"/>
                  </a:lnTo>
                  <a:lnTo>
                    <a:pt x="11" y="0"/>
                  </a:lnTo>
                  <a:lnTo>
                    <a:pt x="14" y="1"/>
                  </a:lnTo>
                  <a:lnTo>
                    <a:pt x="17" y="2"/>
                  </a:lnTo>
                  <a:lnTo>
                    <a:pt x="19" y="4"/>
                  </a:lnTo>
                  <a:lnTo>
                    <a:pt x="19" y="24"/>
                  </a:lnTo>
                  <a:lnTo>
                    <a:pt x="18" y="43"/>
                  </a:lnTo>
                  <a:lnTo>
                    <a:pt x="19" y="63"/>
                  </a:lnTo>
                  <a:lnTo>
                    <a:pt x="26" y="79"/>
                  </a:lnTo>
                  <a:lnTo>
                    <a:pt x="29" y="106"/>
                  </a:lnTo>
                  <a:lnTo>
                    <a:pt x="21" y="102"/>
                  </a:lnTo>
                  <a:lnTo>
                    <a:pt x="11" y="93"/>
                  </a:lnTo>
                  <a:lnTo>
                    <a:pt x="3" y="82"/>
                  </a:lnTo>
                  <a:lnTo>
                    <a:pt x="0" y="73"/>
                  </a:lnTo>
                  <a:close/>
                </a:path>
              </a:pathLst>
            </a:custGeom>
            <a:solidFill>
              <a:srgbClr val="000000"/>
            </a:solidFill>
            <a:ln w="9525">
              <a:noFill/>
              <a:round/>
              <a:headEnd/>
              <a:tailEnd/>
            </a:ln>
          </p:spPr>
          <p:txBody>
            <a:bodyPr/>
            <a:lstStyle/>
            <a:p>
              <a:endParaRPr lang="ru-RU"/>
            </a:p>
          </p:txBody>
        </p:sp>
        <p:sp>
          <p:nvSpPr>
            <p:cNvPr id="79" name="Freeform 358"/>
            <p:cNvSpPr>
              <a:spLocks/>
            </p:cNvSpPr>
            <p:nvPr/>
          </p:nvSpPr>
          <p:spPr bwMode="auto">
            <a:xfrm>
              <a:off x="3149" y="3314"/>
              <a:ext cx="6" cy="6"/>
            </a:xfrm>
            <a:custGeom>
              <a:avLst/>
              <a:gdLst>
                <a:gd name="T0" fmla="*/ 0 w 18"/>
                <a:gd name="T1" fmla="*/ 0 h 21"/>
                <a:gd name="T2" fmla="*/ 0 w 18"/>
                <a:gd name="T3" fmla="*/ 0 h 21"/>
                <a:gd name="T4" fmla="*/ 0 w 18"/>
                <a:gd name="T5" fmla="*/ 0 h 21"/>
                <a:gd name="T6" fmla="*/ 0 w 18"/>
                <a:gd name="T7" fmla="*/ 0 h 21"/>
                <a:gd name="T8" fmla="*/ 0 w 18"/>
                <a:gd name="T9" fmla="*/ 0 h 21"/>
                <a:gd name="T10" fmla="*/ 0 w 18"/>
                <a:gd name="T11" fmla="*/ 0 h 21"/>
                <a:gd name="T12" fmla="*/ 0 w 18"/>
                <a:gd name="T13" fmla="*/ 0 h 21"/>
                <a:gd name="T14" fmla="*/ 0 w 18"/>
                <a:gd name="T15" fmla="*/ 0 h 21"/>
                <a:gd name="T16" fmla="*/ 0 w 18"/>
                <a:gd name="T17" fmla="*/ 0 h 21"/>
                <a:gd name="T18" fmla="*/ 0 w 18"/>
                <a:gd name="T19" fmla="*/ 0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21"/>
                <a:gd name="T32" fmla="*/ 18 w 18"/>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21">
                  <a:moveTo>
                    <a:pt x="0" y="3"/>
                  </a:moveTo>
                  <a:lnTo>
                    <a:pt x="0" y="0"/>
                  </a:lnTo>
                  <a:lnTo>
                    <a:pt x="7" y="1"/>
                  </a:lnTo>
                  <a:lnTo>
                    <a:pt x="11" y="5"/>
                  </a:lnTo>
                  <a:lnTo>
                    <a:pt x="15" y="10"/>
                  </a:lnTo>
                  <a:lnTo>
                    <a:pt x="18" y="16"/>
                  </a:lnTo>
                  <a:lnTo>
                    <a:pt x="11" y="21"/>
                  </a:lnTo>
                  <a:lnTo>
                    <a:pt x="8" y="16"/>
                  </a:lnTo>
                  <a:lnTo>
                    <a:pt x="3" y="9"/>
                  </a:lnTo>
                  <a:lnTo>
                    <a:pt x="0" y="3"/>
                  </a:lnTo>
                  <a:close/>
                </a:path>
              </a:pathLst>
            </a:custGeom>
            <a:solidFill>
              <a:srgbClr val="000000"/>
            </a:solidFill>
            <a:ln w="9525">
              <a:noFill/>
              <a:round/>
              <a:headEnd/>
              <a:tailEnd/>
            </a:ln>
          </p:spPr>
          <p:txBody>
            <a:bodyPr/>
            <a:lstStyle/>
            <a:p>
              <a:endParaRPr lang="ru-RU"/>
            </a:p>
          </p:txBody>
        </p:sp>
        <p:sp>
          <p:nvSpPr>
            <p:cNvPr id="80" name="Freeform 359"/>
            <p:cNvSpPr>
              <a:spLocks/>
            </p:cNvSpPr>
            <p:nvPr/>
          </p:nvSpPr>
          <p:spPr bwMode="auto">
            <a:xfrm>
              <a:off x="3094" y="3290"/>
              <a:ext cx="38" cy="21"/>
            </a:xfrm>
            <a:custGeom>
              <a:avLst/>
              <a:gdLst>
                <a:gd name="T0" fmla="*/ 0 w 124"/>
                <a:gd name="T1" fmla="*/ 0 h 76"/>
                <a:gd name="T2" fmla="*/ 0 w 124"/>
                <a:gd name="T3" fmla="*/ 0 h 76"/>
                <a:gd name="T4" fmla="*/ 0 w 124"/>
                <a:gd name="T5" fmla="*/ 0 h 76"/>
                <a:gd name="T6" fmla="*/ 0 w 124"/>
                <a:gd name="T7" fmla="*/ 0 h 76"/>
                <a:gd name="T8" fmla="*/ 0 w 124"/>
                <a:gd name="T9" fmla="*/ 0 h 76"/>
                <a:gd name="T10" fmla="*/ 0 w 124"/>
                <a:gd name="T11" fmla="*/ 0 h 76"/>
                <a:gd name="T12" fmla="*/ 0 w 124"/>
                <a:gd name="T13" fmla="*/ 0 h 76"/>
                <a:gd name="T14" fmla="*/ 0 w 124"/>
                <a:gd name="T15" fmla="*/ 0 h 76"/>
                <a:gd name="T16" fmla="*/ 0 w 124"/>
                <a:gd name="T17" fmla="*/ 0 h 76"/>
                <a:gd name="T18" fmla="*/ 0 w 124"/>
                <a:gd name="T19" fmla="*/ 0 h 76"/>
                <a:gd name="T20" fmla="*/ 0 w 124"/>
                <a:gd name="T21" fmla="*/ 0 h 76"/>
                <a:gd name="T22" fmla="*/ 0 w 124"/>
                <a:gd name="T23" fmla="*/ 0 h 76"/>
                <a:gd name="T24" fmla="*/ 0 w 124"/>
                <a:gd name="T25" fmla="*/ 0 h 76"/>
                <a:gd name="T26" fmla="*/ 0 w 124"/>
                <a:gd name="T27" fmla="*/ 0 h 76"/>
                <a:gd name="T28" fmla="*/ 0 w 124"/>
                <a:gd name="T29" fmla="*/ 0 h 76"/>
                <a:gd name="T30" fmla="*/ 0 w 124"/>
                <a:gd name="T31" fmla="*/ 0 h 76"/>
                <a:gd name="T32" fmla="*/ 0 w 124"/>
                <a:gd name="T33" fmla="*/ 0 h 76"/>
                <a:gd name="T34" fmla="*/ 0 w 124"/>
                <a:gd name="T35" fmla="*/ 0 h 76"/>
                <a:gd name="T36" fmla="*/ 0 w 124"/>
                <a:gd name="T37" fmla="*/ 0 h 76"/>
                <a:gd name="T38" fmla="*/ 0 w 124"/>
                <a:gd name="T39" fmla="*/ 0 h 76"/>
                <a:gd name="T40" fmla="*/ 0 w 124"/>
                <a:gd name="T41" fmla="*/ 0 h 76"/>
                <a:gd name="T42" fmla="*/ 0 w 124"/>
                <a:gd name="T43" fmla="*/ 0 h 76"/>
                <a:gd name="T44" fmla="*/ 0 w 124"/>
                <a:gd name="T45" fmla="*/ 0 h 76"/>
                <a:gd name="T46" fmla="*/ 0 w 124"/>
                <a:gd name="T47" fmla="*/ 0 h 76"/>
                <a:gd name="T48" fmla="*/ 0 w 124"/>
                <a:gd name="T49" fmla="*/ 0 h 76"/>
                <a:gd name="T50" fmla="*/ 0 w 124"/>
                <a:gd name="T51" fmla="*/ 0 h 76"/>
                <a:gd name="T52" fmla="*/ 0 w 124"/>
                <a:gd name="T53" fmla="*/ 0 h 76"/>
                <a:gd name="T54" fmla="*/ 0 w 124"/>
                <a:gd name="T55" fmla="*/ 0 h 76"/>
                <a:gd name="T56" fmla="*/ 0 w 124"/>
                <a:gd name="T57" fmla="*/ 0 h 76"/>
                <a:gd name="T58" fmla="*/ 0 w 124"/>
                <a:gd name="T59" fmla="*/ 0 h 76"/>
                <a:gd name="T60" fmla="*/ 0 w 124"/>
                <a:gd name="T61" fmla="*/ 0 h 76"/>
                <a:gd name="T62" fmla="*/ 0 w 124"/>
                <a:gd name="T63" fmla="*/ 0 h 76"/>
                <a:gd name="T64" fmla="*/ 0 w 124"/>
                <a:gd name="T65" fmla="*/ 0 h 7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24"/>
                <a:gd name="T100" fmla="*/ 0 h 76"/>
                <a:gd name="T101" fmla="*/ 124 w 124"/>
                <a:gd name="T102" fmla="*/ 76 h 7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24" h="76">
                  <a:moveTo>
                    <a:pt x="0" y="67"/>
                  </a:moveTo>
                  <a:lnTo>
                    <a:pt x="16" y="67"/>
                  </a:lnTo>
                  <a:lnTo>
                    <a:pt x="30" y="64"/>
                  </a:lnTo>
                  <a:lnTo>
                    <a:pt x="43" y="56"/>
                  </a:lnTo>
                  <a:lnTo>
                    <a:pt x="54" y="46"/>
                  </a:lnTo>
                  <a:lnTo>
                    <a:pt x="66" y="36"/>
                  </a:lnTo>
                  <a:lnTo>
                    <a:pt x="77" y="27"/>
                  </a:lnTo>
                  <a:lnTo>
                    <a:pt x="89" y="18"/>
                  </a:lnTo>
                  <a:lnTo>
                    <a:pt x="101" y="11"/>
                  </a:lnTo>
                  <a:lnTo>
                    <a:pt x="105" y="5"/>
                  </a:lnTo>
                  <a:lnTo>
                    <a:pt x="112" y="1"/>
                  </a:lnTo>
                  <a:lnTo>
                    <a:pt x="118" y="0"/>
                  </a:lnTo>
                  <a:lnTo>
                    <a:pt x="124" y="3"/>
                  </a:lnTo>
                  <a:lnTo>
                    <a:pt x="120" y="7"/>
                  </a:lnTo>
                  <a:lnTo>
                    <a:pt x="115" y="11"/>
                  </a:lnTo>
                  <a:lnTo>
                    <a:pt x="111" y="15"/>
                  </a:lnTo>
                  <a:lnTo>
                    <a:pt x="106" y="19"/>
                  </a:lnTo>
                  <a:lnTo>
                    <a:pt x="100" y="23"/>
                  </a:lnTo>
                  <a:lnTo>
                    <a:pt x="96" y="27"/>
                  </a:lnTo>
                  <a:lnTo>
                    <a:pt x="89" y="30"/>
                  </a:lnTo>
                  <a:lnTo>
                    <a:pt x="83" y="34"/>
                  </a:lnTo>
                  <a:lnTo>
                    <a:pt x="76" y="43"/>
                  </a:lnTo>
                  <a:lnTo>
                    <a:pt x="68" y="52"/>
                  </a:lnTo>
                  <a:lnTo>
                    <a:pt x="59" y="60"/>
                  </a:lnTo>
                  <a:lnTo>
                    <a:pt x="50" y="67"/>
                  </a:lnTo>
                  <a:lnTo>
                    <a:pt x="39" y="73"/>
                  </a:lnTo>
                  <a:lnTo>
                    <a:pt x="28" y="76"/>
                  </a:lnTo>
                  <a:lnTo>
                    <a:pt x="15" y="76"/>
                  </a:lnTo>
                  <a:lnTo>
                    <a:pt x="2" y="73"/>
                  </a:lnTo>
                  <a:lnTo>
                    <a:pt x="1" y="72"/>
                  </a:lnTo>
                  <a:lnTo>
                    <a:pt x="1" y="71"/>
                  </a:lnTo>
                  <a:lnTo>
                    <a:pt x="0" y="69"/>
                  </a:lnTo>
                  <a:lnTo>
                    <a:pt x="0" y="67"/>
                  </a:lnTo>
                  <a:close/>
                </a:path>
              </a:pathLst>
            </a:custGeom>
            <a:solidFill>
              <a:srgbClr val="000000"/>
            </a:solidFill>
            <a:ln w="9525">
              <a:noFill/>
              <a:round/>
              <a:headEnd/>
              <a:tailEnd/>
            </a:ln>
          </p:spPr>
          <p:txBody>
            <a:bodyPr/>
            <a:lstStyle/>
            <a:p>
              <a:endParaRPr lang="ru-RU"/>
            </a:p>
          </p:txBody>
        </p:sp>
        <p:sp>
          <p:nvSpPr>
            <p:cNvPr id="81" name="Freeform 360"/>
            <p:cNvSpPr>
              <a:spLocks/>
            </p:cNvSpPr>
            <p:nvPr/>
          </p:nvSpPr>
          <p:spPr bwMode="auto">
            <a:xfrm>
              <a:off x="3046" y="3267"/>
              <a:ext cx="41" cy="44"/>
            </a:xfrm>
            <a:custGeom>
              <a:avLst/>
              <a:gdLst>
                <a:gd name="T0" fmla="*/ 0 w 133"/>
                <a:gd name="T1" fmla="*/ 0 h 161"/>
                <a:gd name="T2" fmla="*/ 0 w 133"/>
                <a:gd name="T3" fmla="*/ 0 h 161"/>
                <a:gd name="T4" fmla="*/ 0 w 133"/>
                <a:gd name="T5" fmla="*/ 0 h 161"/>
                <a:gd name="T6" fmla="*/ 0 w 133"/>
                <a:gd name="T7" fmla="*/ 0 h 161"/>
                <a:gd name="T8" fmla="*/ 0 w 133"/>
                <a:gd name="T9" fmla="*/ 0 h 161"/>
                <a:gd name="T10" fmla="*/ 0 w 133"/>
                <a:gd name="T11" fmla="*/ 0 h 161"/>
                <a:gd name="T12" fmla="*/ 0 w 133"/>
                <a:gd name="T13" fmla="*/ 0 h 161"/>
                <a:gd name="T14" fmla="*/ 0 w 133"/>
                <a:gd name="T15" fmla="*/ 0 h 161"/>
                <a:gd name="T16" fmla="*/ 0 w 133"/>
                <a:gd name="T17" fmla="*/ 0 h 161"/>
                <a:gd name="T18" fmla="*/ 0 w 133"/>
                <a:gd name="T19" fmla="*/ 0 h 161"/>
                <a:gd name="T20" fmla="*/ 0 w 133"/>
                <a:gd name="T21" fmla="*/ 0 h 161"/>
                <a:gd name="T22" fmla="*/ 0 w 133"/>
                <a:gd name="T23" fmla="*/ 0 h 161"/>
                <a:gd name="T24" fmla="*/ 0 w 133"/>
                <a:gd name="T25" fmla="*/ 0 h 161"/>
                <a:gd name="T26" fmla="*/ 0 w 133"/>
                <a:gd name="T27" fmla="*/ 0 h 161"/>
                <a:gd name="T28" fmla="*/ 0 w 133"/>
                <a:gd name="T29" fmla="*/ 0 h 161"/>
                <a:gd name="T30" fmla="*/ 0 w 133"/>
                <a:gd name="T31" fmla="*/ 0 h 161"/>
                <a:gd name="T32" fmla="*/ 0 w 133"/>
                <a:gd name="T33" fmla="*/ 0 h 161"/>
                <a:gd name="T34" fmla="*/ 0 w 133"/>
                <a:gd name="T35" fmla="*/ 0 h 161"/>
                <a:gd name="T36" fmla="*/ 0 w 133"/>
                <a:gd name="T37" fmla="*/ 0 h 161"/>
                <a:gd name="T38" fmla="*/ 0 w 133"/>
                <a:gd name="T39" fmla="*/ 0 h 161"/>
                <a:gd name="T40" fmla="*/ 0 w 133"/>
                <a:gd name="T41" fmla="*/ 0 h 161"/>
                <a:gd name="T42" fmla="*/ 0 w 133"/>
                <a:gd name="T43" fmla="*/ 0 h 161"/>
                <a:gd name="T44" fmla="*/ 0 w 133"/>
                <a:gd name="T45" fmla="*/ 0 h 161"/>
                <a:gd name="T46" fmla="*/ 0 w 133"/>
                <a:gd name="T47" fmla="*/ 0 h 161"/>
                <a:gd name="T48" fmla="*/ 0 w 133"/>
                <a:gd name="T49" fmla="*/ 0 h 161"/>
                <a:gd name="T50" fmla="*/ 0 w 133"/>
                <a:gd name="T51" fmla="*/ 0 h 16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33"/>
                <a:gd name="T79" fmla="*/ 0 h 161"/>
                <a:gd name="T80" fmla="*/ 133 w 133"/>
                <a:gd name="T81" fmla="*/ 161 h 16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33" h="161">
                  <a:moveTo>
                    <a:pt x="30" y="114"/>
                  </a:moveTo>
                  <a:lnTo>
                    <a:pt x="21" y="87"/>
                  </a:lnTo>
                  <a:lnTo>
                    <a:pt x="15" y="59"/>
                  </a:lnTo>
                  <a:lnTo>
                    <a:pt x="7" y="29"/>
                  </a:lnTo>
                  <a:lnTo>
                    <a:pt x="0" y="0"/>
                  </a:lnTo>
                  <a:lnTo>
                    <a:pt x="11" y="10"/>
                  </a:lnTo>
                  <a:lnTo>
                    <a:pt x="17" y="22"/>
                  </a:lnTo>
                  <a:lnTo>
                    <a:pt x="20" y="37"/>
                  </a:lnTo>
                  <a:lnTo>
                    <a:pt x="26" y="51"/>
                  </a:lnTo>
                  <a:lnTo>
                    <a:pt x="47" y="102"/>
                  </a:lnTo>
                  <a:lnTo>
                    <a:pt x="50" y="104"/>
                  </a:lnTo>
                  <a:lnTo>
                    <a:pt x="60" y="110"/>
                  </a:lnTo>
                  <a:lnTo>
                    <a:pt x="72" y="118"/>
                  </a:lnTo>
                  <a:lnTo>
                    <a:pt x="88" y="128"/>
                  </a:lnTo>
                  <a:lnTo>
                    <a:pt x="103" y="137"/>
                  </a:lnTo>
                  <a:lnTo>
                    <a:pt x="117" y="147"/>
                  </a:lnTo>
                  <a:lnTo>
                    <a:pt x="128" y="152"/>
                  </a:lnTo>
                  <a:lnTo>
                    <a:pt x="133" y="156"/>
                  </a:lnTo>
                  <a:lnTo>
                    <a:pt x="119" y="161"/>
                  </a:lnTo>
                  <a:lnTo>
                    <a:pt x="106" y="161"/>
                  </a:lnTo>
                  <a:lnTo>
                    <a:pt x="89" y="157"/>
                  </a:lnTo>
                  <a:lnTo>
                    <a:pt x="75" y="151"/>
                  </a:lnTo>
                  <a:lnTo>
                    <a:pt x="61" y="143"/>
                  </a:lnTo>
                  <a:lnTo>
                    <a:pt x="48" y="133"/>
                  </a:lnTo>
                  <a:lnTo>
                    <a:pt x="38" y="124"/>
                  </a:lnTo>
                  <a:lnTo>
                    <a:pt x="30" y="114"/>
                  </a:lnTo>
                  <a:close/>
                </a:path>
              </a:pathLst>
            </a:custGeom>
            <a:solidFill>
              <a:srgbClr val="000000"/>
            </a:solidFill>
            <a:ln w="9525">
              <a:noFill/>
              <a:round/>
              <a:headEnd/>
              <a:tailEnd/>
            </a:ln>
          </p:spPr>
          <p:txBody>
            <a:bodyPr/>
            <a:lstStyle/>
            <a:p>
              <a:endParaRPr lang="ru-RU"/>
            </a:p>
          </p:txBody>
        </p:sp>
        <p:sp>
          <p:nvSpPr>
            <p:cNvPr id="82" name="Freeform 361"/>
            <p:cNvSpPr>
              <a:spLocks/>
            </p:cNvSpPr>
            <p:nvPr/>
          </p:nvSpPr>
          <p:spPr bwMode="auto">
            <a:xfrm>
              <a:off x="3141" y="3285"/>
              <a:ext cx="36" cy="26"/>
            </a:xfrm>
            <a:custGeom>
              <a:avLst/>
              <a:gdLst>
                <a:gd name="T0" fmla="*/ 0 w 117"/>
                <a:gd name="T1" fmla="*/ 0 h 94"/>
                <a:gd name="T2" fmla="*/ 0 w 117"/>
                <a:gd name="T3" fmla="*/ 0 h 94"/>
                <a:gd name="T4" fmla="*/ 0 w 117"/>
                <a:gd name="T5" fmla="*/ 0 h 94"/>
                <a:gd name="T6" fmla="*/ 0 w 117"/>
                <a:gd name="T7" fmla="*/ 0 h 94"/>
                <a:gd name="T8" fmla="*/ 0 w 117"/>
                <a:gd name="T9" fmla="*/ 0 h 94"/>
                <a:gd name="T10" fmla="*/ 0 w 117"/>
                <a:gd name="T11" fmla="*/ 0 h 94"/>
                <a:gd name="T12" fmla="*/ 0 w 117"/>
                <a:gd name="T13" fmla="*/ 0 h 94"/>
                <a:gd name="T14" fmla="*/ 0 w 117"/>
                <a:gd name="T15" fmla="*/ 0 h 94"/>
                <a:gd name="T16" fmla="*/ 0 w 117"/>
                <a:gd name="T17" fmla="*/ 0 h 94"/>
                <a:gd name="T18" fmla="*/ 0 w 117"/>
                <a:gd name="T19" fmla="*/ 0 h 94"/>
                <a:gd name="T20" fmla="*/ 0 w 117"/>
                <a:gd name="T21" fmla="*/ 0 h 94"/>
                <a:gd name="T22" fmla="*/ 0 w 117"/>
                <a:gd name="T23" fmla="*/ 0 h 94"/>
                <a:gd name="T24" fmla="*/ 0 w 117"/>
                <a:gd name="T25" fmla="*/ 0 h 94"/>
                <a:gd name="T26" fmla="*/ 0 w 117"/>
                <a:gd name="T27" fmla="*/ 0 h 94"/>
                <a:gd name="T28" fmla="*/ 0 w 117"/>
                <a:gd name="T29" fmla="*/ 0 h 94"/>
                <a:gd name="T30" fmla="*/ 0 w 117"/>
                <a:gd name="T31" fmla="*/ 0 h 94"/>
                <a:gd name="T32" fmla="*/ 0 w 117"/>
                <a:gd name="T33" fmla="*/ 0 h 94"/>
                <a:gd name="T34" fmla="*/ 0 w 117"/>
                <a:gd name="T35" fmla="*/ 0 h 94"/>
                <a:gd name="T36" fmla="*/ 0 w 117"/>
                <a:gd name="T37" fmla="*/ 0 h 94"/>
                <a:gd name="T38" fmla="*/ 0 w 117"/>
                <a:gd name="T39" fmla="*/ 0 h 94"/>
                <a:gd name="T40" fmla="*/ 0 w 117"/>
                <a:gd name="T41" fmla="*/ 0 h 94"/>
                <a:gd name="T42" fmla="*/ 0 w 117"/>
                <a:gd name="T43" fmla="*/ 0 h 94"/>
                <a:gd name="T44" fmla="*/ 0 w 117"/>
                <a:gd name="T45" fmla="*/ 0 h 94"/>
                <a:gd name="T46" fmla="*/ 0 w 117"/>
                <a:gd name="T47" fmla="*/ 0 h 94"/>
                <a:gd name="T48" fmla="*/ 0 w 117"/>
                <a:gd name="T49" fmla="*/ 0 h 94"/>
                <a:gd name="T50" fmla="*/ 0 w 117"/>
                <a:gd name="T51" fmla="*/ 0 h 94"/>
                <a:gd name="T52" fmla="*/ 0 w 117"/>
                <a:gd name="T53" fmla="*/ 0 h 94"/>
                <a:gd name="T54" fmla="*/ 0 w 117"/>
                <a:gd name="T55" fmla="*/ 0 h 94"/>
                <a:gd name="T56" fmla="*/ 0 w 117"/>
                <a:gd name="T57" fmla="*/ 0 h 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7"/>
                <a:gd name="T88" fmla="*/ 0 h 94"/>
                <a:gd name="T89" fmla="*/ 117 w 117"/>
                <a:gd name="T90" fmla="*/ 94 h 9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7" h="94">
                  <a:moveTo>
                    <a:pt x="98" y="68"/>
                  </a:moveTo>
                  <a:lnTo>
                    <a:pt x="89" y="58"/>
                  </a:lnTo>
                  <a:lnTo>
                    <a:pt x="79" y="47"/>
                  </a:lnTo>
                  <a:lnTo>
                    <a:pt x="67" y="37"/>
                  </a:lnTo>
                  <a:lnTo>
                    <a:pt x="54" y="28"/>
                  </a:lnTo>
                  <a:lnTo>
                    <a:pt x="42" y="20"/>
                  </a:lnTo>
                  <a:lnTo>
                    <a:pt x="28" y="13"/>
                  </a:lnTo>
                  <a:lnTo>
                    <a:pt x="14" y="8"/>
                  </a:lnTo>
                  <a:lnTo>
                    <a:pt x="0" y="5"/>
                  </a:lnTo>
                  <a:lnTo>
                    <a:pt x="6" y="1"/>
                  </a:lnTo>
                  <a:lnTo>
                    <a:pt x="14" y="0"/>
                  </a:lnTo>
                  <a:lnTo>
                    <a:pt x="22" y="1"/>
                  </a:lnTo>
                  <a:lnTo>
                    <a:pt x="33" y="5"/>
                  </a:lnTo>
                  <a:lnTo>
                    <a:pt x="42" y="8"/>
                  </a:lnTo>
                  <a:lnTo>
                    <a:pt x="51" y="11"/>
                  </a:lnTo>
                  <a:lnTo>
                    <a:pt x="59" y="14"/>
                  </a:lnTo>
                  <a:lnTo>
                    <a:pt x="67" y="15"/>
                  </a:lnTo>
                  <a:lnTo>
                    <a:pt x="74" y="24"/>
                  </a:lnTo>
                  <a:lnTo>
                    <a:pt x="82" y="34"/>
                  </a:lnTo>
                  <a:lnTo>
                    <a:pt x="90" y="43"/>
                  </a:lnTo>
                  <a:lnTo>
                    <a:pt x="98" y="52"/>
                  </a:lnTo>
                  <a:lnTo>
                    <a:pt x="105" y="61"/>
                  </a:lnTo>
                  <a:lnTo>
                    <a:pt x="111" y="70"/>
                  </a:lnTo>
                  <a:lnTo>
                    <a:pt x="114" y="82"/>
                  </a:lnTo>
                  <a:lnTo>
                    <a:pt x="117" y="94"/>
                  </a:lnTo>
                  <a:lnTo>
                    <a:pt x="110" y="91"/>
                  </a:lnTo>
                  <a:lnTo>
                    <a:pt x="104" y="84"/>
                  </a:lnTo>
                  <a:lnTo>
                    <a:pt x="101" y="76"/>
                  </a:lnTo>
                  <a:lnTo>
                    <a:pt x="98" y="68"/>
                  </a:lnTo>
                  <a:close/>
                </a:path>
              </a:pathLst>
            </a:custGeom>
            <a:solidFill>
              <a:srgbClr val="000000"/>
            </a:solidFill>
            <a:ln w="9525">
              <a:noFill/>
              <a:round/>
              <a:headEnd/>
              <a:tailEnd/>
            </a:ln>
          </p:spPr>
          <p:txBody>
            <a:bodyPr/>
            <a:lstStyle/>
            <a:p>
              <a:endParaRPr lang="ru-RU"/>
            </a:p>
          </p:txBody>
        </p:sp>
        <p:sp>
          <p:nvSpPr>
            <p:cNvPr id="83" name="Freeform 362"/>
            <p:cNvSpPr>
              <a:spLocks/>
            </p:cNvSpPr>
            <p:nvPr/>
          </p:nvSpPr>
          <p:spPr bwMode="auto">
            <a:xfrm>
              <a:off x="3179" y="3285"/>
              <a:ext cx="72" cy="22"/>
            </a:xfrm>
            <a:custGeom>
              <a:avLst/>
              <a:gdLst>
                <a:gd name="T0" fmla="*/ 0 w 230"/>
                <a:gd name="T1" fmla="*/ 0 h 80"/>
                <a:gd name="T2" fmla="*/ 0 w 230"/>
                <a:gd name="T3" fmla="*/ 0 h 80"/>
                <a:gd name="T4" fmla="*/ 0 w 230"/>
                <a:gd name="T5" fmla="*/ 0 h 80"/>
                <a:gd name="T6" fmla="*/ 0 w 230"/>
                <a:gd name="T7" fmla="*/ 0 h 80"/>
                <a:gd name="T8" fmla="*/ 0 w 230"/>
                <a:gd name="T9" fmla="*/ 0 h 80"/>
                <a:gd name="T10" fmla="*/ 0 w 230"/>
                <a:gd name="T11" fmla="*/ 0 h 80"/>
                <a:gd name="T12" fmla="*/ 0 w 230"/>
                <a:gd name="T13" fmla="*/ 0 h 80"/>
                <a:gd name="T14" fmla="*/ 0 w 230"/>
                <a:gd name="T15" fmla="*/ 0 h 80"/>
                <a:gd name="T16" fmla="*/ 0 w 230"/>
                <a:gd name="T17" fmla="*/ 0 h 80"/>
                <a:gd name="T18" fmla="*/ 0 w 230"/>
                <a:gd name="T19" fmla="*/ 0 h 80"/>
                <a:gd name="T20" fmla="*/ 0 w 230"/>
                <a:gd name="T21" fmla="*/ 0 h 80"/>
                <a:gd name="T22" fmla="*/ 0 w 230"/>
                <a:gd name="T23" fmla="*/ 0 h 80"/>
                <a:gd name="T24" fmla="*/ 0 w 230"/>
                <a:gd name="T25" fmla="*/ 0 h 80"/>
                <a:gd name="T26" fmla="*/ 0 w 230"/>
                <a:gd name="T27" fmla="*/ 0 h 80"/>
                <a:gd name="T28" fmla="*/ 0 w 230"/>
                <a:gd name="T29" fmla="*/ 0 h 80"/>
                <a:gd name="T30" fmla="*/ 0 w 230"/>
                <a:gd name="T31" fmla="*/ 0 h 80"/>
                <a:gd name="T32" fmla="*/ 0 w 230"/>
                <a:gd name="T33" fmla="*/ 0 h 80"/>
                <a:gd name="T34" fmla="*/ 0 w 230"/>
                <a:gd name="T35" fmla="*/ 0 h 80"/>
                <a:gd name="T36" fmla="*/ 0 w 230"/>
                <a:gd name="T37" fmla="*/ 0 h 80"/>
                <a:gd name="T38" fmla="*/ 0 w 230"/>
                <a:gd name="T39" fmla="*/ 0 h 80"/>
                <a:gd name="T40" fmla="*/ 0 w 230"/>
                <a:gd name="T41" fmla="*/ 0 h 80"/>
                <a:gd name="T42" fmla="*/ 0 w 230"/>
                <a:gd name="T43" fmla="*/ 0 h 80"/>
                <a:gd name="T44" fmla="*/ 0 w 230"/>
                <a:gd name="T45" fmla="*/ 0 h 80"/>
                <a:gd name="T46" fmla="*/ 0 w 230"/>
                <a:gd name="T47" fmla="*/ 0 h 80"/>
                <a:gd name="T48" fmla="*/ 0 w 230"/>
                <a:gd name="T49" fmla="*/ 0 h 80"/>
                <a:gd name="T50" fmla="*/ 0 w 230"/>
                <a:gd name="T51" fmla="*/ 0 h 80"/>
                <a:gd name="T52" fmla="*/ 0 w 230"/>
                <a:gd name="T53" fmla="*/ 0 h 80"/>
                <a:gd name="T54" fmla="*/ 0 w 230"/>
                <a:gd name="T55" fmla="*/ 0 h 80"/>
                <a:gd name="T56" fmla="*/ 0 w 230"/>
                <a:gd name="T57" fmla="*/ 0 h 80"/>
                <a:gd name="T58" fmla="*/ 0 w 230"/>
                <a:gd name="T59" fmla="*/ 0 h 80"/>
                <a:gd name="T60" fmla="*/ 0 w 230"/>
                <a:gd name="T61" fmla="*/ 0 h 80"/>
                <a:gd name="T62" fmla="*/ 0 w 230"/>
                <a:gd name="T63" fmla="*/ 0 h 80"/>
                <a:gd name="T64" fmla="*/ 0 w 230"/>
                <a:gd name="T65" fmla="*/ 0 h 80"/>
                <a:gd name="T66" fmla="*/ 0 w 230"/>
                <a:gd name="T67" fmla="*/ 0 h 80"/>
                <a:gd name="T68" fmla="*/ 0 w 230"/>
                <a:gd name="T69" fmla="*/ 0 h 80"/>
                <a:gd name="T70" fmla="*/ 0 w 230"/>
                <a:gd name="T71" fmla="*/ 0 h 80"/>
                <a:gd name="T72" fmla="*/ 0 w 230"/>
                <a:gd name="T73" fmla="*/ 0 h 80"/>
                <a:gd name="T74" fmla="*/ 0 w 230"/>
                <a:gd name="T75" fmla="*/ 0 h 80"/>
                <a:gd name="T76" fmla="*/ 0 w 230"/>
                <a:gd name="T77" fmla="*/ 0 h 80"/>
                <a:gd name="T78" fmla="*/ 0 w 230"/>
                <a:gd name="T79" fmla="*/ 0 h 80"/>
                <a:gd name="T80" fmla="*/ 0 w 230"/>
                <a:gd name="T81" fmla="*/ 0 h 80"/>
                <a:gd name="T82" fmla="*/ 0 w 230"/>
                <a:gd name="T83" fmla="*/ 0 h 80"/>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30"/>
                <a:gd name="T127" fmla="*/ 0 h 80"/>
                <a:gd name="T128" fmla="*/ 230 w 230"/>
                <a:gd name="T129" fmla="*/ 80 h 80"/>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30" h="80">
                  <a:moveTo>
                    <a:pt x="0" y="61"/>
                  </a:moveTo>
                  <a:lnTo>
                    <a:pt x="64" y="64"/>
                  </a:lnTo>
                  <a:lnTo>
                    <a:pt x="77" y="65"/>
                  </a:lnTo>
                  <a:lnTo>
                    <a:pt x="91" y="66"/>
                  </a:lnTo>
                  <a:lnTo>
                    <a:pt x="103" y="67"/>
                  </a:lnTo>
                  <a:lnTo>
                    <a:pt x="116" y="67"/>
                  </a:lnTo>
                  <a:lnTo>
                    <a:pt x="129" y="65"/>
                  </a:lnTo>
                  <a:lnTo>
                    <a:pt x="141" y="62"/>
                  </a:lnTo>
                  <a:lnTo>
                    <a:pt x="154" y="57"/>
                  </a:lnTo>
                  <a:lnTo>
                    <a:pt x="167" y="50"/>
                  </a:lnTo>
                  <a:lnTo>
                    <a:pt x="175" y="43"/>
                  </a:lnTo>
                  <a:lnTo>
                    <a:pt x="184" y="36"/>
                  </a:lnTo>
                  <a:lnTo>
                    <a:pt x="194" y="28"/>
                  </a:lnTo>
                  <a:lnTo>
                    <a:pt x="204" y="20"/>
                  </a:lnTo>
                  <a:lnTo>
                    <a:pt x="212" y="13"/>
                  </a:lnTo>
                  <a:lnTo>
                    <a:pt x="220" y="7"/>
                  </a:lnTo>
                  <a:lnTo>
                    <a:pt x="226" y="3"/>
                  </a:lnTo>
                  <a:lnTo>
                    <a:pt x="230" y="0"/>
                  </a:lnTo>
                  <a:lnTo>
                    <a:pt x="230" y="7"/>
                  </a:lnTo>
                  <a:lnTo>
                    <a:pt x="228" y="14"/>
                  </a:lnTo>
                  <a:lnTo>
                    <a:pt x="223" y="21"/>
                  </a:lnTo>
                  <a:lnTo>
                    <a:pt x="217" y="27"/>
                  </a:lnTo>
                  <a:lnTo>
                    <a:pt x="211" y="34"/>
                  </a:lnTo>
                  <a:lnTo>
                    <a:pt x="203" y="41"/>
                  </a:lnTo>
                  <a:lnTo>
                    <a:pt x="193" y="49"/>
                  </a:lnTo>
                  <a:lnTo>
                    <a:pt x="185" y="57"/>
                  </a:lnTo>
                  <a:lnTo>
                    <a:pt x="177" y="64"/>
                  </a:lnTo>
                  <a:lnTo>
                    <a:pt x="167" y="68"/>
                  </a:lnTo>
                  <a:lnTo>
                    <a:pt x="155" y="73"/>
                  </a:lnTo>
                  <a:lnTo>
                    <a:pt x="144" y="76"/>
                  </a:lnTo>
                  <a:lnTo>
                    <a:pt x="131" y="77"/>
                  </a:lnTo>
                  <a:lnTo>
                    <a:pt x="117" y="79"/>
                  </a:lnTo>
                  <a:lnTo>
                    <a:pt x="103" y="80"/>
                  </a:lnTo>
                  <a:lnTo>
                    <a:pt x="90" y="80"/>
                  </a:lnTo>
                  <a:lnTo>
                    <a:pt x="76" y="79"/>
                  </a:lnTo>
                  <a:lnTo>
                    <a:pt x="63" y="77"/>
                  </a:lnTo>
                  <a:lnTo>
                    <a:pt x="49" y="75"/>
                  </a:lnTo>
                  <a:lnTo>
                    <a:pt x="38" y="73"/>
                  </a:lnTo>
                  <a:lnTo>
                    <a:pt x="26" y="70"/>
                  </a:lnTo>
                  <a:lnTo>
                    <a:pt x="16" y="67"/>
                  </a:lnTo>
                  <a:lnTo>
                    <a:pt x="7" y="65"/>
                  </a:lnTo>
                  <a:lnTo>
                    <a:pt x="0" y="61"/>
                  </a:lnTo>
                  <a:close/>
                </a:path>
              </a:pathLst>
            </a:custGeom>
            <a:solidFill>
              <a:srgbClr val="000000"/>
            </a:solidFill>
            <a:ln w="9525">
              <a:noFill/>
              <a:round/>
              <a:headEnd/>
              <a:tailEnd/>
            </a:ln>
          </p:spPr>
          <p:txBody>
            <a:bodyPr/>
            <a:lstStyle/>
            <a:p>
              <a:endParaRPr lang="ru-RU"/>
            </a:p>
          </p:txBody>
        </p:sp>
        <p:sp>
          <p:nvSpPr>
            <p:cNvPr id="84" name="Freeform 363"/>
            <p:cNvSpPr>
              <a:spLocks/>
            </p:cNvSpPr>
            <p:nvPr/>
          </p:nvSpPr>
          <p:spPr bwMode="auto">
            <a:xfrm>
              <a:off x="2921" y="3238"/>
              <a:ext cx="15" cy="47"/>
            </a:xfrm>
            <a:custGeom>
              <a:avLst/>
              <a:gdLst>
                <a:gd name="T0" fmla="*/ 0 w 49"/>
                <a:gd name="T1" fmla="*/ 0 h 171"/>
                <a:gd name="T2" fmla="*/ 0 w 49"/>
                <a:gd name="T3" fmla="*/ 0 h 171"/>
                <a:gd name="T4" fmla="*/ 0 w 49"/>
                <a:gd name="T5" fmla="*/ 0 h 171"/>
                <a:gd name="T6" fmla="*/ 0 w 49"/>
                <a:gd name="T7" fmla="*/ 0 h 171"/>
                <a:gd name="T8" fmla="*/ 0 w 49"/>
                <a:gd name="T9" fmla="*/ 0 h 171"/>
                <a:gd name="T10" fmla="*/ 0 w 49"/>
                <a:gd name="T11" fmla="*/ 0 h 171"/>
                <a:gd name="T12" fmla="*/ 0 w 49"/>
                <a:gd name="T13" fmla="*/ 0 h 171"/>
                <a:gd name="T14" fmla="*/ 0 w 49"/>
                <a:gd name="T15" fmla="*/ 0 h 171"/>
                <a:gd name="T16" fmla="*/ 0 w 49"/>
                <a:gd name="T17" fmla="*/ 0 h 171"/>
                <a:gd name="T18" fmla="*/ 0 w 49"/>
                <a:gd name="T19" fmla="*/ 0 h 171"/>
                <a:gd name="T20" fmla="*/ 0 w 49"/>
                <a:gd name="T21" fmla="*/ 0 h 171"/>
                <a:gd name="T22" fmla="*/ 0 w 49"/>
                <a:gd name="T23" fmla="*/ 0 h 171"/>
                <a:gd name="T24" fmla="*/ 0 w 49"/>
                <a:gd name="T25" fmla="*/ 0 h 171"/>
                <a:gd name="T26" fmla="*/ 0 w 49"/>
                <a:gd name="T27" fmla="*/ 0 h 171"/>
                <a:gd name="T28" fmla="*/ 0 w 49"/>
                <a:gd name="T29" fmla="*/ 0 h 171"/>
                <a:gd name="T30" fmla="*/ 0 w 49"/>
                <a:gd name="T31" fmla="*/ 0 h 171"/>
                <a:gd name="T32" fmla="*/ 0 w 49"/>
                <a:gd name="T33" fmla="*/ 0 h 171"/>
                <a:gd name="T34" fmla="*/ 0 w 49"/>
                <a:gd name="T35" fmla="*/ 0 h 171"/>
                <a:gd name="T36" fmla="*/ 0 w 49"/>
                <a:gd name="T37" fmla="*/ 0 h 171"/>
                <a:gd name="T38" fmla="*/ 0 w 49"/>
                <a:gd name="T39" fmla="*/ 0 h 171"/>
                <a:gd name="T40" fmla="*/ 0 w 49"/>
                <a:gd name="T41" fmla="*/ 0 h 171"/>
                <a:gd name="T42" fmla="*/ 0 w 49"/>
                <a:gd name="T43" fmla="*/ 0 h 17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9"/>
                <a:gd name="T67" fmla="*/ 0 h 171"/>
                <a:gd name="T68" fmla="*/ 49 w 49"/>
                <a:gd name="T69" fmla="*/ 171 h 17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9" h="171">
                  <a:moveTo>
                    <a:pt x="0" y="167"/>
                  </a:moveTo>
                  <a:lnTo>
                    <a:pt x="0" y="144"/>
                  </a:lnTo>
                  <a:lnTo>
                    <a:pt x="3" y="122"/>
                  </a:lnTo>
                  <a:lnTo>
                    <a:pt x="7" y="100"/>
                  </a:lnTo>
                  <a:lnTo>
                    <a:pt x="12" y="79"/>
                  </a:lnTo>
                  <a:lnTo>
                    <a:pt x="19" y="60"/>
                  </a:lnTo>
                  <a:lnTo>
                    <a:pt x="26" y="39"/>
                  </a:lnTo>
                  <a:lnTo>
                    <a:pt x="34" y="19"/>
                  </a:lnTo>
                  <a:lnTo>
                    <a:pt x="41" y="0"/>
                  </a:lnTo>
                  <a:lnTo>
                    <a:pt x="49" y="0"/>
                  </a:lnTo>
                  <a:lnTo>
                    <a:pt x="41" y="19"/>
                  </a:lnTo>
                  <a:lnTo>
                    <a:pt x="34" y="40"/>
                  </a:lnTo>
                  <a:lnTo>
                    <a:pt x="28" y="60"/>
                  </a:lnTo>
                  <a:lnTo>
                    <a:pt x="22" y="82"/>
                  </a:lnTo>
                  <a:lnTo>
                    <a:pt x="18" y="102"/>
                  </a:lnTo>
                  <a:lnTo>
                    <a:pt x="14" y="124"/>
                  </a:lnTo>
                  <a:lnTo>
                    <a:pt x="13" y="147"/>
                  </a:lnTo>
                  <a:lnTo>
                    <a:pt x="12" y="170"/>
                  </a:lnTo>
                  <a:lnTo>
                    <a:pt x="8" y="171"/>
                  </a:lnTo>
                  <a:lnTo>
                    <a:pt x="6" y="171"/>
                  </a:lnTo>
                  <a:lnTo>
                    <a:pt x="3" y="169"/>
                  </a:lnTo>
                  <a:lnTo>
                    <a:pt x="0" y="167"/>
                  </a:lnTo>
                  <a:close/>
                </a:path>
              </a:pathLst>
            </a:custGeom>
            <a:solidFill>
              <a:srgbClr val="000000"/>
            </a:solidFill>
            <a:ln w="9525">
              <a:noFill/>
              <a:round/>
              <a:headEnd/>
              <a:tailEnd/>
            </a:ln>
          </p:spPr>
          <p:txBody>
            <a:bodyPr/>
            <a:lstStyle/>
            <a:p>
              <a:endParaRPr lang="ru-RU"/>
            </a:p>
          </p:txBody>
        </p:sp>
        <p:sp>
          <p:nvSpPr>
            <p:cNvPr id="85" name="Freeform 364"/>
            <p:cNvSpPr>
              <a:spLocks/>
            </p:cNvSpPr>
            <p:nvPr/>
          </p:nvSpPr>
          <p:spPr bwMode="auto">
            <a:xfrm>
              <a:off x="3104" y="3268"/>
              <a:ext cx="35" cy="15"/>
            </a:xfrm>
            <a:custGeom>
              <a:avLst/>
              <a:gdLst>
                <a:gd name="T0" fmla="*/ 0 w 115"/>
                <a:gd name="T1" fmla="*/ 0 h 54"/>
                <a:gd name="T2" fmla="*/ 0 w 115"/>
                <a:gd name="T3" fmla="*/ 0 h 54"/>
                <a:gd name="T4" fmla="*/ 0 w 115"/>
                <a:gd name="T5" fmla="*/ 0 h 54"/>
                <a:gd name="T6" fmla="*/ 0 w 115"/>
                <a:gd name="T7" fmla="*/ 0 h 54"/>
                <a:gd name="T8" fmla="*/ 0 w 115"/>
                <a:gd name="T9" fmla="*/ 0 h 54"/>
                <a:gd name="T10" fmla="*/ 0 w 115"/>
                <a:gd name="T11" fmla="*/ 0 h 54"/>
                <a:gd name="T12" fmla="*/ 0 w 115"/>
                <a:gd name="T13" fmla="*/ 0 h 54"/>
                <a:gd name="T14" fmla="*/ 0 w 115"/>
                <a:gd name="T15" fmla="*/ 0 h 54"/>
                <a:gd name="T16" fmla="*/ 0 w 115"/>
                <a:gd name="T17" fmla="*/ 0 h 54"/>
                <a:gd name="T18" fmla="*/ 0 w 115"/>
                <a:gd name="T19" fmla="*/ 0 h 54"/>
                <a:gd name="T20" fmla="*/ 0 w 115"/>
                <a:gd name="T21" fmla="*/ 0 h 54"/>
                <a:gd name="T22" fmla="*/ 0 w 115"/>
                <a:gd name="T23" fmla="*/ 0 h 54"/>
                <a:gd name="T24" fmla="*/ 0 w 115"/>
                <a:gd name="T25" fmla="*/ 0 h 54"/>
                <a:gd name="T26" fmla="*/ 0 w 115"/>
                <a:gd name="T27" fmla="*/ 0 h 54"/>
                <a:gd name="T28" fmla="*/ 0 w 115"/>
                <a:gd name="T29" fmla="*/ 0 h 54"/>
                <a:gd name="T30" fmla="*/ 0 w 115"/>
                <a:gd name="T31" fmla="*/ 0 h 54"/>
                <a:gd name="T32" fmla="*/ 0 w 115"/>
                <a:gd name="T33" fmla="*/ 0 h 54"/>
                <a:gd name="T34" fmla="*/ 0 w 115"/>
                <a:gd name="T35" fmla="*/ 0 h 54"/>
                <a:gd name="T36" fmla="*/ 0 w 115"/>
                <a:gd name="T37" fmla="*/ 0 h 54"/>
                <a:gd name="T38" fmla="*/ 0 w 115"/>
                <a:gd name="T39" fmla="*/ 0 h 54"/>
                <a:gd name="T40" fmla="*/ 0 w 115"/>
                <a:gd name="T41" fmla="*/ 0 h 54"/>
                <a:gd name="T42" fmla="*/ 0 w 115"/>
                <a:gd name="T43" fmla="*/ 0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15"/>
                <a:gd name="T67" fmla="*/ 0 h 54"/>
                <a:gd name="T68" fmla="*/ 115 w 115"/>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15" h="54">
                  <a:moveTo>
                    <a:pt x="6" y="11"/>
                  </a:moveTo>
                  <a:lnTo>
                    <a:pt x="0" y="0"/>
                  </a:lnTo>
                  <a:lnTo>
                    <a:pt x="17" y="0"/>
                  </a:lnTo>
                  <a:lnTo>
                    <a:pt x="33" y="2"/>
                  </a:lnTo>
                  <a:lnTo>
                    <a:pt x="49" y="7"/>
                  </a:lnTo>
                  <a:lnTo>
                    <a:pt x="64" y="14"/>
                  </a:lnTo>
                  <a:lnTo>
                    <a:pt x="78" y="22"/>
                  </a:lnTo>
                  <a:lnTo>
                    <a:pt x="91" y="31"/>
                  </a:lnTo>
                  <a:lnTo>
                    <a:pt x="104" y="41"/>
                  </a:lnTo>
                  <a:lnTo>
                    <a:pt x="115" y="52"/>
                  </a:lnTo>
                  <a:lnTo>
                    <a:pt x="106" y="54"/>
                  </a:lnTo>
                  <a:lnTo>
                    <a:pt x="97" y="49"/>
                  </a:lnTo>
                  <a:lnTo>
                    <a:pt x="89" y="42"/>
                  </a:lnTo>
                  <a:lnTo>
                    <a:pt x="82" y="37"/>
                  </a:lnTo>
                  <a:lnTo>
                    <a:pt x="74" y="30"/>
                  </a:lnTo>
                  <a:lnTo>
                    <a:pt x="66" y="25"/>
                  </a:lnTo>
                  <a:lnTo>
                    <a:pt x="56" y="23"/>
                  </a:lnTo>
                  <a:lnTo>
                    <a:pt x="47" y="21"/>
                  </a:lnTo>
                  <a:lnTo>
                    <a:pt x="35" y="19"/>
                  </a:lnTo>
                  <a:lnTo>
                    <a:pt x="26" y="17"/>
                  </a:lnTo>
                  <a:lnTo>
                    <a:pt x="15" y="15"/>
                  </a:lnTo>
                  <a:lnTo>
                    <a:pt x="6" y="11"/>
                  </a:lnTo>
                  <a:close/>
                </a:path>
              </a:pathLst>
            </a:custGeom>
            <a:solidFill>
              <a:srgbClr val="000000"/>
            </a:solidFill>
            <a:ln w="9525">
              <a:noFill/>
              <a:round/>
              <a:headEnd/>
              <a:tailEnd/>
            </a:ln>
          </p:spPr>
          <p:txBody>
            <a:bodyPr/>
            <a:lstStyle/>
            <a:p>
              <a:endParaRPr lang="ru-RU"/>
            </a:p>
          </p:txBody>
        </p:sp>
        <p:sp>
          <p:nvSpPr>
            <p:cNvPr id="86" name="Freeform 365"/>
            <p:cNvSpPr>
              <a:spLocks/>
            </p:cNvSpPr>
            <p:nvPr/>
          </p:nvSpPr>
          <p:spPr bwMode="auto">
            <a:xfrm>
              <a:off x="3263" y="3277"/>
              <a:ext cx="39" cy="11"/>
            </a:xfrm>
            <a:custGeom>
              <a:avLst/>
              <a:gdLst>
                <a:gd name="T0" fmla="*/ 0 w 127"/>
                <a:gd name="T1" fmla="*/ 0 h 41"/>
                <a:gd name="T2" fmla="*/ 0 w 127"/>
                <a:gd name="T3" fmla="*/ 0 h 41"/>
                <a:gd name="T4" fmla="*/ 0 w 127"/>
                <a:gd name="T5" fmla="*/ 0 h 41"/>
                <a:gd name="T6" fmla="*/ 0 w 127"/>
                <a:gd name="T7" fmla="*/ 0 h 41"/>
                <a:gd name="T8" fmla="*/ 0 w 127"/>
                <a:gd name="T9" fmla="*/ 0 h 41"/>
                <a:gd name="T10" fmla="*/ 0 w 127"/>
                <a:gd name="T11" fmla="*/ 0 h 41"/>
                <a:gd name="T12" fmla="*/ 0 w 127"/>
                <a:gd name="T13" fmla="*/ 0 h 41"/>
                <a:gd name="T14" fmla="*/ 0 w 127"/>
                <a:gd name="T15" fmla="*/ 0 h 41"/>
                <a:gd name="T16" fmla="*/ 0 w 127"/>
                <a:gd name="T17" fmla="*/ 0 h 41"/>
                <a:gd name="T18" fmla="*/ 0 w 127"/>
                <a:gd name="T19" fmla="*/ 0 h 41"/>
                <a:gd name="T20" fmla="*/ 0 w 127"/>
                <a:gd name="T21" fmla="*/ 0 h 41"/>
                <a:gd name="T22" fmla="*/ 0 w 127"/>
                <a:gd name="T23" fmla="*/ 0 h 41"/>
                <a:gd name="T24" fmla="*/ 0 w 127"/>
                <a:gd name="T25" fmla="*/ 0 h 41"/>
                <a:gd name="T26" fmla="*/ 0 w 127"/>
                <a:gd name="T27" fmla="*/ 0 h 41"/>
                <a:gd name="T28" fmla="*/ 0 w 127"/>
                <a:gd name="T29" fmla="*/ 0 h 41"/>
                <a:gd name="T30" fmla="*/ 0 w 127"/>
                <a:gd name="T31" fmla="*/ 0 h 41"/>
                <a:gd name="T32" fmla="*/ 0 w 127"/>
                <a:gd name="T33" fmla="*/ 0 h 41"/>
                <a:gd name="T34" fmla="*/ 0 w 127"/>
                <a:gd name="T35" fmla="*/ 0 h 41"/>
                <a:gd name="T36" fmla="*/ 0 w 127"/>
                <a:gd name="T37" fmla="*/ 0 h 41"/>
                <a:gd name="T38" fmla="*/ 0 w 127"/>
                <a:gd name="T39" fmla="*/ 0 h 41"/>
                <a:gd name="T40" fmla="*/ 0 w 127"/>
                <a:gd name="T41" fmla="*/ 0 h 41"/>
                <a:gd name="T42" fmla="*/ 0 w 127"/>
                <a:gd name="T43" fmla="*/ 0 h 41"/>
                <a:gd name="T44" fmla="*/ 0 w 127"/>
                <a:gd name="T45" fmla="*/ 0 h 41"/>
                <a:gd name="T46" fmla="*/ 0 w 127"/>
                <a:gd name="T47" fmla="*/ 0 h 41"/>
                <a:gd name="T48" fmla="*/ 0 w 127"/>
                <a:gd name="T49" fmla="*/ 0 h 41"/>
                <a:gd name="T50" fmla="*/ 0 w 127"/>
                <a:gd name="T51" fmla="*/ 0 h 41"/>
                <a:gd name="T52" fmla="*/ 0 w 127"/>
                <a:gd name="T53" fmla="*/ 0 h 41"/>
                <a:gd name="T54" fmla="*/ 0 w 127"/>
                <a:gd name="T55" fmla="*/ 0 h 41"/>
                <a:gd name="T56" fmla="*/ 0 w 127"/>
                <a:gd name="T57" fmla="*/ 0 h 41"/>
                <a:gd name="T58" fmla="*/ 0 w 127"/>
                <a:gd name="T59" fmla="*/ 0 h 41"/>
                <a:gd name="T60" fmla="*/ 0 w 127"/>
                <a:gd name="T61" fmla="*/ 0 h 41"/>
                <a:gd name="T62" fmla="*/ 0 w 127"/>
                <a:gd name="T63" fmla="*/ 0 h 41"/>
                <a:gd name="T64" fmla="*/ 0 w 127"/>
                <a:gd name="T65" fmla="*/ 0 h 41"/>
                <a:gd name="T66" fmla="*/ 0 w 127"/>
                <a:gd name="T67" fmla="*/ 0 h 41"/>
                <a:gd name="T68" fmla="*/ 0 w 127"/>
                <a:gd name="T69" fmla="*/ 0 h 41"/>
                <a:gd name="T70" fmla="*/ 0 w 127"/>
                <a:gd name="T71" fmla="*/ 0 h 41"/>
                <a:gd name="T72" fmla="*/ 0 w 127"/>
                <a:gd name="T73" fmla="*/ 0 h 41"/>
                <a:gd name="T74" fmla="*/ 0 w 127"/>
                <a:gd name="T75" fmla="*/ 0 h 4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27"/>
                <a:gd name="T115" fmla="*/ 0 h 41"/>
                <a:gd name="T116" fmla="*/ 127 w 127"/>
                <a:gd name="T117" fmla="*/ 41 h 4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27" h="41">
                  <a:moveTo>
                    <a:pt x="0" y="13"/>
                  </a:moveTo>
                  <a:lnTo>
                    <a:pt x="8" y="13"/>
                  </a:lnTo>
                  <a:lnTo>
                    <a:pt x="14" y="19"/>
                  </a:lnTo>
                  <a:lnTo>
                    <a:pt x="20" y="24"/>
                  </a:lnTo>
                  <a:lnTo>
                    <a:pt x="27" y="27"/>
                  </a:lnTo>
                  <a:lnTo>
                    <a:pt x="38" y="28"/>
                  </a:lnTo>
                  <a:lnTo>
                    <a:pt x="47" y="28"/>
                  </a:lnTo>
                  <a:lnTo>
                    <a:pt x="57" y="24"/>
                  </a:lnTo>
                  <a:lnTo>
                    <a:pt x="65" y="21"/>
                  </a:lnTo>
                  <a:lnTo>
                    <a:pt x="73" y="18"/>
                  </a:lnTo>
                  <a:lnTo>
                    <a:pt x="82" y="13"/>
                  </a:lnTo>
                  <a:lnTo>
                    <a:pt x="90" y="9"/>
                  </a:lnTo>
                  <a:lnTo>
                    <a:pt x="100" y="7"/>
                  </a:lnTo>
                  <a:lnTo>
                    <a:pt x="106" y="3"/>
                  </a:lnTo>
                  <a:lnTo>
                    <a:pt x="113" y="0"/>
                  </a:lnTo>
                  <a:lnTo>
                    <a:pt x="120" y="0"/>
                  </a:lnTo>
                  <a:lnTo>
                    <a:pt x="127" y="0"/>
                  </a:lnTo>
                  <a:lnTo>
                    <a:pt x="127" y="8"/>
                  </a:lnTo>
                  <a:lnTo>
                    <a:pt x="122" y="11"/>
                  </a:lnTo>
                  <a:lnTo>
                    <a:pt x="117" y="13"/>
                  </a:lnTo>
                  <a:lnTo>
                    <a:pt x="111" y="14"/>
                  </a:lnTo>
                  <a:lnTo>
                    <a:pt x="105" y="16"/>
                  </a:lnTo>
                  <a:lnTo>
                    <a:pt x="99" y="19"/>
                  </a:lnTo>
                  <a:lnTo>
                    <a:pt x="94" y="20"/>
                  </a:lnTo>
                  <a:lnTo>
                    <a:pt x="88" y="22"/>
                  </a:lnTo>
                  <a:lnTo>
                    <a:pt x="82" y="24"/>
                  </a:lnTo>
                  <a:lnTo>
                    <a:pt x="72" y="33"/>
                  </a:lnTo>
                  <a:lnTo>
                    <a:pt x="62" y="38"/>
                  </a:lnTo>
                  <a:lnTo>
                    <a:pt x="54" y="41"/>
                  </a:lnTo>
                  <a:lnTo>
                    <a:pt x="46" y="41"/>
                  </a:lnTo>
                  <a:lnTo>
                    <a:pt x="38" y="39"/>
                  </a:lnTo>
                  <a:lnTo>
                    <a:pt x="30" y="37"/>
                  </a:lnTo>
                  <a:lnTo>
                    <a:pt x="22" y="35"/>
                  </a:lnTo>
                  <a:lnTo>
                    <a:pt x="14" y="31"/>
                  </a:lnTo>
                  <a:lnTo>
                    <a:pt x="9" y="27"/>
                  </a:lnTo>
                  <a:lnTo>
                    <a:pt x="5" y="23"/>
                  </a:lnTo>
                  <a:lnTo>
                    <a:pt x="1" y="19"/>
                  </a:lnTo>
                  <a:lnTo>
                    <a:pt x="0" y="13"/>
                  </a:lnTo>
                  <a:close/>
                </a:path>
              </a:pathLst>
            </a:custGeom>
            <a:solidFill>
              <a:srgbClr val="000000"/>
            </a:solidFill>
            <a:ln w="9525">
              <a:noFill/>
              <a:round/>
              <a:headEnd/>
              <a:tailEnd/>
            </a:ln>
          </p:spPr>
          <p:txBody>
            <a:bodyPr/>
            <a:lstStyle/>
            <a:p>
              <a:endParaRPr lang="ru-RU"/>
            </a:p>
          </p:txBody>
        </p:sp>
        <p:sp>
          <p:nvSpPr>
            <p:cNvPr id="87" name="Freeform 366"/>
            <p:cNvSpPr>
              <a:spLocks/>
            </p:cNvSpPr>
            <p:nvPr/>
          </p:nvSpPr>
          <p:spPr bwMode="auto">
            <a:xfrm>
              <a:off x="3064" y="3200"/>
              <a:ext cx="38" cy="75"/>
            </a:xfrm>
            <a:custGeom>
              <a:avLst/>
              <a:gdLst>
                <a:gd name="T0" fmla="*/ 0 w 122"/>
                <a:gd name="T1" fmla="*/ 0 h 270"/>
                <a:gd name="T2" fmla="*/ 0 w 122"/>
                <a:gd name="T3" fmla="*/ 0 h 270"/>
                <a:gd name="T4" fmla="*/ 0 w 122"/>
                <a:gd name="T5" fmla="*/ 0 h 270"/>
                <a:gd name="T6" fmla="*/ 0 w 122"/>
                <a:gd name="T7" fmla="*/ 0 h 270"/>
                <a:gd name="T8" fmla="*/ 0 w 122"/>
                <a:gd name="T9" fmla="*/ 0 h 270"/>
                <a:gd name="T10" fmla="*/ 0 w 122"/>
                <a:gd name="T11" fmla="*/ 0 h 270"/>
                <a:gd name="T12" fmla="*/ 0 w 122"/>
                <a:gd name="T13" fmla="*/ 0 h 270"/>
                <a:gd name="T14" fmla="*/ 0 w 122"/>
                <a:gd name="T15" fmla="*/ 0 h 270"/>
                <a:gd name="T16" fmla="*/ 0 w 122"/>
                <a:gd name="T17" fmla="*/ 0 h 270"/>
                <a:gd name="T18" fmla="*/ 0 w 122"/>
                <a:gd name="T19" fmla="*/ 0 h 270"/>
                <a:gd name="T20" fmla="*/ 0 w 122"/>
                <a:gd name="T21" fmla="*/ 0 h 270"/>
                <a:gd name="T22" fmla="*/ 0 w 122"/>
                <a:gd name="T23" fmla="*/ 0 h 270"/>
                <a:gd name="T24" fmla="*/ 0 w 122"/>
                <a:gd name="T25" fmla="*/ 0 h 270"/>
                <a:gd name="T26" fmla="*/ 0 w 122"/>
                <a:gd name="T27" fmla="*/ 0 h 270"/>
                <a:gd name="T28" fmla="*/ 0 w 122"/>
                <a:gd name="T29" fmla="*/ 0 h 270"/>
                <a:gd name="T30" fmla="*/ 0 w 122"/>
                <a:gd name="T31" fmla="*/ 0 h 270"/>
                <a:gd name="T32" fmla="*/ 0 w 122"/>
                <a:gd name="T33" fmla="*/ 0 h 270"/>
                <a:gd name="T34" fmla="*/ 0 w 122"/>
                <a:gd name="T35" fmla="*/ 0 h 270"/>
                <a:gd name="T36" fmla="*/ 0 w 122"/>
                <a:gd name="T37" fmla="*/ 0 h 270"/>
                <a:gd name="T38" fmla="*/ 0 w 122"/>
                <a:gd name="T39" fmla="*/ 0 h 270"/>
                <a:gd name="T40" fmla="*/ 0 w 122"/>
                <a:gd name="T41" fmla="*/ 0 h 270"/>
                <a:gd name="T42" fmla="*/ 0 w 122"/>
                <a:gd name="T43" fmla="*/ 0 h 270"/>
                <a:gd name="T44" fmla="*/ 0 w 122"/>
                <a:gd name="T45" fmla="*/ 0 h 270"/>
                <a:gd name="T46" fmla="*/ 0 w 122"/>
                <a:gd name="T47" fmla="*/ 0 h 270"/>
                <a:gd name="T48" fmla="*/ 0 w 122"/>
                <a:gd name="T49" fmla="*/ 0 h 270"/>
                <a:gd name="T50" fmla="*/ 0 w 122"/>
                <a:gd name="T51" fmla="*/ 0 h 270"/>
                <a:gd name="T52" fmla="*/ 0 w 122"/>
                <a:gd name="T53" fmla="*/ 0 h 270"/>
                <a:gd name="T54" fmla="*/ 0 w 122"/>
                <a:gd name="T55" fmla="*/ 0 h 270"/>
                <a:gd name="T56" fmla="*/ 0 w 122"/>
                <a:gd name="T57" fmla="*/ 0 h 270"/>
                <a:gd name="T58" fmla="*/ 0 w 122"/>
                <a:gd name="T59" fmla="*/ 0 h 270"/>
                <a:gd name="T60" fmla="*/ 0 w 122"/>
                <a:gd name="T61" fmla="*/ 0 h 270"/>
                <a:gd name="T62" fmla="*/ 0 w 122"/>
                <a:gd name="T63" fmla="*/ 0 h 270"/>
                <a:gd name="T64" fmla="*/ 0 w 122"/>
                <a:gd name="T65" fmla="*/ 0 h 270"/>
                <a:gd name="T66" fmla="*/ 0 w 122"/>
                <a:gd name="T67" fmla="*/ 0 h 270"/>
                <a:gd name="T68" fmla="*/ 0 w 122"/>
                <a:gd name="T69" fmla="*/ 0 h 270"/>
                <a:gd name="T70" fmla="*/ 0 w 122"/>
                <a:gd name="T71" fmla="*/ 0 h 270"/>
                <a:gd name="T72" fmla="*/ 0 w 122"/>
                <a:gd name="T73" fmla="*/ 0 h 270"/>
                <a:gd name="T74" fmla="*/ 0 w 122"/>
                <a:gd name="T75" fmla="*/ 0 h 270"/>
                <a:gd name="T76" fmla="*/ 0 w 122"/>
                <a:gd name="T77" fmla="*/ 0 h 270"/>
                <a:gd name="T78" fmla="*/ 0 w 122"/>
                <a:gd name="T79" fmla="*/ 0 h 270"/>
                <a:gd name="T80" fmla="*/ 0 w 122"/>
                <a:gd name="T81" fmla="*/ 0 h 27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22"/>
                <a:gd name="T124" fmla="*/ 0 h 270"/>
                <a:gd name="T125" fmla="*/ 122 w 122"/>
                <a:gd name="T126" fmla="*/ 270 h 27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22" h="270">
                  <a:moveTo>
                    <a:pt x="109" y="268"/>
                  </a:moveTo>
                  <a:lnTo>
                    <a:pt x="104" y="247"/>
                  </a:lnTo>
                  <a:lnTo>
                    <a:pt x="97" y="228"/>
                  </a:lnTo>
                  <a:lnTo>
                    <a:pt x="91" y="208"/>
                  </a:lnTo>
                  <a:lnTo>
                    <a:pt x="84" y="189"/>
                  </a:lnTo>
                  <a:lnTo>
                    <a:pt x="77" y="169"/>
                  </a:lnTo>
                  <a:lnTo>
                    <a:pt x="70" y="148"/>
                  </a:lnTo>
                  <a:lnTo>
                    <a:pt x="65" y="128"/>
                  </a:lnTo>
                  <a:lnTo>
                    <a:pt x="62" y="107"/>
                  </a:lnTo>
                  <a:lnTo>
                    <a:pt x="55" y="93"/>
                  </a:lnTo>
                  <a:lnTo>
                    <a:pt x="48" y="79"/>
                  </a:lnTo>
                  <a:lnTo>
                    <a:pt x="41" y="65"/>
                  </a:lnTo>
                  <a:lnTo>
                    <a:pt x="33" y="52"/>
                  </a:lnTo>
                  <a:lnTo>
                    <a:pt x="25" y="39"/>
                  </a:lnTo>
                  <a:lnTo>
                    <a:pt x="17" y="26"/>
                  </a:lnTo>
                  <a:lnTo>
                    <a:pt x="9" y="14"/>
                  </a:lnTo>
                  <a:lnTo>
                    <a:pt x="0" y="2"/>
                  </a:lnTo>
                  <a:lnTo>
                    <a:pt x="8" y="0"/>
                  </a:lnTo>
                  <a:lnTo>
                    <a:pt x="13" y="7"/>
                  </a:lnTo>
                  <a:lnTo>
                    <a:pt x="19" y="17"/>
                  </a:lnTo>
                  <a:lnTo>
                    <a:pt x="26" y="23"/>
                  </a:lnTo>
                  <a:lnTo>
                    <a:pt x="36" y="38"/>
                  </a:lnTo>
                  <a:lnTo>
                    <a:pt x="46" y="54"/>
                  </a:lnTo>
                  <a:lnTo>
                    <a:pt x="55" y="69"/>
                  </a:lnTo>
                  <a:lnTo>
                    <a:pt x="64" y="85"/>
                  </a:lnTo>
                  <a:lnTo>
                    <a:pt x="71" y="101"/>
                  </a:lnTo>
                  <a:lnTo>
                    <a:pt x="77" y="117"/>
                  </a:lnTo>
                  <a:lnTo>
                    <a:pt x="80" y="136"/>
                  </a:lnTo>
                  <a:lnTo>
                    <a:pt x="81" y="154"/>
                  </a:lnTo>
                  <a:lnTo>
                    <a:pt x="88" y="168"/>
                  </a:lnTo>
                  <a:lnTo>
                    <a:pt x="94" y="182"/>
                  </a:lnTo>
                  <a:lnTo>
                    <a:pt x="100" y="196"/>
                  </a:lnTo>
                  <a:lnTo>
                    <a:pt x="104" y="210"/>
                  </a:lnTo>
                  <a:lnTo>
                    <a:pt x="108" y="225"/>
                  </a:lnTo>
                  <a:lnTo>
                    <a:pt x="112" y="239"/>
                  </a:lnTo>
                  <a:lnTo>
                    <a:pt x="117" y="254"/>
                  </a:lnTo>
                  <a:lnTo>
                    <a:pt x="122" y="268"/>
                  </a:lnTo>
                  <a:lnTo>
                    <a:pt x="118" y="270"/>
                  </a:lnTo>
                  <a:lnTo>
                    <a:pt x="115" y="270"/>
                  </a:lnTo>
                  <a:lnTo>
                    <a:pt x="111" y="270"/>
                  </a:lnTo>
                  <a:lnTo>
                    <a:pt x="109" y="268"/>
                  </a:lnTo>
                  <a:close/>
                </a:path>
              </a:pathLst>
            </a:custGeom>
            <a:solidFill>
              <a:srgbClr val="000000"/>
            </a:solidFill>
            <a:ln w="9525">
              <a:noFill/>
              <a:round/>
              <a:headEnd/>
              <a:tailEnd/>
            </a:ln>
          </p:spPr>
          <p:txBody>
            <a:bodyPr/>
            <a:lstStyle/>
            <a:p>
              <a:endParaRPr lang="ru-RU"/>
            </a:p>
          </p:txBody>
        </p:sp>
        <p:sp>
          <p:nvSpPr>
            <p:cNvPr id="88" name="Freeform 367"/>
            <p:cNvSpPr>
              <a:spLocks/>
            </p:cNvSpPr>
            <p:nvPr/>
          </p:nvSpPr>
          <p:spPr bwMode="auto">
            <a:xfrm>
              <a:off x="3148" y="3260"/>
              <a:ext cx="105" cy="19"/>
            </a:xfrm>
            <a:custGeom>
              <a:avLst/>
              <a:gdLst>
                <a:gd name="T0" fmla="*/ 0 w 342"/>
                <a:gd name="T1" fmla="*/ 0 h 67"/>
                <a:gd name="T2" fmla="*/ 0 w 342"/>
                <a:gd name="T3" fmla="*/ 0 h 67"/>
                <a:gd name="T4" fmla="*/ 0 w 342"/>
                <a:gd name="T5" fmla="*/ 0 h 67"/>
                <a:gd name="T6" fmla="*/ 0 w 342"/>
                <a:gd name="T7" fmla="*/ 0 h 67"/>
                <a:gd name="T8" fmla="*/ 0 w 342"/>
                <a:gd name="T9" fmla="*/ 0 h 67"/>
                <a:gd name="T10" fmla="*/ 0 w 342"/>
                <a:gd name="T11" fmla="*/ 0 h 67"/>
                <a:gd name="T12" fmla="*/ 0 w 342"/>
                <a:gd name="T13" fmla="*/ 0 h 67"/>
                <a:gd name="T14" fmla="*/ 0 w 342"/>
                <a:gd name="T15" fmla="*/ 0 h 67"/>
                <a:gd name="T16" fmla="*/ 0 w 342"/>
                <a:gd name="T17" fmla="*/ 0 h 67"/>
                <a:gd name="T18" fmla="*/ 0 w 342"/>
                <a:gd name="T19" fmla="*/ 0 h 67"/>
                <a:gd name="T20" fmla="*/ 0 w 342"/>
                <a:gd name="T21" fmla="*/ 0 h 67"/>
                <a:gd name="T22" fmla="*/ 0 w 342"/>
                <a:gd name="T23" fmla="*/ 0 h 67"/>
                <a:gd name="T24" fmla="*/ 0 w 342"/>
                <a:gd name="T25" fmla="*/ 0 h 67"/>
                <a:gd name="T26" fmla="*/ 0 w 342"/>
                <a:gd name="T27" fmla="*/ 0 h 67"/>
                <a:gd name="T28" fmla="*/ 0 w 342"/>
                <a:gd name="T29" fmla="*/ 0 h 67"/>
                <a:gd name="T30" fmla="*/ 0 w 342"/>
                <a:gd name="T31" fmla="*/ 0 h 67"/>
                <a:gd name="T32" fmla="*/ 0 w 342"/>
                <a:gd name="T33" fmla="*/ 0 h 67"/>
                <a:gd name="T34" fmla="*/ 0 w 342"/>
                <a:gd name="T35" fmla="*/ 0 h 67"/>
                <a:gd name="T36" fmla="*/ 0 w 342"/>
                <a:gd name="T37" fmla="*/ 0 h 67"/>
                <a:gd name="T38" fmla="*/ 0 w 342"/>
                <a:gd name="T39" fmla="*/ 0 h 67"/>
                <a:gd name="T40" fmla="*/ 0 w 342"/>
                <a:gd name="T41" fmla="*/ 0 h 67"/>
                <a:gd name="T42" fmla="*/ 0 w 342"/>
                <a:gd name="T43" fmla="*/ 0 h 67"/>
                <a:gd name="T44" fmla="*/ 0 w 342"/>
                <a:gd name="T45" fmla="*/ 0 h 67"/>
                <a:gd name="T46" fmla="*/ 0 w 342"/>
                <a:gd name="T47" fmla="*/ 0 h 67"/>
                <a:gd name="T48" fmla="*/ 0 w 342"/>
                <a:gd name="T49" fmla="*/ 0 h 67"/>
                <a:gd name="T50" fmla="*/ 0 w 342"/>
                <a:gd name="T51" fmla="*/ 0 h 67"/>
                <a:gd name="T52" fmla="*/ 0 w 342"/>
                <a:gd name="T53" fmla="*/ 0 h 67"/>
                <a:gd name="T54" fmla="*/ 0 w 342"/>
                <a:gd name="T55" fmla="*/ 0 h 67"/>
                <a:gd name="T56" fmla="*/ 0 w 342"/>
                <a:gd name="T57" fmla="*/ 0 h 67"/>
                <a:gd name="T58" fmla="*/ 0 w 342"/>
                <a:gd name="T59" fmla="*/ 0 h 67"/>
                <a:gd name="T60" fmla="*/ 0 w 342"/>
                <a:gd name="T61" fmla="*/ 0 h 67"/>
                <a:gd name="T62" fmla="*/ 0 w 342"/>
                <a:gd name="T63" fmla="*/ 0 h 67"/>
                <a:gd name="T64" fmla="*/ 0 w 342"/>
                <a:gd name="T65" fmla="*/ 0 h 6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42"/>
                <a:gd name="T100" fmla="*/ 0 h 67"/>
                <a:gd name="T101" fmla="*/ 342 w 342"/>
                <a:gd name="T102" fmla="*/ 67 h 6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42" h="67">
                  <a:moveTo>
                    <a:pt x="223" y="42"/>
                  </a:moveTo>
                  <a:lnTo>
                    <a:pt x="211" y="41"/>
                  </a:lnTo>
                  <a:lnTo>
                    <a:pt x="198" y="41"/>
                  </a:lnTo>
                  <a:lnTo>
                    <a:pt x="187" y="42"/>
                  </a:lnTo>
                  <a:lnTo>
                    <a:pt x="174" y="43"/>
                  </a:lnTo>
                  <a:lnTo>
                    <a:pt x="163" y="45"/>
                  </a:lnTo>
                  <a:lnTo>
                    <a:pt x="151" y="47"/>
                  </a:lnTo>
                  <a:lnTo>
                    <a:pt x="138" y="51"/>
                  </a:lnTo>
                  <a:lnTo>
                    <a:pt x="127" y="53"/>
                  </a:lnTo>
                  <a:lnTo>
                    <a:pt x="114" y="54"/>
                  </a:lnTo>
                  <a:lnTo>
                    <a:pt x="103" y="56"/>
                  </a:lnTo>
                  <a:lnTo>
                    <a:pt x="90" y="56"/>
                  </a:lnTo>
                  <a:lnTo>
                    <a:pt x="79" y="54"/>
                  </a:lnTo>
                  <a:lnTo>
                    <a:pt x="66" y="52"/>
                  </a:lnTo>
                  <a:lnTo>
                    <a:pt x="54" y="47"/>
                  </a:lnTo>
                  <a:lnTo>
                    <a:pt x="42" y="41"/>
                  </a:lnTo>
                  <a:lnTo>
                    <a:pt x="29" y="31"/>
                  </a:lnTo>
                  <a:lnTo>
                    <a:pt x="22" y="26"/>
                  </a:lnTo>
                  <a:lnTo>
                    <a:pt x="15" y="22"/>
                  </a:lnTo>
                  <a:lnTo>
                    <a:pt x="7" y="18"/>
                  </a:lnTo>
                  <a:lnTo>
                    <a:pt x="0" y="11"/>
                  </a:lnTo>
                  <a:lnTo>
                    <a:pt x="1" y="0"/>
                  </a:lnTo>
                  <a:lnTo>
                    <a:pt x="8" y="4"/>
                  </a:lnTo>
                  <a:lnTo>
                    <a:pt x="15" y="8"/>
                  </a:lnTo>
                  <a:lnTo>
                    <a:pt x="21" y="13"/>
                  </a:lnTo>
                  <a:lnTo>
                    <a:pt x="27" y="18"/>
                  </a:lnTo>
                  <a:lnTo>
                    <a:pt x="34" y="21"/>
                  </a:lnTo>
                  <a:lnTo>
                    <a:pt x="39" y="26"/>
                  </a:lnTo>
                  <a:lnTo>
                    <a:pt x="45" y="28"/>
                  </a:lnTo>
                  <a:lnTo>
                    <a:pt x="52" y="31"/>
                  </a:lnTo>
                  <a:lnTo>
                    <a:pt x="62" y="35"/>
                  </a:lnTo>
                  <a:lnTo>
                    <a:pt x="74" y="38"/>
                  </a:lnTo>
                  <a:lnTo>
                    <a:pt x="84" y="39"/>
                  </a:lnTo>
                  <a:lnTo>
                    <a:pt x="97" y="41"/>
                  </a:lnTo>
                  <a:lnTo>
                    <a:pt x="108" y="41"/>
                  </a:lnTo>
                  <a:lnTo>
                    <a:pt x="120" y="41"/>
                  </a:lnTo>
                  <a:lnTo>
                    <a:pt x="130" y="39"/>
                  </a:lnTo>
                  <a:lnTo>
                    <a:pt x="141" y="38"/>
                  </a:lnTo>
                  <a:lnTo>
                    <a:pt x="150" y="34"/>
                  </a:lnTo>
                  <a:lnTo>
                    <a:pt x="159" y="31"/>
                  </a:lnTo>
                  <a:lnTo>
                    <a:pt x="170" y="30"/>
                  </a:lnTo>
                  <a:lnTo>
                    <a:pt x="181" y="29"/>
                  </a:lnTo>
                  <a:lnTo>
                    <a:pt x="191" y="29"/>
                  </a:lnTo>
                  <a:lnTo>
                    <a:pt x="203" y="29"/>
                  </a:lnTo>
                  <a:lnTo>
                    <a:pt x="214" y="30"/>
                  </a:lnTo>
                  <a:lnTo>
                    <a:pt x="225" y="30"/>
                  </a:lnTo>
                  <a:lnTo>
                    <a:pt x="239" y="35"/>
                  </a:lnTo>
                  <a:lnTo>
                    <a:pt x="253" y="39"/>
                  </a:lnTo>
                  <a:lnTo>
                    <a:pt x="267" y="45"/>
                  </a:lnTo>
                  <a:lnTo>
                    <a:pt x="282" y="50"/>
                  </a:lnTo>
                  <a:lnTo>
                    <a:pt x="297" y="53"/>
                  </a:lnTo>
                  <a:lnTo>
                    <a:pt x="314" y="54"/>
                  </a:lnTo>
                  <a:lnTo>
                    <a:pt x="327" y="52"/>
                  </a:lnTo>
                  <a:lnTo>
                    <a:pt x="342" y="46"/>
                  </a:lnTo>
                  <a:lnTo>
                    <a:pt x="342" y="52"/>
                  </a:lnTo>
                  <a:lnTo>
                    <a:pt x="340" y="57"/>
                  </a:lnTo>
                  <a:lnTo>
                    <a:pt x="337" y="60"/>
                  </a:lnTo>
                  <a:lnTo>
                    <a:pt x="332" y="62"/>
                  </a:lnTo>
                  <a:lnTo>
                    <a:pt x="317" y="67"/>
                  </a:lnTo>
                  <a:lnTo>
                    <a:pt x="303" y="67"/>
                  </a:lnTo>
                  <a:lnTo>
                    <a:pt x="289" y="65"/>
                  </a:lnTo>
                  <a:lnTo>
                    <a:pt x="277" y="59"/>
                  </a:lnTo>
                  <a:lnTo>
                    <a:pt x="264" y="53"/>
                  </a:lnTo>
                  <a:lnTo>
                    <a:pt x="250" y="47"/>
                  </a:lnTo>
                  <a:lnTo>
                    <a:pt x="236" y="43"/>
                  </a:lnTo>
                  <a:lnTo>
                    <a:pt x="223" y="42"/>
                  </a:lnTo>
                  <a:close/>
                </a:path>
              </a:pathLst>
            </a:custGeom>
            <a:solidFill>
              <a:srgbClr val="000000"/>
            </a:solidFill>
            <a:ln w="9525">
              <a:noFill/>
              <a:round/>
              <a:headEnd/>
              <a:tailEnd/>
            </a:ln>
          </p:spPr>
          <p:txBody>
            <a:bodyPr/>
            <a:lstStyle/>
            <a:p>
              <a:endParaRPr lang="ru-RU"/>
            </a:p>
          </p:txBody>
        </p:sp>
        <p:sp>
          <p:nvSpPr>
            <p:cNvPr id="89" name="Freeform 368"/>
            <p:cNvSpPr>
              <a:spLocks/>
            </p:cNvSpPr>
            <p:nvPr/>
          </p:nvSpPr>
          <p:spPr bwMode="auto">
            <a:xfrm>
              <a:off x="3296" y="3269"/>
              <a:ext cx="10" cy="4"/>
            </a:xfrm>
            <a:custGeom>
              <a:avLst/>
              <a:gdLst>
                <a:gd name="T0" fmla="*/ 0 w 33"/>
                <a:gd name="T1" fmla="*/ 0 h 14"/>
                <a:gd name="T2" fmla="*/ 0 w 33"/>
                <a:gd name="T3" fmla="*/ 0 h 14"/>
                <a:gd name="T4" fmla="*/ 0 w 33"/>
                <a:gd name="T5" fmla="*/ 0 h 14"/>
                <a:gd name="T6" fmla="*/ 0 w 33"/>
                <a:gd name="T7" fmla="*/ 0 h 14"/>
                <a:gd name="T8" fmla="*/ 0 w 33"/>
                <a:gd name="T9" fmla="*/ 0 h 14"/>
                <a:gd name="T10" fmla="*/ 0 w 33"/>
                <a:gd name="T11" fmla="*/ 0 h 14"/>
                <a:gd name="T12" fmla="*/ 0 w 33"/>
                <a:gd name="T13" fmla="*/ 0 h 14"/>
                <a:gd name="T14" fmla="*/ 0 w 33"/>
                <a:gd name="T15" fmla="*/ 0 h 14"/>
                <a:gd name="T16" fmla="*/ 0 w 33"/>
                <a:gd name="T17" fmla="*/ 0 h 14"/>
                <a:gd name="T18" fmla="*/ 0 w 33"/>
                <a:gd name="T19" fmla="*/ 0 h 14"/>
                <a:gd name="T20" fmla="*/ 0 w 33"/>
                <a:gd name="T21" fmla="*/ 0 h 14"/>
                <a:gd name="T22" fmla="*/ 0 w 33"/>
                <a:gd name="T23" fmla="*/ 0 h 14"/>
                <a:gd name="T24" fmla="*/ 0 w 33"/>
                <a:gd name="T25" fmla="*/ 0 h 14"/>
                <a:gd name="T26" fmla="*/ 0 w 33"/>
                <a:gd name="T27" fmla="*/ 0 h 14"/>
                <a:gd name="T28" fmla="*/ 0 w 33"/>
                <a:gd name="T29" fmla="*/ 0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3"/>
                <a:gd name="T46" fmla="*/ 0 h 14"/>
                <a:gd name="T47" fmla="*/ 33 w 33"/>
                <a:gd name="T48" fmla="*/ 14 h 1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3" h="14">
                  <a:moveTo>
                    <a:pt x="0" y="12"/>
                  </a:moveTo>
                  <a:lnTo>
                    <a:pt x="0" y="8"/>
                  </a:lnTo>
                  <a:lnTo>
                    <a:pt x="2" y="6"/>
                  </a:lnTo>
                  <a:lnTo>
                    <a:pt x="4" y="4"/>
                  </a:lnTo>
                  <a:lnTo>
                    <a:pt x="6" y="0"/>
                  </a:lnTo>
                  <a:lnTo>
                    <a:pt x="33" y="1"/>
                  </a:lnTo>
                  <a:lnTo>
                    <a:pt x="33" y="8"/>
                  </a:lnTo>
                  <a:lnTo>
                    <a:pt x="25" y="8"/>
                  </a:lnTo>
                  <a:lnTo>
                    <a:pt x="17" y="7"/>
                  </a:lnTo>
                  <a:lnTo>
                    <a:pt x="9" y="8"/>
                  </a:lnTo>
                  <a:lnTo>
                    <a:pt x="3" y="14"/>
                  </a:lnTo>
                  <a:lnTo>
                    <a:pt x="2" y="13"/>
                  </a:lnTo>
                  <a:lnTo>
                    <a:pt x="1" y="12"/>
                  </a:lnTo>
                  <a:lnTo>
                    <a:pt x="0" y="12"/>
                  </a:lnTo>
                  <a:close/>
                </a:path>
              </a:pathLst>
            </a:custGeom>
            <a:solidFill>
              <a:srgbClr val="000000"/>
            </a:solidFill>
            <a:ln w="9525">
              <a:noFill/>
              <a:round/>
              <a:headEnd/>
              <a:tailEnd/>
            </a:ln>
          </p:spPr>
          <p:txBody>
            <a:bodyPr/>
            <a:lstStyle/>
            <a:p>
              <a:endParaRPr lang="ru-RU"/>
            </a:p>
          </p:txBody>
        </p:sp>
        <p:sp>
          <p:nvSpPr>
            <p:cNvPr id="90" name="Freeform 369"/>
            <p:cNvSpPr>
              <a:spLocks/>
            </p:cNvSpPr>
            <p:nvPr/>
          </p:nvSpPr>
          <p:spPr bwMode="auto">
            <a:xfrm>
              <a:off x="3268" y="3224"/>
              <a:ext cx="17" cy="48"/>
            </a:xfrm>
            <a:custGeom>
              <a:avLst/>
              <a:gdLst>
                <a:gd name="T0" fmla="*/ 0 w 54"/>
                <a:gd name="T1" fmla="*/ 0 h 170"/>
                <a:gd name="T2" fmla="*/ 0 w 54"/>
                <a:gd name="T3" fmla="*/ 0 h 170"/>
                <a:gd name="T4" fmla="*/ 0 w 54"/>
                <a:gd name="T5" fmla="*/ 0 h 170"/>
                <a:gd name="T6" fmla="*/ 0 w 54"/>
                <a:gd name="T7" fmla="*/ 0 h 170"/>
                <a:gd name="T8" fmla="*/ 0 w 54"/>
                <a:gd name="T9" fmla="*/ 0 h 170"/>
                <a:gd name="T10" fmla="*/ 0 w 54"/>
                <a:gd name="T11" fmla="*/ 0 h 170"/>
                <a:gd name="T12" fmla="*/ 0 w 54"/>
                <a:gd name="T13" fmla="*/ 0 h 170"/>
                <a:gd name="T14" fmla="*/ 0 w 54"/>
                <a:gd name="T15" fmla="*/ 0 h 170"/>
                <a:gd name="T16" fmla="*/ 0 w 54"/>
                <a:gd name="T17" fmla="*/ 0 h 170"/>
                <a:gd name="T18" fmla="*/ 0 w 54"/>
                <a:gd name="T19" fmla="*/ 0 h 170"/>
                <a:gd name="T20" fmla="*/ 0 w 54"/>
                <a:gd name="T21" fmla="*/ 0 h 170"/>
                <a:gd name="T22" fmla="*/ 0 w 54"/>
                <a:gd name="T23" fmla="*/ 0 h 170"/>
                <a:gd name="T24" fmla="*/ 0 w 54"/>
                <a:gd name="T25" fmla="*/ 0 h 170"/>
                <a:gd name="T26" fmla="*/ 0 w 54"/>
                <a:gd name="T27" fmla="*/ 0 h 170"/>
                <a:gd name="T28" fmla="*/ 0 w 54"/>
                <a:gd name="T29" fmla="*/ 0 h 170"/>
                <a:gd name="T30" fmla="*/ 0 w 54"/>
                <a:gd name="T31" fmla="*/ 0 h 170"/>
                <a:gd name="T32" fmla="*/ 0 w 54"/>
                <a:gd name="T33" fmla="*/ 0 h 170"/>
                <a:gd name="T34" fmla="*/ 0 w 54"/>
                <a:gd name="T35" fmla="*/ 0 h 170"/>
                <a:gd name="T36" fmla="*/ 0 w 54"/>
                <a:gd name="T37" fmla="*/ 0 h 170"/>
                <a:gd name="T38" fmla="*/ 0 w 54"/>
                <a:gd name="T39" fmla="*/ 0 h 170"/>
                <a:gd name="T40" fmla="*/ 0 w 54"/>
                <a:gd name="T41" fmla="*/ 0 h 170"/>
                <a:gd name="T42" fmla="*/ 0 w 54"/>
                <a:gd name="T43" fmla="*/ 0 h 17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54"/>
                <a:gd name="T67" fmla="*/ 0 h 170"/>
                <a:gd name="T68" fmla="*/ 54 w 54"/>
                <a:gd name="T69" fmla="*/ 170 h 17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54" h="170">
                  <a:moveTo>
                    <a:pt x="17" y="124"/>
                  </a:moveTo>
                  <a:lnTo>
                    <a:pt x="12" y="93"/>
                  </a:lnTo>
                  <a:lnTo>
                    <a:pt x="9" y="61"/>
                  </a:lnTo>
                  <a:lnTo>
                    <a:pt x="5" y="30"/>
                  </a:lnTo>
                  <a:lnTo>
                    <a:pt x="0" y="0"/>
                  </a:lnTo>
                  <a:lnTo>
                    <a:pt x="9" y="5"/>
                  </a:lnTo>
                  <a:lnTo>
                    <a:pt x="12" y="14"/>
                  </a:lnTo>
                  <a:lnTo>
                    <a:pt x="15" y="25"/>
                  </a:lnTo>
                  <a:lnTo>
                    <a:pt x="18" y="35"/>
                  </a:lnTo>
                  <a:lnTo>
                    <a:pt x="20" y="52"/>
                  </a:lnTo>
                  <a:lnTo>
                    <a:pt x="22" y="71"/>
                  </a:lnTo>
                  <a:lnTo>
                    <a:pt x="23" y="89"/>
                  </a:lnTo>
                  <a:lnTo>
                    <a:pt x="25" y="106"/>
                  </a:lnTo>
                  <a:lnTo>
                    <a:pt x="28" y="124"/>
                  </a:lnTo>
                  <a:lnTo>
                    <a:pt x="34" y="140"/>
                  </a:lnTo>
                  <a:lnTo>
                    <a:pt x="42" y="155"/>
                  </a:lnTo>
                  <a:lnTo>
                    <a:pt x="54" y="167"/>
                  </a:lnTo>
                  <a:lnTo>
                    <a:pt x="49" y="170"/>
                  </a:lnTo>
                  <a:lnTo>
                    <a:pt x="45" y="169"/>
                  </a:lnTo>
                  <a:lnTo>
                    <a:pt x="39" y="166"/>
                  </a:lnTo>
                  <a:lnTo>
                    <a:pt x="34" y="164"/>
                  </a:lnTo>
                  <a:lnTo>
                    <a:pt x="17" y="124"/>
                  </a:lnTo>
                  <a:close/>
                </a:path>
              </a:pathLst>
            </a:custGeom>
            <a:solidFill>
              <a:srgbClr val="000000"/>
            </a:solidFill>
            <a:ln w="9525">
              <a:noFill/>
              <a:round/>
              <a:headEnd/>
              <a:tailEnd/>
            </a:ln>
          </p:spPr>
          <p:txBody>
            <a:bodyPr/>
            <a:lstStyle/>
            <a:p>
              <a:endParaRPr lang="ru-RU"/>
            </a:p>
          </p:txBody>
        </p:sp>
        <p:sp>
          <p:nvSpPr>
            <p:cNvPr id="91" name="Freeform 370"/>
            <p:cNvSpPr>
              <a:spLocks/>
            </p:cNvSpPr>
            <p:nvPr/>
          </p:nvSpPr>
          <p:spPr bwMode="auto">
            <a:xfrm>
              <a:off x="3113" y="3263"/>
              <a:ext cx="31" cy="2"/>
            </a:xfrm>
            <a:custGeom>
              <a:avLst/>
              <a:gdLst>
                <a:gd name="T0" fmla="*/ 0 w 100"/>
                <a:gd name="T1" fmla="*/ 0 h 12"/>
                <a:gd name="T2" fmla="*/ 0 w 100"/>
                <a:gd name="T3" fmla="*/ 0 h 12"/>
                <a:gd name="T4" fmla="*/ 0 w 100"/>
                <a:gd name="T5" fmla="*/ 0 h 12"/>
                <a:gd name="T6" fmla="*/ 0 w 100"/>
                <a:gd name="T7" fmla="*/ 0 h 12"/>
                <a:gd name="T8" fmla="*/ 0 w 100"/>
                <a:gd name="T9" fmla="*/ 0 h 12"/>
                <a:gd name="T10" fmla="*/ 0 w 100"/>
                <a:gd name="T11" fmla="*/ 0 h 12"/>
                <a:gd name="T12" fmla="*/ 0 w 100"/>
                <a:gd name="T13" fmla="*/ 0 h 12"/>
                <a:gd name="T14" fmla="*/ 0 w 100"/>
                <a:gd name="T15" fmla="*/ 0 h 12"/>
                <a:gd name="T16" fmla="*/ 0 w 100"/>
                <a:gd name="T17" fmla="*/ 0 h 12"/>
                <a:gd name="T18" fmla="*/ 0 w 100"/>
                <a:gd name="T19" fmla="*/ 0 h 12"/>
                <a:gd name="T20" fmla="*/ 0 w 100"/>
                <a:gd name="T21" fmla="*/ 0 h 12"/>
                <a:gd name="T22" fmla="*/ 0 w 100"/>
                <a:gd name="T23" fmla="*/ 0 h 12"/>
                <a:gd name="T24" fmla="*/ 0 w 100"/>
                <a:gd name="T25" fmla="*/ 0 h 12"/>
                <a:gd name="T26" fmla="*/ 0 w 100"/>
                <a:gd name="T27" fmla="*/ 0 h 12"/>
                <a:gd name="T28" fmla="*/ 0 w 100"/>
                <a:gd name="T29" fmla="*/ 0 h 12"/>
                <a:gd name="T30" fmla="*/ 0 w 100"/>
                <a:gd name="T31" fmla="*/ 0 h 12"/>
                <a:gd name="T32" fmla="*/ 0 w 100"/>
                <a:gd name="T33" fmla="*/ 0 h 12"/>
                <a:gd name="T34" fmla="*/ 0 w 100"/>
                <a:gd name="T35" fmla="*/ 0 h 12"/>
                <a:gd name="T36" fmla="*/ 0 w 100"/>
                <a:gd name="T37" fmla="*/ 0 h 12"/>
                <a:gd name="T38" fmla="*/ 0 w 100"/>
                <a:gd name="T39" fmla="*/ 0 h 12"/>
                <a:gd name="T40" fmla="*/ 0 w 100"/>
                <a:gd name="T41" fmla="*/ 0 h 1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00"/>
                <a:gd name="T64" fmla="*/ 0 h 12"/>
                <a:gd name="T65" fmla="*/ 100 w 100"/>
                <a:gd name="T66" fmla="*/ 12 h 12"/>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00" h="12">
                  <a:moveTo>
                    <a:pt x="0" y="12"/>
                  </a:moveTo>
                  <a:lnTo>
                    <a:pt x="7" y="7"/>
                  </a:lnTo>
                  <a:lnTo>
                    <a:pt x="19" y="4"/>
                  </a:lnTo>
                  <a:lnTo>
                    <a:pt x="32" y="2"/>
                  </a:lnTo>
                  <a:lnTo>
                    <a:pt x="49" y="0"/>
                  </a:lnTo>
                  <a:lnTo>
                    <a:pt x="64" y="0"/>
                  </a:lnTo>
                  <a:lnTo>
                    <a:pt x="79" y="0"/>
                  </a:lnTo>
                  <a:lnTo>
                    <a:pt x="91" y="2"/>
                  </a:lnTo>
                  <a:lnTo>
                    <a:pt x="100" y="3"/>
                  </a:lnTo>
                  <a:lnTo>
                    <a:pt x="100" y="9"/>
                  </a:lnTo>
                  <a:lnTo>
                    <a:pt x="95" y="10"/>
                  </a:lnTo>
                  <a:lnTo>
                    <a:pt x="87" y="10"/>
                  </a:lnTo>
                  <a:lnTo>
                    <a:pt x="81" y="12"/>
                  </a:lnTo>
                  <a:lnTo>
                    <a:pt x="74" y="11"/>
                  </a:lnTo>
                  <a:lnTo>
                    <a:pt x="65" y="10"/>
                  </a:lnTo>
                  <a:lnTo>
                    <a:pt x="53" y="11"/>
                  </a:lnTo>
                  <a:lnTo>
                    <a:pt x="42" y="11"/>
                  </a:lnTo>
                  <a:lnTo>
                    <a:pt x="29" y="11"/>
                  </a:lnTo>
                  <a:lnTo>
                    <a:pt x="18" y="12"/>
                  </a:lnTo>
                  <a:lnTo>
                    <a:pt x="8" y="12"/>
                  </a:lnTo>
                  <a:lnTo>
                    <a:pt x="0" y="12"/>
                  </a:lnTo>
                  <a:close/>
                </a:path>
              </a:pathLst>
            </a:custGeom>
            <a:solidFill>
              <a:srgbClr val="000000"/>
            </a:solidFill>
            <a:ln w="9525">
              <a:noFill/>
              <a:round/>
              <a:headEnd/>
              <a:tailEnd/>
            </a:ln>
          </p:spPr>
          <p:txBody>
            <a:bodyPr/>
            <a:lstStyle/>
            <a:p>
              <a:endParaRPr lang="ru-RU"/>
            </a:p>
          </p:txBody>
        </p:sp>
        <p:sp>
          <p:nvSpPr>
            <p:cNvPr id="92" name="Freeform 371"/>
            <p:cNvSpPr>
              <a:spLocks/>
            </p:cNvSpPr>
            <p:nvPr/>
          </p:nvSpPr>
          <p:spPr bwMode="auto">
            <a:xfrm>
              <a:off x="3291" y="3262"/>
              <a:ext cx="9" cy="6"/>
            </a:xfrm>
            <a:custGeom>
              <a:avLst/>
              <a:gdLst>
                <a:gd name="T0" fmla="*/ 0 w 29"/>
                <a:gd name="T1" fmla="*/ 0 h 21"/>
                <a:gd name="T2" fmla="*/ 0 w 29"/>
                <a:gd name="T3" fmla="*/ 0 h 21"/>
                <a:gd name="T4" fmla="*/ 0 w 29"/>
                <a:gd name="T5" fmla="*/ 0 h 21"/>
                <a:gd name="T6" fmla="*/ 0 w 29"/>
                <a:gd name="T7" fmla="*/ 0 h 21"/>
                <a:gd name="T8" fmla="*/ 0 w 29"/>
                <a:gd name="T9" fmla="*/ 0 h 21"/>
                <a:gd name="T10" fmla="*/ 0 w 29"/>
                <a:gd name="T11" fmla="*/ 0 h 21"/>
                <a:gd name="T12" fmla="*/ 0 w 29"/>
                <a:gd name="T13" fmla="*/ 0 h 21"/>
                <a:gd name="T14" fmla="*/ 0 w 29"/>
                <a:gd name="T15" fmla="*/ 0 h 21"/>
                <a:gd name="T16" fmla="*/ 0 w 29"/>
                <a:gd name="T17" fmla="*/ 0 h 21"/>
                <a:gd name="T18" fmla="*/ 0 w 29"/>
                <a:gd name="T19" fmla="*/ 0 h 2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
                <a:gd name="T31" fmla="*/ 0 h 21"/>
                <a:gd name="T32" fmla="*/ 29 w 29"/>
                <a:gd name="T33" fmla="*/ 21 h 2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 h="21">
                  <a:moveTo>
                    <a:pt x="0" y="14"/>
                  </a:moveTo>
                  <a:lnTo>
                    <a:pt x="6" y="10"/>
                  </a:lnTo>
                  <a:lnTo>
                    <a:pt x="13" y="5"/>
                  </a:lnTo>
                  <a:lnTo>
                    <a:pt x="21" y="1"/>
                  </a:lnTo>
                  <a:lnTo>
                    <a:pt x="29" y="0"/>
                  </a:lnTo>
                  <a:lnTo>
                    <a:pt x="27" y="8"/>
                  </a:lnTo>
                  <a:lnTo>
                    <a:pt x="18" y="14"/>
                  </a:lnTo>
                  <a:lnTo>
                    <a:pt x="8" y="18"/>
                  </a:lnTo>
                  <a:lnTo>
                    <a:pt x="0" y="21"/>
                  </a:lnTo>
                  <a:lnTo>
                    <a:pt x="0" y="14"/>
                  </a:lnTo>
                  <a:close/>
                </a:path>
              </a:pathLst>
            </a:custGeom>
            <a:solidFill>
              <a:srgbClr val="000000"/>
            </a:solidFill>
            <a:ln w="9525">
              <a:noFill/>
              <a:round/>
              <a:headEnd/>
              <a:tailEnd/>
            </a:ln>
          </p:spPr>
          <p:txBody>
            <a:bodyPr/>
            <a:lstStyle/>
            <a:p>
              <a:endParaRPr lang="ru-RU"/>
            </a:p>
          </p:txBody>
        </p:sp>
        <p:sp>
          <p:nvSpPr>
            <p:cNvPr id="93" name="Freeform 372"/>
            <p:cNvSpPr>
              <a:spLocks/>
            </p:cNvSpPr>
            <p:nvPr/>
          </p:nvSpPr>
          <p:spPr bwMode="auto">
            <a:xfrm>
              <a:off x="3247" y="3192"/>
              <a:ext cx="15" cy="72"/>
            </a:xfrm>
            <a:custGeom>
              <a:avLst/>
              <a:gdLst>
                <a:gd name="T0" fmla="*/ 0 w 45"/>
                <a:gd name="T1" fmla="*/ 0 h 259"/>
                <a:gd name="T2" fmla="*/ 0 w 45"/>
                <a:gd name="T3" fmla="*/ 0 h 259"/>
                <a:gd name="T4" fmla="*/ 0 w 45"/>
                <a:gd name="T5" fmla="*/ 0 h 259"/>
                <a:gd name="T6" fmla="*/ 0 w 45"/>
                <a:gd name="T7" fmla="*/ 0 h 259"/>
                <a:gd name="T8" fmla="*/ 0 w 45"/>
                <a:gd name="T9" fmla="*/ 0 h 259"/>
                <a:gd name="T10" fmla="*/ 0 w 45"/>
                <a:gd name="T11" fmla="*/ 0 h 259"/>
                <a:gd name="T12" fmla="*/ 0 w 45"/>
                <a:gd name="T13" fmla="*/ 0 h 259"/>
                <a:gd name="T14" fmla="*/ 0 w 45"/>
                <a:gd name="T15" fmla="*/ 0 h 259"/>
                <a:gd name="T16" fmla="*/ 0 w 45"/>
                <a:gd name="T17" fmla="*/ 0 h 259"/>
                <a:gd name="T18" fmla="*/ 0 w 45"/>
                <a:gd name="T19" fmla="*/ 0 h 259"/>
                <a:gd name="T20" fmla="*/ 0 w 45"/>
                <a:gd name="T21" fmla="*/ 0 h 259"/>
                <a:gd name="T22" fmla="*/ 0 w 45"/>
                <a:gd name="T23" fmla="*/ 0 h 259"/>
                <a:gd name="T24" fmla="*/ 0 w 45"/>
                <a:gd name="T25" fmla="*/ 0 h 259"/>
                <a:gd name="T26" fmla="*/ 0 w 45"/>
                <a:gd name="T27" fmla="*/ 0 h 259"/>
                <a:gd name="T28" fmla="*/ 0 w 45"/>
                <a:gd name="T29" fmla="*/ 0 h 259"/>
                <a:gd name="T30" fmla="*/ 0 w 45"/>
                <a:gd name="T31" fmla="*/ 0 h 259"/>
                <a:gd name="T32" fmla="*/ 0 w 45"/>
                <a:gd name="T33" fmla="*/ 0 h 259"/>
                <a:gd name="T34" fmla="*/ 0 w 45"/>
                <a:gd name="T35" fmla="*/ 0 h 259"/>
                <a:gd name="T36" fmla="*/ 0 w 45"/>
                <a:gd name="T37" fmla="*/ 0 h 25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5"/>
                <a:gd name="T58" fmla="*/ 0 h 259"/>
                <a:gd name="T59" fmla="*/ 45 w 45"/>
                <a:gd name="T60" fmla="*/ 259 h 25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5" h="259">
                  <a:moveTo>
                    <a:pt x="33" y="259"/>
                  </a:moveTo>
                  <a:lnTo>
                    <a:pt x="29" y="227"/>
                  </a:lnTo>
                  <a:lnTo>
                    <a:pt x="26" y="193"/>
                  </a:lnTo>
                  <a:lnTo>
                    <a:pt x="23" y="160"/>
                  </a:lnTo>
                  <a:lnTo>
                    <a:pt x="16" y="127"/>
                  </a:lnTo>
                  <a:lnTo>
                    <a:pt x="12" y="96"/>
                  </a:lnTo>
                  <a:lnTo>
                    <a:pt x="4" y="64"/>
                  </a:lnTo>
                  <a:lnTo>
                    <a:pt x="0" y="33"/>
                  </a:lnTo>
                  <a:lnTo>
                    <a:pt x="2" y="0"/>
                  </a:lnTo>
                  <a:lnTo>
                    <a:pt x="7" y="9"/>
                  </a:lnTo>
                  <a:lnTo>
                    <a:pt x="9" y="21"/>
                  </a:lnTo>
                  <a:lnTo>
                    <a:pt x="10" y="33"/>
                  </a:lnTo>
                  <a:lnTo>
                    <a:pt x="11" y="45"/>
                  </a:lnTo>
                  <a:lnTo>
                    <a:pt x="23" y="92"/>
                  </a:lnTo>
                  <a:lnTo>
                    <a:pt x="31" y="142"/>
                  </a:lnTo>
                  <a:lnTo>
                    <a:pt x="37" y="190"/>
                  </a:lnTo>
                  <a:lnTo>
                    <a:pt x="45" y="238"/>
                  </a:lnTo>
                  <a:lnTo>
                    <a:pt x="42" y="259"/>
                  </a:lnTo>
                  <a:lnTo>
                    <a:pt x="33" y="259"/>
                  </a:lnTo>
                  <a:close/>
                </a:path>
              </a:pathLst>
            </a:custGeom>
            <a:solidFill>
              <a:srgbClr val="000000"/>
            </a:solidFill>
            <a:ln w="9525">
              <a:noFill/>
              <a:round/>
              <a:headEnd/>
              <a:tailEnd/>
            </a:ln>
          </p:spPr>
          <p:txBody>
            <a:bodyPr/>
            <a:lstStyle/>
            <a:p>
              <a:endParaRPr lang="ru-RU"/>
            </a:p>
          </p:txBody>
        </p:sp>
        <p:sp>
          <p:nvSpPr>
            <p:cNvPr id="94" name="Freeform 373"/>
            <p:cNvSpPr>
              <a:spLocks/>
            </p:cNvSpPr>
            <p:nvPr/>
          </p:nvSpPr>
          <p:spPr bwMode="auto">
            <a:xfrm>
              <a:off x="3107" y="3197"/>
              <a:ext cx="25" cy="58"/>
            </a:xfrm>
            <a:custGeom>
              <a:avLst/>
              <a:gdLst>
                <a:gd name="T0" fmla="*/ 0 w 79"/>
                <a:gd name="T1" fmla="*/ 0 h 212"/>
                <a:gd name="T2" fmla="*/ 0 w 79"/>
                <a:gd name="T3" fmla="*/ 0 h 212"/>
                <a:gd name="T4" fmla="*/ 0 w 79"/>
                <a:gd name="T5" fmla="*/ 0 h 212"/>
                <a:gd name="T6" fmla="*/ 0 w 79"/>
                <a:gd name="T7" fmla="*/ 0 h 212"/>
                <a:gd name="T8" fmla="*/ 0 w 79"/>
                <a:gd name="T9" fmla="*/ 0 h 212"/>
                <a:gd name="T10" fmla="*/ 0 w 79"/>
                <a:gd name="T11" fmla="*/ 0 h 212"/>
                <a:gd name="T12" fmla="*/ 0 w 79"/>
                <a:gd name="T13" fmla="*/ 0 h 212"/>
                <a:gd name="T14" fmla="*/ 0 w 79"/>
                <a:gd name="T15" fmla="*/ 0 h 212"/>
                <a:gd name="T16" fmla="*/ 0 w 79"/>
                <a:gd name="T17" fmla="*/ 0 h 212"/>
                <a:gd name="T18" fmla="*/ 0 w 79"/>
                <a:gd name="T19" fmla="*/ 0 h 212"/>
                <a:gd name="T20" fmla="*/ 0 w 79"/>
                <a:gd name="T21" fmla="*/ 0 h 212"/>
                <a:gd name="T22" fmla="*/ 0 w 79"/>
                <a:gd name="T23" fmla="*/ 0 h 212"/>
                <a:gd name="T24" fmla="*/ 0 w 79"/>
                <a:gd name="T25" fmla="*/ 0 h 212"/>
                <a:gd name="T26" fmla="*/ 0 w 79"/>
                <a:gd name="T27" fmla="*/ 0 h 212"/>
                <a:gd name="T28" fmla="*/ 0 w 79"/>
                <a:gd name="T29" fmla="*/ 0 h 212"/>
                <a:gd name="T30" fmla="*/ 0 w 79"/>
                <a:gd name="T31" fmla="*/ 0 h 212"/>
                <a:gd name="T32" fmla="*/ 0 w 79"/>
                <a:gd name="T33" fmla="*/ 0 h 212"/>
                <a:gd name="T34" fmla="*/ 0 w 79"/>
                <a:gd name="T35" fmla="*/ 0 h 212"/>
                <a:gd name="T36" fmla="*/ 0 w 79"/>
                <a:gd name="T37" fmla="*/ 0 h 212"/>
                <a:gd name="T38" fmla="*/ 0 w 79"/>
                <a:gd name="T39" fmla="*/ 0 h 212"/>
                <a:gd name="T40" fmla="*/ 0 w 79"/>
                <a:gd name="T41" fmla="*/ 0 h 212"/>
                <a:gd name="T42" fmla="*/ 0 w 79"/>
                <a:gd name="T43" fmla="*/ 0 h 212"/>
                <a:gd name="T44" fmla="*/ 0 w 79"/>
                <a:gd name="T45" fmla="*/ 0 h 212"/>
                <a:gd name="T46" fmla="*/ 0 w 79"/>
                <a:gd name="T47" fmla="*/ 0 h 212"/>
                <a:gd name="T48" fmla="*/ 0 w 79"/>
                <a:gd name="T49" fmla="*/ 0 h 212"/>
                <a:gd name="T50" fmla="*/ 0 w 79"/>
                <a:gd name="T51" fmla="*/ 0 h 212"/>
                <a:gd name="T52" fmla="*/ 0 w 79"/>
                <a:gd name="T53" fmla="*/ 0 h 212"/>
                <a:gd name="T54" fmla="*/ 0 w 79"/>
                <a:gd name="T55" fmla="*/ 0 h 212"/>
                <a:gd name="T56" fmla="*/ 0 w 79"/>
                <a:gd name="T57" fmla="*/ 0 h 212"/>
                <a:gd name="T58" fmla="*/ 0 w 79"/>
                <a:gd name="T59" fmla="*/ 0 h 212"/>
                <a:gd name="T60" fmla="*/ 0 w 79"/>
                <a:gd name="T61" fmla="*/ 0 h 212"/>
                <a:gd name="T62" fmla="*/ 0 w 79"/>
                <a:gd name="T63" fmla="*/ 0 h 212"/>
                <a:gd name="T64" fmla="*/ 0 w 79"/>
                <a:gd name="T65" fmla="*/ 0 h 21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79"/>
                <a:gd name="T100" fmla="*/ 0 h 212"/>
                <a:gd name="T101" fmla="*/ 79 w 79"/>
                <a:gd name="T102" fmla="*/ 212 h 21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79" h="212">
                  <a:moveTo>
                    <a:pt x="0" y="155"/>
                  </a:moveTo>
                  <a:lnTo>
                    <a:pt x="4" y="133"/>
                  </a:lnTo>
                  <a:lnTo>
                    <a:pt x="11" y="113"/>
                  </a:lnTo>
                  <a:lnTo>
                    <a:pt x="22" y="95"/>
                  </a:lnTo>
                  <a:lnTo>
                    <a:pt x="33" y="76"/>
                  </a:lnTo>
                  <a:lnTo>
                    <a:pt x="45" y="58"/>
                  </a:lnTo>
                  <a:lnTo>
                    <a:pt x="56" y="39"/>
                  </a:lnTo>
                  <a:lnTo>
                    <a:pt x="65" y="21"/>
                  </a:lnTo>
                  <a:lnTo>
                    <a:pt x="71" y="0"/>
                  </a:lnTo>
                  <a:lnTo>
                    <a:pt x="79" y="8"/>
                  </a:lnTo>
                  <a:lnTo>
                    <a:pt x="77" y="19"/>
                  </a:lnTo>
                  <a:lnTo>
                    <a:pt x="70" y="30"/>
                  </a:lnTo>
                  <a:lnTo>
                    <a:pt x="69" y="42"/>
                  </a:lnTo>
                  <a:lnTo>
                    <a:pt x="64" y="52"/>
                  </a:lnTo>
                  <a:lnTo>
                    <a:pt x="61" y="64"/>
                  </a:lnTo>
                  <a:lnTo>
                    <a:pt x="55" y="74"/>
                  </a:lnTo>
                  <a:lnTo>
                    <a:pt x="50" y="84"/>
                  </a:lnTo>
                  <a:lnTo>
                    <a:pt x="45" y="93"/>
                  </a:lnTo>
                  <a:lnTo>
                    <a:pt x="38" y="104"/>
                  </a:lnTo>
                  <a:lnTo>
                    <a:pt x="32" y="114"/>
                  </a:lnTo>
                  <a:lnTo>
                    <a:pt x="25" y="123"/>
                  </a:lnTo>
                  <a:lnTo>
                    <a:pt x="21" y="149"/>
                  </a:lnTo>
                  <a:lnTo>
                    <a:pt x="24" y="170"/>
                  </a:lnTo>
                  <a:lnTo>
                    <a:pt x="32" y="187"/>
                  </a:lnTo>
                  <a:lnTo>
                    <a:pt x="41" y="203"/>
                  </a:lnTo>
                  <a:lnTo>
                    <a:pt x="42" y="208"/>
                  </a:lnTo>
                  <a:lnTo>
                    <a:pt x="41" y="211"/>
                  </a:lnTo>
                  <a:lnTo>
                    <a:pt x="38" y="212"/>
                  </a:lnTo>
                  <a:lnTo>
                    <a:pt x="33" y="212"/>
                  </a:lnTo>
                  <a:lnTo>
                    <a:pt x="22" y="198"/>
                  </a:lnTo>
                  <a:lnTo>
                    <a:pt x="15" y="183"/>
                  </a:lnTo>
                  <a:lnTo>
                    <a:pt x="8" y="168"/>
                  </a:lnTo>
                  <a:lnTo>
                    <a:pt x="0" y="155"/>
                  </a:lnTo>
                  <a:close/>
                </a:path>
              </a:pathLst>
            </a:custGeom>
            <a:solidFill>
              <a:srgbClr val="000000"/>
            </a:solidFill>
            <a:ln w="9525">
              <a:noFill/>
              <a:round/>
              <a:headEnd/>
              <a:tailEnd/>
            </a:ln>
          </p:spPr>
          <p:txBody>
            <a:bodyPr/>
            <a:lstStyle/>
            <a:p>
              <a:endParaRPr lang="ru-RU"/>
            </a:p>
          </p:txBody>
        </p:sp>
        <p:sp>
          <p:nvSpPr>
            <p:cNvPr id="95" name="Freeform 374"/>
            <p:cNvSpPr>
              <a:spLocks/>
            </p:cNvSpPr>
            <p:nvPr/>
          </p:nvSpPr>
          <p:spPr bwMode="auto">
            <a:xfrm>
              <a:off x="3282" y="3241"/>
              <a:ext cx="44" cy="23"/>
            </a:xfrm>
            <a:custGeom>
              <a:avLst/>
              <a:gdLst>
                <a:gd name="T0" fmla="*/ 0 w 140"/>
                <a:gd name="T1" fmla="*/ 0 h 82"/>
                <a:gd name="T2" fmla="*/ 0 w 140"/>
                <a:gd name="T3" fmla="*/ 0 h 82"/>
                <a:gd name="T4" fmla="*/ 0 w 140"/>
                <a:gd name="T5" fmla="*/ 0 h 82"/>
                <a:gd name="T6" fmla="*/ 0 w 140"/>
                <a:gd name="T7" fmla="*/ 0 h 82"/>
                <a:gd name="T8" fmla="*/ 0 w 140"/>
                <a:gd name="T9" fmla="*/ 0 h 82"/>
                <a:gd name="T10" fmla="*/ 0 w 140"/>
                <a:gd name="T11" fmla="*/ 0 h 82"/>
                <a:gd name="T12" fmla="*/ 0 w 140"/>
                <a:gd name="T13" fmla="*/ 0 h 82"/>
                <a:gd name="T14" fmla="*/ 0 w 140"/>
                <a:gd name="T15" fmla="*/ 0 h 82"/>
                <a:gd name="T16" fmla="*/ 0 w 140"/>
                <a:gd name="T17" fmla="*/ 0 h 82"/>
                <a:gd name="T18" fmla="*/ 0 w 140"/>
                <a:gd name="T19" fmla="*/ 0 h 82"/>
                <a:gd name="T20" fmla="*/ 0 w 140"/>
                <a:gd name="T21" fmla="*/ 0 h 82"/>
                <a:gd name="T22" fmla="*/ 0 w 140"/>
                <a:gd name="T23" fmla="*/ 0 h 82"/>
                <a:gd name="T24" fmla="*/ 0 w 140"/>
                <a:gd name="T25" fmla="*/ 0 h 82"/>
                <a:gd name="T26" fmla="*/ 0 w 140"/>
                <a:gd name="T27" fmla="*/ 0 h 82"/>
                <a:gd name="T28" fmla="*/ 0 w 140"/>
                <a:gd name="T29" fmla="*/ 0 h 82"/>
                <a:gd name="T30" fmla="*/ 0 w 140"/>
                <a:gd name="T31" fmla="*/ 0 h 82"/>
                <a:gd name="T32" fmla="*/ 0 w 140"/>
                <a:gd name="T33" fmla="*/ 0 h 82"/>
                <a:gd name="T34" fmla="*/ 0 w 140"/>
                <a:gd name="T35" fmla="*/ 0 h 82"/>
                <a:gd name="T36" fmla="*/ 0 w 140"/>
                <a:gd name="T37" fmla="*/ 0 h 82"/>
                <a:gd name="T38" fmla="*/ 0 w 140"/>
                <a:gd name="T39" fmla="*/ 0 h 82"/>
                <a:gd name="T40" fmla="*/ 0 w 140"/>
                <a:gd name="T41" fmla="*/ 0 h 82"/>
                <a:gd name="T42" fmla="*/ 0 w 140"/>
                <a:gd name="T43" fmla="*/ 0 h 82"/>
                <a:gd name="T44" fmla="*/ 0 w 140"/>
                <a:gd name="T45" fmla="*/ 0 h 82"/>
                <a:gd name="T46" fmla="*/ 0 w 140"/>
                <a:gd name="T47" fmla="*/ 0 h 82"/>
                <a:gd name="T48" fmla="*/ 0 w 140"/>
                <a:gd name="T49" fmla="*/ 0 h 82"/>
                <a:gd name="T50" fmla="*/ 0 w 140"/>
                <a:gd name="T51" fmla="*/ 0 h 82"/>
                <a:gd name="T52" fmla="*/ 0 w 140"/>
                <a:gd name="T53" fmla="*/ 0 h 82"/>
                <a:gd name="T54" fmla="*/ 0 w 140"/>
                <a:gd name="T55" fmla="*/ 0 h 82"/>
                <a:gd name="T56" fmla="*/ 0 w 140"/>
                <a:gd name="T57" fmla="*/ 0 h 82"/>
                <a:gd name="T58" fmla="*/ 0 w 140"/>
                <a:gd name="T59" fmla="*/ 0 h 82"/>
                <a:gd name="T60" fmla="*/ 0 w 140"/>
                <a:gd name="T61" fmla="*/ 0 h 82"/>
                <a:gd name="T62" fmla="*/ 0 w 140"/>
                <a:gd name="T63" fmla="*/ 0 h 82"/>
                <a:gd name="T64" fmla="*/ 0 w 140"/>
                <a:gd name="T65" fmla="*/ 0 h 82"/>
                <a:gd name="T66" fmla="*/ 0 w 140"/>
                <a:gd name="T67" fmla="*/ 0 h 82"/>
                <a:gd name="T68" fmla="*/ 0 w 140"/>
                <a:gd name="T69" fmla="*/ 0 h 82"/>
                <a:gd name="T70" fmla="*/ 0 w 140"/>
                <a:gd name="T71" fmla="*/ 0 h 82"/>
                <a:gd name="T72" fmla="*/ 0 w 140"/>
                <a:gd name="T73" fmla="*/ 0 h 82"/>
                <a:gd name="T74" fmla="*/ 0 w 140"/>
                <a:gd name="T75" fmla="*/ 0 h 82"/>
                <a:gd name="T76" fmla="*/ 0 w 140"/>
                <a:gd name="T77" fmla="*/ 0 h 82"/>
                <a:gd name="T78" fmla="*/ 0 w 140"/>
                <a:gd name="T79" fmla="*/ 0 h 82"/>
                <a:gd name="T80" fmla="*/ 0 w 140"/>
                <a:gd name="T81" fmla="*/ 0 h 8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40"/>
                <a:gd name="T124" fmla="*/ 0 h 82"/>
                <a:gd name="T125" fmla="*/ 140 w 140"/>
                <a:gd name="T126" fmla="*/ 82 h 8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40" h="82">
                  <a:moveTo>
                    <a:pt x="110" y="82"/>
                  </a:moveTo>
                  <a:lnTo>
                    <a:pt x="119" y="66"/>
                  </a:lnTo>
                  <a:lnTo>
                    <a:pt x="124" y="46"/>
                  </a:lnTo>
                  <a:lnTo>
                    <a:pt x="125" y="27"/>
                  </a:lnTo>
                  <a:lnTo>
                    <a:pt x="122" y="11"/>
                  </a:lnTo>
                  <a:lnTo>
                    <a:pt x="110" y="13"/>
                  </a:lnTo>
                  <a:lnTo>
                    <a:pt x="95" y="18"/>
                  </a:lnTo>
                  <a:lnTo>
                    <a:pt x="79" y="22"/>
                  </a:lnTo>
                  <a:lnTo>
                    <a:pt x="61" y="28"/>
                  </a:lnTo>
                  <a:lnTo>
                    <a:pt x="43" y="33"/>
                  </a:lnTo>
                  <a:lnTo>
                    <a:pt x="26" y="35"/>
                  </a:lnTo>
                  <a:lnTo>
                    <a:pt x="12" y="35"/>
                  </a:lnTo>
                  <a:lnTo>
                    <a:pt x="0" y="33"/>
                  </a:lnTo>
                  <a:lnTo>
                    <a:pt x="4" y="29"/>
                  </a:lnTo>
                  <a:lnTo>
                    <a:pt x="13" y="26"/>
                  </a:lnTo>
                  <a:lnTo>
                    <a:pt x="26" y="23"/>
                  </a:lnTo>
                  <a:lnTo>
                    <a:pt x="40" y="21"/>
                  </a:lnTo>
                  <a:lnTo>
                    <a:pt x="54" y="19"/>
                  </a:lnTo>
                  <a:lnTo>
                    <a:pt x="68" y="16"/>
                  </a:lnTo>
                  <a:lnTo>
                    <a:pt x="78" y="14"/>
                  </a:lnTo>
                  <a:lnTo>
                    <a:pt x="85" y="13"/>
                  </a:lnTo>
                  <a:lnTo>
                    <a:pt x="88" y="10"/>
                  </a:lnTo>
                  <a:lnTo>
                    <a:pt x="92" y="7"/>
                  </a:lnTo>
                  <a:lnTo>
                    <a:pt x="96" y="4"/>
                  </a:lnTo>
                  <a:lnTo>
                    <a:pt x="101" y="3"/>
                  </a:lnTo>
                  <a:lnTo>
                    <a:pt x="104" y="0"/>
                  </a:lnTo>
                  <a:lnTo>
                    <a:pt x="109" y="0"/>
                  </a:lnTo>
                  <a:lnTo>
                    <a:pt x="115" y="0"/>
                  </a:lnTo>
                  <a:lnTo>
                    <a:pt x="119" y="3"/>
                  </a:lnTo>
                  <a:lnTo>
                    <a:pt x="121" y="7"/>
                  </a:lnTo>
                  <a:lnTo>
                    <a:pt x="124" y="11"/>
                  </a:lnTo>
                  <a:lnTo>
                    <a:pt x="127" y="13"/>
                  </a:lnTo>
                  <a:lnTo>
                    <a:pt x="133" y="13"/>
                  </a:lnTo>
                  <a:lnTo>
                    <a:pt x="138" y="26"/>
                  </a:lnTo>
                  <a:lnTo>
                    <a:pt x="140" y="38"/>
                  </a:lnTo>
                  <a:lnTo>
                    <a:pt x="139" y="51"/>
                  </a:lnTo>
                  <a:lnTo>
                    <a:pt x="136" y="64"/>
                  </a:lnTo>
                  <a:lnTo>
                    <a:pt x="132" y="71"/>
                  </a:lnTo>
                  <a:lnTo>
                    <a:pt x="125" y="77"/>
                  </a:lnTo>
                  <a:lnTo>
                    <a:pt x="116" y="82"/>
                  </a:lnTo>
                  <a:lnTo>
                    <a:pt x="110" y="82"/>
                  </a:lnTo>
                  <a:close/>
                </a:path>
              </a:pathLst>
            </a:custGeom>
            <a:solidFill>
              <a:srgbClr val="000000"/>
            </a:solidFill>
            <a:ln w="9525">
              <a:noFill/>
              <a:round/>
              <a:headEnd/>
              <a:tailEnd/>
            </a:ln>
          </p:spPr>
          <p:txBody>
            <a:bodyPr/>
            <a:lstStyle/>
            <a:p>
              <a:endParaRPr lang="ru-RU"/>
            </a:p>
          </p:txBody>
        </p:sp>
        <p:sp>
          <p:nvSpPr>
            <p:cNvPr id="96" name="Freeform 375"/>
            <p:cNvSpPr>
              <a:spLocks/>
            </p:cNvSpPr>
            <p:nvPr/>
          </p:nvSpPr>
          <p:spPr bwMode="auto">
            <a:xfrm>
              <a:off x="3144" y="3208"/>
              <a:ext cx="7" cy="45"/>
            </a:xfrm>
            <a:custGeom>
              <a:avLst/>
              <a:gdLst>
                <a:gd name="T0" fmla="*/ 0 w 23"/>
                <a:gd name="T1" fmla="*/ 0 h 160"/>
                <a:gd name="T2" fmla="*/ 0 w 23"/>
                <a:gd name="T3" fmla="*/ 0 h 160"/>
                <a:gd name="T4" fmla="*/ 0 w 23"/>
                <a:gd name="T5" fmla="*/ 0 h 160"/>
                <a:gd name="T6" fmla="*/ 0 w 23"/>
                <a:gd name="T7" fmla="*/ 0 h 160"/>
                <a:gd name="T8" fmla="*/ 0 w 23"/>
                <a:gd name="T9" fmla="*/ 0 h 160"/>
                <a:gd name="T10" fmla="*/ 0 w 23"/>
                <a:gd name="T11" fmla="*/ 0 h 160"/>
                <a:gd name="T12" fmla="*/ 0 w 23"/>
                <a:gd name="T13" fmla="*/ 0 h 160"/>
                <a:gd name="T14" fmla="*/ 0 w 23"/>
                <a:gd name="T15" fmla="*/ 0 h 160"/>
                <a:gd name="T16" fmla="*/ 0 w 23"/>
                <a:gd name="T17" fmla="*/ 0 h 160"/>
                <a:gd name="T18" fmla="*/ 0 w 23"/>
                <a:gd name="T19" fmla="*/ 0 h 160"/>
                <a:gd name="T20" fmla="*/ 0 w 23"/>
                <a:gd name="T21" fmla="*/ 0 h 160"/>
                <a:gd name="T22" fmla="*/ 0 w 23"/>
                <a:gd name="T23" fmla="*/ 0 h 160"/>
                <a:gd name="T24" fmla="*/ 0 w 23"/>
                <a:gd name="T25" fmla="*/ 0 h 160"/>
                <a:gd name="T26" fmla="*/ 0 w 23"/>
                <a:gd name="T27" fmla="*/ 0 h 16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3"/>
                <a:gd name="T43" fmla="*/ 0 h 160"/>
                <a:gd name="T44" fmla="*/ 23 w 23"/>
                <a:gd name="T45" fmla="*/ 160 h 16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3" h="160">
                  <a:moveTo>
                    <a:pt x="0" y="160"/>
                  </a:moveTo>
                  <a:lnTo>
                    <a:pt x="3" y="124"/>
                  </a:lnTo>
                  <a:lnTo>
                    <a:pt x="8" y="81"/>
                  </a:lnTo>
                  <a:lnTo>
                    <a:pt x="10" y="37"/>
                  </a:lnTo>
                  <a:lnTo>
                    <a:pt x="9" y="0"/>
                  </a:lnTo>
                  <a:lnTo>
                    <a:pt x="15" y="7"/>
                  </a:lnTo>
                  <a:lnTo>
                    <a:pt x="17" y="23"/>
                  </a:lnTo>
                  <a:lnTo>
                    <a:pt x="18" y="40"/>
                  </a:lnTo>
                  <a:lnTo>
                    <a:pt x="19" y="50"/>
                  </a:lnTo>
                  <a:lnTo>
                    <a:pt x="23" y="79"/>
                  </a:lnTo>
                  <a:lnTo>
                    <a:pt x="20" y="107"/>
                  </a:lnTo>
                  <a:lnTo>
                    <a:pt x="15" y="134"/>
                  </a:lnTo>
                  <a:lnTo>
                    <a:pt x="7" y="160"/>
                  </a:lnTo>
                  <a:lnTo>
                    <a:pt x="0" y="160"/>
                  </a:lnTo>
                  <a:close/>
                </a:path>
              </a:pathLst>
            </a:custGeom>
            <a:solidFill>
              <a:srgbClr val="000000"/>
            </a:solidFill>
            <a:ln w="9525">
              <a:noFill/>
              <a:round/>
              <a:headEnd/>
              <a:tailEnd/>
            </a:ln>
          </p:spPr>
          <p:txBody>
            <a:bodyPr/>
            <a:lstStyle/>
            <a:p>
              <a:endParaRPr lang="ru-RU"/>
            </a:p>
          </p:txBody>
        </p:sp>
        <p:sp>
          <p:nvSpPr>
            <p:cNvPr id="97" name="Freeform 376"/>
            <p:cNvSpPr>
              <a:spLocks/>
            </p:cNvSpPr>
            <p:nvPr/>
          </p:nvSpPr>
          <p:spPr bwMode="auto">
            <a:xfrm>
              <a:off x="3121" y="3242"/>
              <a:ext cx="15" cy="7"/>
            </a:xfrm>
            <a:custGeom>
              <a:avLst/>
              <a:gdLst>
                <a:gd name="T0" fmla="*/ 0 w 47"/>
                <a:gd name="T1" fmla="*/ 0 h 29"/>
                <a:gd name="T2" fmla="*/ 0 w 47"/>
                <a:gd name="T3" fmla="*/ 0 h 29"/>
                <a:gd name="T4" fmla="*/ 0 w 47"/>
                <a:gd name="T5" fmla="*/ 0 h 29"/>
                <a:gd name="T6" fmla="*/ 0 w 47"/>
                <a:gd name="T7" fmla="*/ 0 h 29"/>
                <a:gd name="T8" fmla="*/ 0 w 47"/>
                <a:gd name="T9" fmla="*/ 0 h 29"/>
                <a:gd name="T10" fmla="*/ 0 w 47"/>
                <a:gd name="T11" fmla="*/ 0 h 29"/>
                <a:gd name="T12" fmla="*/ 0 w 47"/>
                <a:gd name="T13" fmla="*/ 0 h 29"/>
                <a:gd name="T14" fmla="*/ 0 w 47"/>
                <a:gd name="T15" fmla="*/ 0 h 29"/>
                <a:gd name="T16" fmla="*/ 0 w 47"/>
                <a:gd name="T17" fmla="*/ 0 h 29"/>
                <a:gd name="T18" fmla="*/ 0 w 47"/>
                <a:gd name="T19" fmla="*/ 0 h 29"/>
                <a:gd name="T20" fmla="*/ 0 w 47"/>
                <a:gd name="T21" fmla="*/ 0 h 29"/>
                <a:gd name="T22" fmla="*/ 0 w 47"/>
                <a:gd name="T23" fmla="*/ 0 h 29"/>
                <a:gd name="T24" fmla="*/ 0 w 47"/>
                <a:gd name="T25" fmla="*/ 0 h 29"/>
                <a:gd name="T26" fmla="*/ 0 w 47"/>
                <a:gd name="T27" fmla="*/ 0 h 29"/>
                <a:gd name="T28" fmla="*/ 0 w 47"/>
                <a:gd name="T29" fmla="*/ 0 h 29"/>
                <a:gd name="T30" fmla="*/ 0 w 47"/>
                <a:gd name="T31" fmla="*/ 0 h 29"/>
                <a:gd name="T32" fmla="*/ 0 w 47"/>
                <a:gd name="T33" fmla="*/ 0 h 29"/>
                <a:gd name="T34" fmla="*/ 0 w 47"/>
                <a:gd name="T35" fmla="*/ 0 h 2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7"/>
                <a:gd name="T55" fmla="*/ 0 h 29"/>
                <a:gd name="T56" fmla="*/ 47 w 47"/>
                <a:gd name="T57" fmla="*/ 29 h 2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7" h="29">
                  <a:moveTo>
                    <a:pt x="0" y="7"/>
                  </a:moveTo>
                  <a:lnTo>
                    <a:pt x="0" y="0"/>
                  </a:lnTo>
                  <a:lnTo>
                    <a:pt x="6" y="3"/>
                  </a:lnTo>
                  <a:lnTo>
                    <a:pt x="13" y="5"/>
                  </a:lnTo>
                  <a:lnTo>
                    <a:pt x="19" y="9"/>
                  </a:lnTo>
                  <a:lnTo>
                    <a:pt x="25" y="11"/>
                  </a:lnTo>
                  <a:lnTo>
                    <a:pt x="32" y="15"/>
                  </a:lnTo>
                  <a:lnTo>
                    <a:pt x="38" y="20"/>
                  </a:lnTo>
                  <a:lnTo>
                    <a:pt x="43" y="25"/>
                  </a:lnTo>
                  <a:lnTo>
                    <a:pt x="47" y="29"/>
                  </a:lnTo>
                  <a:lnTo>
                    <a:pt x="39" y="28"/>
                  </a:lnTo>
                  <a:lnTo>
                    <a:pt x="33" y="27"/>
                  </a:lnTo>
                  <a:lnTo>
                    <a:pt x="28" y="25"/>
                  </a:lnTo>
                  <a:lnTo>
                    <a:pt x="22" y="21"/>
                  </a:lnTo>
                  <a:lnTo>
                    <a:pt x="17" y="18"/>
                  </a:lnTo>
                  <a:lnTo>
                    <a:pt x="11" y="14"/>
                  </a:lnTo>
                  <a:lnTo>
                    <a:pt x="6" y="11"/>
                  </a:lnTo>
                  <a:lnTo>
                    <a:pt x="0" y="7"/>
                  </a:lnTo>
                  <a:close/>
                </a:path>
              </a:pathLst>
            </a:custGeom>
            <a:solidFill>
              <a:srgbClr val="000000"/>
            </a:solidFill>
            <a:ln w="9525">
              <a:noFill/>
              <a:round/>
              <a:headEnd/>
              <a:tailEnd/>
            </a:ln>
          </p:spPr>
          <p:txBody>
            <a:bodyPr/>
            <a:lstStyle/>
            <a:p>
              <a:endParaRPr lang="ru-RU"/>
            </a:p>
          </p:txBody>
        </p:sp>
        <p:sp>
          <p:nvSpPr>
            <p:cNvPr id="98" name="Freeform 377"/>
            <p:cNvSpPr>
              <a:spLocks/>
            </p:cNvSpPr>
            <p:nvPr/>
          </p:nvSpPr>
          <p:spPr bwMode="auto">
            <a:xfrm>
              <a:off x="2921" y="3196"/>
              <a:ext cx="35" cy="37"/>
            </a:xfrm>
            <a:custGeom>
              <a:avLst/>
              <a:gdLst>
                <a:gd name="T0" fmla="*/ 0 w 113"/>
                <a:gd name="T1" fmla="*/ 0 h 134"/>
                <a:gd name="T2" fmla="*/ 0 w 113"/>
                <a:gd name="T3" fmla="*/ 0 h 134"/>
                <a:gd name="T4" fmla="*/ 0 w 113"/>
                <a:gd name="T5" fmla="*/ 0 h 134"/>
                <a:gd name="T6" fmla="*/ 0 w 113"/>
                <a:gd name="T7" fmla="*/ 0 h 134"/>
                <a:gd name="T8" fmla="*/ 0 w 113"/>
                <a:gd name="T9" fmla="*/ 0 h 134"/>
                <a:gd name="T10" fmla="*/ 0 w 113"/>
                <a:gd name="T11" fmla="*/ 0 h 134"/>
                <a:gd name="T12" fmla="*/ 0 w 113"/>
                <a:gd name="T13" fmla="*/ 0 h 134"/>
                <a:gd name="T14" fmla="*/ 0 w 113"/>
                <a:gd name="T15" fmla="*/ 0 h 134"/>
                <a:gd name="T16" fmla="*/ 0 w 113"/>
                <a:gd name="T17" fmla="*/ 0 h 134"/>
                <a:gd name="T18" fmla="*/ 0 w 113"/>
                <a:gd name="T19" fmla="*/ 0 h 134"/>
                <a:gd name="T20" fmla="*/ 0 w 113"/>
                <a:gd name="T21" fmla="*/ 0 h 134"/>
                <a:gd name="T22" fmla="*/ 0 w 113"/>
                <a:gd name="T23" fmla="*/ 0 h 134"/>
                <a:gd name="T24" fmla="*/ 0 w 113"/>
                <a:gd name="T25" fmla="*/ 0 h 134"/>
                <a:gd name="T26" fmla="*/ 0 w 113"/>
                <a:gd name="T27" fmla="*/ 0 h 134"/>
                <a:gd name="T28" fmla="*/ 0 w 113"/>
                <a:gd name="T29" fmla="*/ 0 h 134"/>
                <a:gd name="T30" fmla="*/ 0 w 113"/>
                <a:gd name="T31" fmla="*/ 0 h 134"/>
                <a:gd name="T32" fmla="*/ 0 w 113"/>
                <a:gd name="T33" fmla="*/ 0 h 134"/>
                <a:gd name="T34" fmla="*/ 0 w 113"/>
                <a:gd name="T35" fmla="*/ 0 h 134"/>
                <a:gd name="T36" fmla="*/ 0 w 113"/>
                <a:gd name="T37" fmla="*/ 0 h 134"/>
                <a:gd name="T38" fmla="*/ 0 w 113"/>
                <a:gd name="T39" fmla="*/ 0 h 134"/>
                <a:gd name="T40" fmla="*/ 0 w 113"/>
                <a:gd name="T41" fmla="*/ 0 h 134"/>
                <a:gd name="T42" fmla="*/ 0 w 113"/>
                <a:gd name="T43" fmla="*/ 0 h 134"/>
                <a:gd name="T44" fmla="*/ 0 w 113"/>
                <a:gd name="T45" fmla="*/ 0 h 134"/>
                <a:gd name="T46" fmla="*/ 0 w 113"/>
                <a:gd name="T47" fmla="*/ 0 h 134"/>
                <a:gd name="T48" fmla="*/ 0 w 113"/>
                <a:gd name="T49" fmla="*/ 0 h 134"/>
                <a:gd name="T50" fmla="*/ 0 w 113"/>
                <a:gd name="T51" fmla="*/ 0 h 134"/>
                <a:gd name="T52" fmla="*/ 0 w 113"/>
                <a:gd name="T53" fmla="*/ 0 h 134"/>
                <a:gd name="T54" fmla="*/ 0 w 113"/>
                <a:gd name="T55" fmla="*/ 0 h 134"/>
                <a:gd name="T56" fmla="*/ 0 w 113"/>
                <a:gd name="T57" fmla="*/ 0 h 13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3"/>
                <a:gd name="T88" fmla="*/ 0 h 134"/>
                <a:gd name="T89" fmla="*/ 113 w 113"/>
                <a:gd name="T90" fmla="*/ 134 h 13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3" h="134">
                  <a:moveTo>
                    <a:pt x="0" y="106"/>
                  </a:moveTo>
                  <a:lnTo>
                    <a:pt x="8" y="91"/>
                  </a:lnTo>
                  <a:lnTo>
                    <a:pt x="19" y="74"/>
                  </a:lnTo>
                  <a:lnTo>
                    <a:pt x="31" y="58"/>
                  </a:lnTo>
                  <a:lnTo>
                    <a:pt x="46" y="42"/>
                  </a:lnTo>
                  <a:lnTo>
                    <a:pt x="63" y="28"/>
                  </a:lnTo>
                  <a:lnTo>
                    <a:pt x="80" y="16"/>
                  </a:lnTo>
                  <a:lnTo>
                    <a:pt x="96" y="7"/>
                  </a:lnTo>
                  <a:lnTo>
                    <a:pt x="113" y="0"/>
                  </a:lnTo>
                  <a:lnTo>
                    <a:pt x="110" y="7"/>
                  </a:lnTo>
                  <a:lnTo>
                    <a:pt x="105" y="12"/>
                  </a:lnTo>
                  <a:lnTo>
                    <a:pt x="98" y="18"/>
                  </a:lnTo>
                  <a:lnTo>
                    <a:pt x="91" y="24"/>
                  </a:lnTo>
                  <a:lnTo>
                    <a:pt x="83" y="28"/>
                  </a:lnTo>
                  <a:lnTo>
                    <a:pt x="76" y="34"/>
                  </a:lnTo>
                  <a:lnTo>
                    <a:pt x="69" y="39"/>
                  </a:lnTo>
                  <a:lnTo>
                    <a:pt x="65" y="43"/>
                  </a:lnTo>
                  <a:lnTo>
                    <a:pt x="54" y="54"/>
                  </a:lnTo>
                  <a:lnTo>
                    <a:pt x="44" y="65"/>
                  </a:lnTo>
                  <a:lnTo>
                    <a:pt x="34" y="74"/>
                  </a:lnTo>
                  <a:lnTo>
                    <a:pt x="26" y="85"/>
                  </a:lnTo>
                  <a:lnTo>
                    <a:pt x="19" y="96"/>
                  </a:lnTo>
                  <a:lnTo>
                    <a:pt x="12" y="108"/>
                  </a:lnTo>
                  <a:lnTo>
                    <a:pt x="7" y="121"/>
                  </a:lnTo>
                  <a:lnTo>
                    <a:pt x="4" y="134"/>
                  </a:lnTo>
                  <a:lnTo>
                    <a:pt x="0" y="127"/>
                  </a:lnTo>
                  <a:lnTo>
                    <a:pt x="0" y="122"/>
                  </a:lnTo>
                  <a:lnTo>
                    <a:pt x="0" y="114"/>
                  </a:lnTo>
                  <a:lnTo>
                    <a:pt x="0" y="106"/>
                  </a:lnTo>
                  <a:close/>
                </a:path>
              </a:pathLst>
            </a:custGeom>
            <a:solidFill>
              <a:srgbClr val="000000"/>
            </a:solidFill>
            <a:ln w="9525">
              <a:noFill/>
              <a:round/>
              <a:headEnd/>
              <a:tailEnd/>
            </a:ln>
          </p:spPr>
          <p:txBody>
            <a:bodyPr/>
            <a:lstStyle/>
            <a:p>
              <a:endParaRPr lang="ru-RU"/>
            </a:p>
          </p:txBody>
        </p:sp>
        <p:sp>
          <p:nvSpPr>
            <p:cNvPr id="99" name="Freeform 378"/>
            <p:cNvSpPr>
              <a:spLocks/>
            </p:cNvSpPr>
            <p:nvPr/>
          </p:nvSpPr>
          <p:spPr bwMode="auto">
            <a:xfrm>
              <a:off x="3293" y="3149"/>
              <a:ext cx="33" cy="90"/>
            </a:xfrm>
            <a:custGeom>
              <a:avLst/>
              <a:gdLst>
                <a:gd name="T0" fmla="*/ 0 w 110"/>
                <a:gd name="T1" fmla="*/ 0 h 324"/>
                <a:gd name="T2" fmla="*/ 0 w 110"/>
                <a:gd name="T3" fmla="*/ 0 h 324"/>
                <a:gd name="T4" fmla="*/ 0 w 110"/>
                <a:gd name="T5" fmla="*/ 0 h 324"/>
                <a:gd name="T6" fmla="*/ 0 w 110"/>
                <a:gd name="T7" fmla="*/ 0 h 324"/>
                <a:gd name="T8" fmla="*/ 0 w 110"/>
                <a:gd name="T9" fmla="*/ 0 h 324"/>
                <a:gd name="T10" fmla="*/ 0 w 110"/>
                <a:gd name="T11" fmla="*/ 0 h 324"/>
                <a:gd name="T12" fmla="*/ 0 w 110"/>
                <a:gd name="T13" fmla="*/ 0 h 324"/>
                <a:gd name="T14" fmla="*/ 0 w 110"/>
                <a:gd name="T15" fmla="*/ 0 h 324"/>
                <a:gd name="T16" fmla="*/ 0 w 110"/>
                <a:gd name="T17" fmla="*/ 0 h 324"/>
                <a:gd name="T18" fmla="*/ 0 w 110"/>
                <a:gd name="T19" fmla="*/ 0 h 324"/>
                <a:gd name="T20" fmla="*/ 0 w 110"/>
                <a:gd name="T21" fmla="*/ 0 h 324"/>
                <a:gd name="T22" fmla="*/ 0 w 110"/>
                <a:gd name="T23" fmla="*/ 0 h 324"/>
                <a:gd name="T24" fmla="*/ 0 w 110"/>
                <a:gd name="T25" fmla="*/ 0 h 324"/>
                <a:gd name="T26" fmla="*/ 0 w 110"/>
                <a:gd name="T27" fmla="*/ 0 h 324"/>
                <a:gd name="T28" fmla="*/ 0 w 110"/>
                <a:gd name="T29" fmla="*/ 0 h 324"/>
                <a:gd name="T30" fmla="*/ 0 w 110"/>
                <a:gd name="T31" fmla="*/ 0 h 324"/>
                <a:gd name="T32" fmla="*/ 0 w 110"/>
                <a:gd name="T33" fmla="*/ 0 h 324"/>
                <a:gd name="T34" fmla="*/ 0 w 110"/>
                <a:gd name="T35" fmla="*/ 0 h 324"/>
                <a:gd name="T36" fmla="*/ 0 w 110"/>
                <a:gd name="T37" fmla="*/ 0 h 324"/>
                <a:gd name="T38" fmla="*/ 0 w 110"/>
                <a:gd name="T39" fmla="*/ 0 h 324"/>
                <a:gd name="T40" fmla="*/ 0 w 110"/>
                <a:gd name="T41" fmla="*/ 0 h 324"/>
                <a:gd name="T42" fmla="*/ 0 w 110"/>
                <a:gd name="T43" fmla="*/ 0 h 324"/>
                <a:gd name="T44" fmla="*/ 0 w 110"/>
                <a:gd name="T45" fmla="*/ 0 h 324"/>
                <a:gd name="T46" fmla="*/ 0 w 110"/>
                <a:gd name="T47" fmla="*/ 0 h 324"/>
                <a:gd name="T48" fmla="*/ 0 w 110"/>
                <a:gd name="T49" fmla="*/ 0 h 324"/>
                <a:gd name="T50" fmla="*/ 0 w 110"/>
                <a:gd name="T51" fmla="*/ 0 h 324"/>
                <a:gd name="T52" fmla="*/ 0 w 110"/>
                <a:gd name="T53" fmla="*/ 0 h 324"/>
                <a:gd name="T54" fmla="*/ 0 w 110"/>
                <a:gd name="T55" fmla="*/ 0 h 324"/>
                <a:gd name="T56" fmla="*/ 0 w 110"/>
                <a:gd name="T57" fmla="*/ 0 h 324"/>
                <a:gd name="T58" fmla="*/ 0 w 110"/>
                <a:gd name="T59" fmla="*/ 0 h 324"/>
                <a:gd name="T60" fmla="*/ 0 w 110"/>
                <a:gd name="T61" fmla="*/ 0 h 324"/>
                <a:gd name="T62" fmla="*/ 0 w 110"/>
                <a:gd name="T63" fmla="*/ 0 h 324"/>
                <a:gd name="T64" fmla="*/ 0 w 110"/>
                <a:gd name="T65" fmla="*/ 0 h 324"/>
                <a:gd name="T66" fmla="*/ 0 w 110"/>
                <a:gd name="T67" fmla="*/ 0 h 324"/>
                <a:gd name="T68" fmla="*/ 0 w 110"/>
                <a:gd name="T69" fmla="*/ 0 h 324"/>
                <a:gd name="T70" fmla="*/ 0 w 110"/>
                <a:gd name="T71" fmla="*/ 0 h 324"/>
                <a:gd name="T72" fmla="*/ 0 w 110"/>
                <a:gd name="T73" fmla="*/ 0 h 324"/>
                <a:gd name="T74" fmla="*/ 0 w 110"/>
                <a:gd name="T75" fmla="*/ 0 h 324"/>
                <a:gd name="T76" fmla="*/ 0 w 110"/>
                <a:gd name="T77" fmla="*/ 0 h 324"/>
                <a:gd name="T78" fmla="*/ 0 w 110"/>
                <a:gd name="T79" fmla="*/ 0 h 324"/>
                <a:gd name="T80" fmla="*/ 0 w 110"/>
                <a:gd name="T81" fmla="*/ 0 h 324"/>
                <a:gd name="T82" fmla="*/ 0 w 110"/>
                <a:gd name="T83" fmla="*/ 0 h 32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0"/>
                <a:gd name="T127" fmla="*/ 0 h 324"/>
                <a:gd name="T128" fmla="*/ 110 w 110"/>
                <a:gd name="T129" fmla="*/ 324 h 32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0" h="324">
                  <a:moveTo>
                    <a:pt x="84" y="262"/>
                  </a:moveTo>
                  <a:lnTo>
                    <a:pt x="76" y="235"/>
                  </a:lnTo>
                  <a:lnTo>
                    <a:pt x="72" y="208"/>
                  </a:lnTo>
                  <a:lnTo>
                    <a:pt x="69" y="179"/>
                  </a:lnTo>
                  <a:lnTo>
                    <a:pt x="68" y="149"/>
                  </a:lnTo>
                  <a:lnTo>
                    <a:pt x="66" y="121"/>
                  </a:lnTo>
                  <a:lnTo>
                    <a:pt x="60" y="94"/>
                  </a:lnTo>
                  <a:lnTo>
                    <a:pt x="51" y="70"/>
                  </a:lnTo>
                  <a:lnTo>
                    <a:pt x="34" y="49"/>
                  </a:lnTo>
                  <a:lnTo>
                    <a:pt x="22" y="38"/>
                  </a:lnTo>
                  <a:lnTo>
                    <a:pt x="12" y="26"/>
                  </a:lnTo>
                  <a:lnTo>
                    <a:pt x="5" y="13"/>
                  </a:lnTo>
                  <a:lnTo>
                    <a:pt x="0" y="0"/>
                  </a:lnTo>
                  <a:lnTo>
                    <a:pt x="4" y="2"/>
                  </a:lnTo>
                  <a:lnTo>
                    <a:pt x="7" y="3"/>
                  </a:lnTo>
                  <a:lnTo>
                    <a:pt x="8" y="5"/>
                  </a:lnTo>
                  <a:lnTo>
                    <a:pt x="11" y="7"/>
                  </a:lnTo>
                  <a:lnTo>
                    <a:pt x="14" y="14"/>
                  </a:lnTo>
                  <a:lnTo>
                    <a:pt x="17" y="20"/>
                  </a:lnTo>
                  <a:lnTo>
                    <a:pt x="23" y="25"/>
                  </a:lnTo>
                  <a:lnTo>
                    <a:pt x="28" y="30"/>
                  </a:lnTo>
                  <a:lnTo>
                    <a:pt x="34" y="36"/>
                  </a:lnTo>
                  <a:lnTo>
                    <a:pt x="39" y="41"/>
                  </a:lnTo>
                  <a:lnTo>
                    <a:pt x="44" y="47"/>
                  </a:lnTo>
                  <a:lnTo>
                    <a:pt x="49" y="53"/>
                  </a:lnTo>
                  <a:lnTo>
                    <a:pt x="46" y="57"/>
                  </a:lnTo>
                  <a:lnTo>
                    <a:pt x="62" y="79"/>
                  </a:lnTo>
                  <a:lnTo>
                    <a:pt x="73" y="103"/>
                  </a:lnTo>
                  <a:lnTo>
                    <a:pt x="79" y="131"/>
                  </a:lnTo>
                  <a:lnTo>
                    <a:pt x="81" y="159"/>
                  </a:lnTo>
                  <a:lnTo>
                    <a:pt x="82" y="188"/>
                  </a:lnTo>
                  <a:lnTo>
                    <a:pt x="85" y="217"/>
                  </a:lnTo>
                  <a:lnTo>
                    <a:pt x="91" y="243"/>
                  </a:lnTo>
                  <a:lnTo>
                    <a:pt x="103" y="269"/>
                  </a:lnTo>
                  <a:lnTo>
                    <a:pt x="104" y="283"/>
                  </a:lnTo>
                  <a:lnTo>
                    <a:pt x="107" y="296"/>
                  </a:lnTo>
                  <a:lnTo>
                    <a:pt x="110" y="310"/>
                  </a:lnTo>
                  <a:lnTo>
                    <a:pt x="108" y="324"/>
                  </a:lnTo>
                  <a:lnTo>
                    <a:pt x="100" y="311"/>
                  </a:lnTo>
                  <a:lnTo>
                    <a:pt x="95" y="295"/>
                  </a:lnTo>
                  <a:lnTo>
                    <a:pt x="91" y="278"/>
                  </a:lnTo>
                  <a:lnTo>
                    <a:pt x="84" y="262"/>
                  </a:lnTo>
                  <a:close/>
                </a:path>
              </a:pathLst>
            </a:custGeom>
            <a:solidFill>
              <a:srgbClr val="000000"/>
            </a:solidFill>
            <a:ln w="9525">
              <a:noFill/>
              <a:round/>
              <a:headEnd/>
              <a:tailEnd/>
            </a:ln>
          </p:spPr>
          <p:txBody>
            <a:bodyPr/>
            <a:lstStyle/>
            <a:p>
              <a:endParaRPr lang="ru-RU"/>
            </a:p>
          </p:txBody>
        </p:sp>
        <p:sp>
          <p:nvSpPr>
            <p:cNvPr id="100" name="Freeform 379"/>
            <p:cNvSpPr>
              <a:spLocks/>
            </p:cNvSpPr>
            <p:nvPr/>
          </p:nvSpPr>
          <p:spPr bwMode="auto">
            <a:xfrm>
              <a:off x="3258" y="3213"/>
              <a:ext cx="18" cy="8"/>
            </a:xfrm>
            <a:custGeom>
              <a:avLst/>
              <a:gdLst>
                <a:gd name="T0" fmla="*/ 0 w 61"/>
                <a:gd name="T1" fmla="*/ 0 h 30"/>
                <a:gd name="T2" fmla="*/ 0 w 61"/>
                <a:gd name="T3" fmla="*/ 0 h 30"/>
                <a:gd name="T4" fmla="*/ 0 w 61"/>
                <a:gd name="T5" fmla="*/ 0 h 30"/>
                <a:gd name="T6" fmla="*/ 0 w 61"/>
                <a:gd name="T7" fmla="*/ 0 h 30"/>
                <a:gd name="T8" fmla="*/ 0 w 61"/>
                <a:gd name="T9" fmla="*/ 0 h 30"/>
                <a:gd name="T10" fmla="*/ 0 w 61"/>
                <a:gd name="T11" fmla="*/ 0 h 30"/>
                <a:gd name="T12" fmla="*/ 0 w 61"/>
                <a:gd name="T13" fmla="*/ 0 h 30"/>
                <a:gd name="T14" fmla="*/ 0 w 61"/>
                <a:gd name="T15" fmla="*/ 0 h 30"/>
                <a:gd name="T16" fmla="*/ 0 w 61"/>
                <a:gd name="T17" fmla="*/ 0 h 30"/>
                <a:gd name="T18" fmla="*/ 0 w 61"/>
                <a:gd name="T19" fmla="*/ 0 h 30"/>
                <a:gd name="T20" fmla="*/ 0 w 61"/>
                <a:gd name="T21" fmla="*/ 0 h 30"/>
                <a:gd name="T22" fmla="*/ 0 w 61"/>
                <a:gd name="T23" fmla="*/ 0 h 30"/>
                <a:gd name="T24" fmla="*/ 0 w 61"/>
                <a:gd name="T25" fmla="*/ 0 h 30"/>
                <a:gd name="T26" fmla="*/ 0 w 61"/>
                <a:gd name="T27" fmla="*/ 0 h 30"/>
                <a:gd name="T28" fmla="*/ 0 w 61"/>
                <a:gd name="T29" fmla="*/ 0 h 30"/>
                <a:gd name="T30" fmla="*/ 0 w 61"/>
                <a:gd name="T31" fmla="*/ 0 h 30"/>
                <a:gd name="T32" fmla="*/ 0 w 61"/>
                <a:gd name="T33" fmla="*/ 0 h 3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1"/>
                <a:gd name="T52" fmla="*/ 0 h 30"/>
                <a:gd name="T53" fmla="*/ 61 w 61"/>
                <a:gd name="T54" fmla="*/ 30 h 3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1" h="30">
                  <a:moveTo>
                    <a:pt x="0" y="28"/>
                  </a:moveTo>
                  <a:lnTo>
                    <a:pt x="5" y="25"/>
                  </a:lnTo>
                  <a:lnTo>
                    <a:pt x="10" y="23"/>
                  </a:lnTo>
                  <a:lnTo>
                    <a:pt x="17" y="21"/>
                  </a:lnTo>
                  <a:lnTo>
                    <a:pt x="25" y="18"/>
                  </a:lnTo>
                  <a:lnTo>
                    <a:pt x="33" y="15"/>
                  </a:lnTo>
                  <a:lnTo>
                    <a:pt x="43" y="11"/>
                  </a:lnTo>
                  <a:lnTo>
                    <a:pt x="52" y="6"/>
                  </a:lnTo>
                  <a:lnTo>
                    <a:pt x="61" y="0"/>
                  </a:lnTo>
                  <a:lnTo>
                    <a:pt x="59" y="8"/>
                  </a:lnTo>
                  <a:lnTo>
                    <a:pt x="50" y="17"/>
                  </a:lnTo>
                  <a:lnTo>
                    <a:pt x="38" y="25"/>
                  </a:lnTo>
                  <a:lnTo>
                    <a:pt x="30" y="30"/>
                  </a:lnTo>
                  <a:lnTo>
                    <a:pt x="23" y="29"/>
                  </a:lnTo>
                  <a:lnTo>
                    <a:pt x="15" y="30"/>
                  </a:lnTo>
                  <a:lnTo>
                    <a:pt x="6" y="30"/>
                  </a:lnTo>
                  <a:lnTo>
                    <a:pt x="0" y="28"/>
                  </a:lnTo>
                  <a:close/>
                </a:path>
              </a:pathLst>
            </a:custGeom>
            <a:solidFill>
              <a:srgbClr val="000000"/>
            </a:solidFill>
            <a:ln w="9525">
              <a:noFill/>
              <a:round/>
              <a:headEnd/>
              <a:tailEnd/>
            </a:ln>
          </p:spPr>
          <p:txBody>
            <a:bodyPr/>
            <a:lstStyle/>
            <a:p>
              <a:endParaRPr lang="ru-RU"/>
            </a:p>
          </p:txBody>
        </p:sp>
        <p:sp>
          <p:nvSpPr>
            <p:cNvPr id="101" name="Freeform 380"/>
            <p:cNvSpPr>
              <a:spLocks/>
            </p:cNvSpPr>
            <p:nvPr/>
          </p:nvSpPr>
          <p:spPr bwMode="auto">
            <a:xfrm>
              <a:off x="2968" y="3193"/>
              <a:ext cx="59" cy="10"/>
            </a:xfrm>
            <a:custGeom>
              <a:avLst/>
              <a:gdLst>
                <a:gd name="T0" fmla="*/ 0 w 192"/>
                <a:gd name="T1" fmla="*/ 0 h 38"/>
                <a:gd name="T2" fmla="*/ 0 w 192"/>
                <a:gd name="T3" fmla="*/ 0 h 38"/>
                <a:gd name="T4" fmla="*/ 0 w 192"/>
                <a:gd name="T5" fmla="*/ 0 h 38"/>
                <a:gd name="T6" fmla="*/ 0 w 192"/>
                <a:gd name="T7" fmla="*/ 0 h 38"/>
                <a:gd name="T8" fmla="*/ 0 w 192"/>
                <a:gd name="T9" fmla="*/ 0 h 38"/>
                <a:gd name="T10" fmla="*/ 0 w 192"/>
                <a:gd name="T11" fmla="*/ 0 h 38"/>
                <a:gd name="T12" fmla="*/ 0 w 192"/>
                <a:gd name="T13" fmla="*/ 0 h 38"/>
                <a:gd name="T14" fmla="*/ 0 w 192"/>
                <a:gd name="T15" fmla="*/ 0 h 38"/>
                <a:gd name="T16" fmla="*/ 0 w 192"/>
                <a:gd name="T17" fmla="*/ 0 h 38"/>
                <a:gd name="T18" fmla="*/ 0 w 192"/>
                <a:gd name="T19" fmla="*/ 0 h 38"/>
                <a:gd name="T20" fmla="*/ 0 w 192"/>
                <a:gd name="T21" fmla="*/ 0 h 38"/>
                <a:gd name="T22" fmla="*/ 0 w 192"/>
                <a:gd name="T23" fmla="*/ 0 h 38"/>
                <a:gd name="T24" fmla="*/ 0 w 192"/>
                <a:gd name="T25" fmla="*/ 0 h 38"/>
                <a:gd name="T26" fmla="*/ 0 w 192"/>
                <a:gd name="T27" fmla="*/ 0 h 38"/>
                <a:gd name="T28" fmla="*/ 0 w 192"/>
                <a:gd name="T29" fmla="*/ 0 h 38"/>
                <a:gd name="T30" fmla="*/ 0 w 192"/>
                <a:gd name="T31" fmla="*/ 0 h 38"/>
                <a:gd name="T32" fmla="*/ 0 w 192"/>
                <a:gd name="T33" fmla="*/ 0 h 38"/>
                <a:gd name="T34" fmla="*/ 0 w 192"/>
                <a:gd name="T35" fmla="*/ 0 h 38"/>
                <a:gd name="T36" fmla="*/ 0 w 192"/>
                <a:gd name="T37" fmla="*/ 0 h 38"/>
                <a:gd name="T38" fmla="*/ 0 w 192"/>
                <a:gd name="T39" fmla="*/ 0 h 38"/>
                <a:gd name="T40" fmla="*/ 0 w 192"/>
                <a:gd name="T41" fmla="*/ 0 h 38"/>
                <a:gd name="T42" fmla="*/ 0 w 192"/>
                <a:gd name="T43" fmla="*/ 0 h 38"/>
                <a:gd name="T44" fmla="*/ 0 w 192"/>
                <a:gd name="T45" fmla="*/ 0 h 38"/>
                <a:gd name="T46" fmla="*/ 0 w 192"/>
                <a:gd name="T47" fmla="*/ 0 h 38"/>
                <a:gd name="T48" fmla="*/ 0 w 192"/>
                <a:gd name="T49" fmla="*/ 0 h 38"/>
                <a:gd name="T50" fmla="*/ 0 w 192"/>
                <a:gd name="T51" fmla="*/ 0 h 38"/>
                <a:gd name="T52" fmla="*/ 0 w 192"/>
                <a:gd name="T53" fmla="*/ 0 h 38"/>
                <a:gd name="T54" fmla="*/ 0 w 192"/>
                <a:gd name="T55" fmla="*/ 0 h 38"/>
                <a:gd name="T56" fmla="*/ 0 w 192"/>
                <a:gd name="T57" fmla="*/ 0 h 38"/>
                <a:gd name="T58" fmla="*/ 0 w 192"/>
                <a:gd name="T59" fmla="*/ 0 h 38"/>
                <a:gd name="T60" fmla="*/ 0 w 192"/>
                <a:gd name="T61" fmla="*/ 0 h 38"/>
                <a:gd name="T62" fmla="*/ 0 w 192"/>
                <a:gd name="T63" fmla="*/ 0 h 38"/>
                <a:gd name="T64" fmla="*/ 0 w 192"/>
                <a:gd name="T65" fmla="*/ 0 h 38"/>
                <a:gd name="T66" fmla="*/ 0 w 192"/>
                <a:gd name="T67" fmla="*/ 0 h 38"/>
                <a:gd name="T68" fmla="*/ 0 w 192"/>
                <a:gd name="T69" fmla="*/ 0 h 38"/>
                <a:gd name="T70" fmla="*/ 0 w 192"/>
                <a:gd name="T71" fmla="*/ 0 h 38"/>
                <a:gd name="T72" fmla="*/ 0 w 192"/>
                <a:gd name="T73" fmla="*/ 0 h 38"/>
                <a:gd name="T74" fmla="*/ 0 w 192"/>
                <a:gd name="T75" fmla="*/ 0 h 38"/>
                <a:gd name="T76" fmla="*/ 0 w 192"/>
                <a:gd name="T77" fmla="*/ 0 h 38"/>
                <a:gd name="T78" fmla="*/ 0 w 192"/>
                <a:gd name="T79" fmla="*/ 0 h 38"/>
                <a:gd name="T80" fmla="*/ 0 w 192"/>
                <a:gd name="T81" fmla="*/ 0 h 3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2"/>
                <a:gd name="T124" fmla="*/ 0 h 38"/>
                <a:gd name="T125" fmla="*/ 192 w 192"/>
                <a:gd name="T126" fmla="*/ 38 h 3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2" h="38">
                  <a:moveTo>
                    <a:pt x="0" y="14"/>
                  </a:moveTo>
                  <a:lnTo>
                    <a:pt x="12" y="17"/>
                  </a:lnTo>
                  <a:lnTo>
                    <a:pt x="24" y="18"/>
                  </a:lnTo>
                  <a:lnTo>
                    <a:pt x="36" y="19"/>
                  </a:lnTo>
                  <a:lnTo>
                    <a:pt x="47" y="19"/>
                  </a:lnTo>
                  <a:lnTo>
                    <a:pt x="60" y="20"/>
                  </a:lnTo>
                  <a:lnTo>
                    <a:pt x="73" y="20"/>
                  </a:lnTo>
                  <a:lnTo>
                    <a:pt x="84" y="19"/>
                  </a:lnTo>
                  <a:lnTo>
                    <a:pt x="97" y="18"/>
                  </a:lnTo>
                  <a:lnTo>
                    <a:pt x="109" y="17"/>
                  </a:lnTo>
                  <a:lnTo>
                    <a:pt x="120" y="15"/>
                  </a:lnTo>
                  <a:lnTo>
                    <a:pt x="132" y="13"/>
                  </a:lnTo>
                  <a:lnTo>
                    <a:pt x="143" y="12"/>
                  </a:lnTo>
                  <a:lnTo>
                    <a:pt x="155" y="10"/>
                  </a:lnTo>
                  <a:lnTo>
                    <a:pt x="165" y="6"/>
                  </a:lnTo>
                  <a:lnTo>
                    <a:pt x="175" y="4"/>
                  </a:lnTo>
                  <a:lnTo>
                    <a:pt x="186" y="0"/>
                  </a:lnTo>
                  <a:lnTo>
                    <a:pt x="187" y="2"/>
                  </a:lnTo>
                  <a:lnTo>
                    <a:pt x="188" y="3"/>
                  </a:lnTo>
                  <a:lnTo>
                    <a:pt x="189" y="4"/>
                  </a:lnTo>
                  <a:lnTo>
                    <a:pt x="192" y="4"/>
                  </a:lnTo>
                  <a:lnTo>
                    <a:pt x="190" y="7"/>
                  </a:lnTo>
                  <a:lnTo>
                    <a:pt x="186" y="8"/>
                  </a:lnTo>
                  <a:lnTo>
                    <a:pt x="181" y="10"/>
                  </a:lnTo>
                  <a:lnTo>
                    <a:pt x="178" y="12"/>
                  </a:lnTo>
                  <a:lnTo>
                    <a:pt x="170" y="20"/>
                  </a:lnTo>
                  <a:lnTo>
                    <a:pt x="160" y="25"/>
                  </a:lnTo>
                  <a:lnTo>
                    <a:pt x="150" y="29"/>
                  </a:lnTo>
                  <a:lnTo>
                    <a:pt x="140" y="31"/>
                  </a:lnTo>
                  <a:lnTo>
                    <a:pt x="129" y="34"/>
                  </a:lnTo>
                  <a:lnTo>
                    <a:pt x="119" y="35"/>
                  </a:lnTo>
                  <a:lnTo>
                    <a:pt x="109" y="36"/>
                  </a:lnTo>
                  <a:lnTo>
                    <a:pt x="98" y="38"/>
                  </a:lnTo>
                  <a:lnTo>
                    <a:pt x="87" y="37"/>
                  </a:lnTo>
                  <a:lnTo>
                    <a:pt x="74" y="36"/>
                  </a:lnTo>
                  <a:lnTo>
                    <a:pt x="60" y="35"/>
                  </a:lnTo>
                  <a:lnTo>
                    <a:pt x="46" y="33"/>
                  </a:lnTo>
                  <a:lnTo>
                    <a:pt x="33" y="30"/>
                  </a:lnTo>
                  <a:lnTo>
                    <a:pt x="20" y="27"/>
                  </a:lnTo>
                  <a:lnTo>
                    <a:pt x="8" y="21"/>
                  </a:lnTo>
                  <a:lnTo>
                    <a:pt x="0" y="14"/>
                  </a:lnTo>
                  <a:close/>
                </a:path>
              </a:pathLst>
            </a:custGeom>
            <a:solidFill>
              <a:srgbClr val="000000"/>
            </a:solidFill>
            <a:ln w="9525">
              <a:noFill/>
              <a:round/>
              <a:headEnd/>
              <a:tailEnd/>
            </a:ln>
          </p:spPr>
          <p:txBody>
            <a:bodyPr/>
            <a:lstStyle/>
            <a:p>
              <a:endParaRPr lang="ru-RU"/>
            </a:p>
          </p:txBody>
        </p:sp>
        <p:sp>
          <p:nvSpPr>
            <p:cNvPr id="102" name="Freeform 381"/>
            <p:cNvSpPr>
              <a:spLocks/>
            </p:cNvSpPr>
            <p:nvPr/>
          </p:nvSpPr>
          <p:spPr bwMode="auto">
            <a:xfrm>
              <a:off x="3319" y="3182"/>
              <a:ext cx="17" cy="27"/>
            </a:xfrm>
            <a:custGeom>
              <a:avLst/>
              <a:gdLst>
                <a:gd name="T0" fmla="*/ 0 w 56"/>
                <a:gd name="T1" fmla="*/ 0 h 97"/>
                <a:gd name="T2" fmla="*/ 0 w 56"/>
                <a:gd name="T3" fmla="*/ 0 h 97"/>
                <a:gd name="T4" fmla="*/ 0 w 56"/>
                <a:gd name="T5" fmla="*/ 0 h 97"/>
                <a:gd name="T6" fmla="*/ 0 w 56"/>
                <a:gd name="T7" fmla="*/ 0 h 97"/>
                <a:gd name="T8" fmla="*/ 0 w 56"/>
                <a:gd name="T9" fmla="*/ 0 h 97"/>
                <a:gd name="T10" fmla="*/ 0 w 56"/>
                <a:gd name="T11" fmla="*/ 0 h 97"/>
                <a:gd name="T12" fmla="*/ 0 w 56"/>
                <a:gd name="T13" fmla="*/ 0 h 97"/>
                <a:gd name="T14" fmla="*/ 0 w 56"/>
                <a:gd name="T15" fmla="*/ 0 h 97"/>
                <a:gd name="T16" fmla="*/ 0 w 56"/>
                <a:gd name="T17" fmla="*/ 0 h 97"/>
                <a:gd name="T18" fmla="*/ 0 w 56"/>
                <a:gd name="T19" fmla="*/ 0 h 97"/>
                <a:gd name="T20" fmla="*/ 0 w 56"/>
                <a:gd name="T21" fmla="*/ 0 h 97"/>
                <a:gd name="T22" fmla="*/ 0 w 56"/>
                <a:gd name="T23" fmla="*/ 0 h 97"/>
                <a:gd name="T24" fmla="*/ 0 w 56"/>
                <a:gd name="T25" fmla="*/ 0 h 97"/>
                <a:gd name="T26" fmla="*/ 0 w 56"/>
                <a:gd name="T27" fmla="*/ 0 h 97"/>
                <a:gd name="T28" fmla="*/ 0 w 56"/>
                <a:gd name="T29" fmla="*/ 0 h 97"/>
                <a:gd name="T30" fmla="*/ 0 w 56"/>
                <a:gd name="T31" fmla="*/ 0 h 97"/>
                <a:gd name="T32" fmla="*/ 0 w 56"/>
                <a:gd name="T33" fmla="*/ 0 h 97"/>
                <a:gd name="T34" fmla="*/ 0 w 56"/>
                <a:gd name="T35" fmla="*/ 0 h 97"/>
                <a:gd name="T36" fmla="*/ 0 w 56"/>
                <a:gd name="T37" fmla="*/ 0 h 97"/>
                <a:gd name="T38" fmla="*/ 0 w 56"/>
                <a:gd name="T39" fmla="*/ 0 h 97"/>
                <a:gd name="T40" fmla="*/ 0 w 56"/>
                <a:gd name="T41" fmla="*/ 0 h 97"/>
                <a:gd name="T42" fmla="*/ 0 w 56"/>
                <a:gd name="T43" fmla="*/ 0 h 97"/>
                <a:gd name="T44" fmla="*/ 0 w 56"/>
                <a:gd name="T45" fmla="*/ 0 h 97"/>
                <a:gd name="T46" fmla="*/ 0 w 56"/>
                <a:gd name="T47" fmla="*/ 0 h 97"/>
                <a:gd name="T48" fmla="*/ 0 w 56"/>
                <a:gd name="T49" fmla="*/ 0 h 9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6"/>
                <a:gd name="T76" fmla="*/ 0 h 97"/>
                <a:gd name="T77" fmla="*/ 56 w 56"/>
                <a:gd name="T78" fmla="*/ 97 h 97"/>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6" h="97">
                  <a:moveTo>
                    <a:pt x="27" y="97"/>
                  </a:moveTo>
                  <a:lnTo>
                    <a:pt x="27" y="88"/>
                  </a:lnTo>
                  <a:lnTo>
                    <a:pt x="30" y="81"/>
                  </a:lnTo>
                  <a:lnTo>
                    <a:pt x="35" y="74"/>
                  </a:lnTo>
                  <a:lnTo>
                    <a:pt x="42" y="68"/>
                  </a:lnTo>
                  <a:lnTo>
                    <a:pt x="38" y="59"/>
                  </a:lnTo>
                  <a:lnTo>
                    <a:pt x="33" y="51"/>
                  </a:lnTo>
                  <a:lnTo>
                    <a:pt x="27" y="43"/>
                  </a:lnTo>
                  <a:lnTo>
                    <a:pt x="20" y="35"/>
                  </a:lnTo>
                  <a:lnTo>
                    <a:pt x="14" y="27"/>
                  </a:lnTo>
                  <a:lnTo>
                    <a:pt x="7" y="19"/>
                  </a:lnTo>
                  <a:lnTo>
                    <a:pt x="3" y="10"/>
                  </a:lnTo>
                  <a:lnTo>
                    <a:pt x="0" y="0"/>
                  </a:lnTo>
                  <a:lnTo>
                    <a:pt x="10" y="7"/>
                  </a:lnTo>
                  <a:lnTo>
                    <a:pt x="18" y="15"/>
                  </a:lnTo>
                  <a:lnTo>
                    <a:pt x="26" y="23"/>
                  </a:lnTo>
                  <a:lnTo>
                    <a:pt x="33" y="34"/>
                  </a:lnTo>
                  <a:lnTo>
                    <a:pt x="38" y="43"/>
                  </a:lnTo>
                  <a:lnTo>
                    <a:pt x="45" y="53"/>
                  </a:lnTo>
                  <a:lnTo>
                    <a:pt x="50" y="64"/>
                  </a:lnTo>
                  <a:lnTo>
                    <a:pt x="56" y="74"/>
                  </a:lnTo>
                  <a:lnTo>
                    <a:pt x="48" y="80"/>
                  </a:lnTo>
                  <a:lnTo>
                    <a:pt x="42" y="88"/>
                  </a:lnTo>
                  <a:lnTo>
                    <a:pt x="36" y="95"/>
                  </a:lnTo>
                  <a:lnTo>
                    <a:pt x="27" y="97"/>
                  </a:lnTo>
                  <a:close/>
                </a:path>
              </a:pathLst>
            </a:custGeom>
            <a:solidFill>
              <a:srgbClr val="000000"/>
            </a:solidFill>
            <a:ln w="9525">
              <a:noFill/>
              <a:round/>
              <a:headEnd/>
              <a:tailEnd/>
            </a:ln>
          </p:spPr>
          <p:txBody>
            <a:bodyPr/>
            <a:lstStyle/>
            <a:p>
              <a:endParaRPr lang="ru-RU"/>
            </a:p>
          </p:txBody>
        </p:sp>
        <p:sp>
          <p:nvSpPr>
            <p:cNvPr id="103" name="Freeform 382"/>
            <p:cNvSpPr>
              <a:spLocks/>
            </p:cNvSpPr>
            <p:nvPr/>
          </p:nvSpPr>
          <p:spPr bwMode="auto">
            <a:xfrm>
              <a:off x="3256" y="3183"/>
              <a:ext cx="19" cy="29"/>
            </a:xfrm>
            <a:custGeom>
              <a:avLst/>
              <a:gdLst>
                <a:gd name="T0" fmla="*/ 0 w 64"/>
                <a:gd name="T1" fmla="*/ 0 h 103"/>
                <a:gd name="T2" fmla="*/ 0 w 64"/>
                <a:gd name="T3" fmla="*/ 0 h 103"/>
                <a:gd name="T4" fmla="*/ 0 w 64"/>
                <a:gd name="T5" fmla="*/ 0 h 103"/>
                <a:gd name="T6" fmla="*/ 0 w 64"/>
                <a:gd name="T7" fmla="*/ 0 h 103"/>
                <a:gd name="T8" fmla="*/ 0 w 64"/>
                <a:gd name="T9" fmla="*/ 0 h 103"/>
                <a:gd name="T10" fmla="*/ 0 w 64"/>
                <a:gd name="T11" fmla="*/ 0 h 103"/>
                <a:gd name="T12" fmla="*/ 0 w 64"/>
                <a:gd name="T13" fmla="*/ 0 h 103"/>
                <a:gd name="T14" fmla="*/ 0 w 64"/>
                <a:gd name="T15" fmla="*/ 0 h 103"/>
                <a:gd name="T16" fmla="*/ 0 w 64"/>
                <a:gd name="T17" fmla="*/ 0 h 103"/>
                <a:gd name="T18" fmla="*/ 0 w 64"/>
                <a:gd name="T19" fmla="*/ 0 h 103"/>
                <a:gd name="T20" fmla="*/ 0 w 64"/>
                <a:gd name="T21" fmla="*/ 0 h 103"/>
                <a:gd name="T22" fmla="*/ 0 w 64"/>
                <a:gd name="T23" fmla="*/ 0 h 103"/>
                <a:gd name="T24" fmla="*/ 0 w 64"/>
                <a:gd name="T25" fmla="*/ 0 h 103"/>
                <a:gd name="T26" fmla="*/ 0 w 64"/>
                <a:gd name="T27" fmla="*/ 0 h 103"/>
                <a:gd name="T28" fmla="*/ 0 w 64"/>
                <a:gd name="T29" fmla="*/ 0 h 103"/>
                <a:gd name="T30" fmla="*/ 0 w 64"/>
                <a:gd name="T31" fmla="*/ 0 h 103"/>
                <a:gd name="T32" fmla="*/ 0 w 64"/>
                <a:gd name="T33" fmla="*/ 0 h 103"/>
                <a:gd name="T34" fmla="*/ 0 w 64"/>
                <a:gd name="T35" fmla="*/ 0 h 103"/>
                <a:gd name="T36" fmla="*/ 0 w 64"/>
                <a:gd name="T37" fmla="*/ 0 h 103"/>
                <a:gd name="T38" fmla="*/ 0 w 64"/>
                <a:gd name="T39" fmla="*/ 0 h 103"/>
                <a:gd name="T40" fmla="*/ 0 w 64"/>
                <a:gd name="T41" fmla="*/ 0 h 103"/>
                <a:gd name="T42" fmla="*/ 0 w 64"/>
                <a:gd name="T43" fmla="*/ 0 h 103"/>
                <a:gd name="T44" fmla="*/ 0 w 64"/>
                <a:gd name="T45" fmla="*/ 0 h 103"/>
                <a:gd name="T46" fmla="*/ 0 w 64"/>
                <a:gd name="T47" fmla="*/ 0 h 103"/>
                <a:gd name="T48" fmla="*/ 0 w 64"/>
                <a:gd name="T49" fmla="*/ 0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
                <a:gd name="T76" fmla="*/ 0 h 103"/>
                <a:gd name="T77" fmla="*/ 64 w 64"/>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 h="103">
                  <a:moveTo>
                    <a:pt x="18" y="49"/>
                  </a:moveTo>
                  <a:lnTo>
                    <a:pt x="11" y="39"/>
                  </a:lnTo>
                  <a:lnTo>
                    <a:pt x="4" y="26"/>
                  </a:lnTo>
                  <a:lnTo>
                    <a:pt x="0" y="12"/>
                  </a:lnTo>
                  <a:lnTo>
                    <a:pt x="0" y="0"/>
                  </a:lnTo>
                  <a:lnTo>
                    <a:pt x="6" y="0"/>
                  </a:lnTo>
                  <a:lnTo>
                    <a:pt x="7" y="4"/>
                  </a:lnTo>
                  <a:lnTo>
                    <a:pt x="8" y="11"/>
                  </a:lnTo>
                  <a:lnTo>
                    <a:pt x="11" y="16"/>
                  </a:lnTo>
                  <a:lnTo>
                    <a:pt x="15" y="26"/>
                  </a:lnTo>
                  <a:lnTo>
                    <a:pt x="22" y="37"/>
                  </a:lnTo>
                  <a:lnTo>
                    <a:pt x="31" y="48"/>
                  </a:lnTo>
                  <a:lnTo>
                    <a:pt x="41" y="60"/>
                  </a:lnTo>
                  <a:lnTo>
                    <a:pt x="50" y="71"/>
                  </a:lnTo>
                  <a:lnTo>
                    <a:pt x="58" y="83"/>
                  </a:lnTo>
                  <a:lnTo>
                    <a:pt x="63" y="93"/>
                  </a:lnTo>
                  <a:lnTo>
                    <a:pt x="64" y="103"/>
                  </a:lnTo>
                  <a:lnTo>
                    <a:pt x="58" y="100"/>
                  </a:lnTo>
                  <a:lnTo>
                    <a:pt x="52" y="94"/>
                  </a:lnTo>
                  <a:lnTo>
                    <a:pt x="46" y="86"/>
                  </a:lnTo>
                  <a:lnTo>
                    <a:pt x="41" y="78"/>
                  </a:lnTo>
                  <a:lnTo>
                    <a:pt x="35" y="70"/>
                  </a:lnTo>
                  <a:lnTo>
                    <a:pt x="28" y="62"/>
                  </a:lnTo>
                  <a:lnTo>
                    <a:pt x="23" y="55"/>
                  </a:lnTo>
                  <a:lnTo>
                    <a:pt x="18" y="49"/>
                  </a:lnTo>
                  <a:close/>
                </a:path>
              </a:pathLst>
            </a:custGeom>
            <a:solidFill>
              <a:srgbClr val="000000"/>
            </a:solidFill>
            <a:ln w="9525">
              <a:noFill/>
              <a:round/>
              <a:headEnd/>
              <a:tailEnd/>
            </a:ln>
          </p:spPr>
          <p:txBody>
            <a:bodyPr/>
            <a:lstStyle/>
            <a:p>
              <a:endParaRPr lang="ru-RU"/>
            </a:p>
          </p:txBody>
        </p:sp>
        <p:sp>
          <p:nvSpPr>
            <p:cNvPr id="104" name="Freeform 383"/>
            <p:cNvSpPr>
              <a:spLocks/>
            </p:cNvSpPr>
            <p:nvPr/>
          </p:nvSpPr>
          <p:spPr bwMode="auto">
            <a:xfrm>
              <a:off x="3127" y="3167"/>
              <a:ext cx="38" cy="35"/>
            </a:xfrm>
            <a:custGeom>
              <a:avLst/>
              <a:gdLst>
                <a:gd name="T0" fmla="*/ 0 w 126"/>
                <a:gd name="T1" fmla="*/ 0 h 127"/>
                <a:gd name="T2" fmla="*/ 0 w 126"/>
                <a:gd name="T3" fmla="*/ 0 h 127"/>
                <a:gd name="T4" fmla="*/ 0 w 126"/>
                <a:gd name="T5" fmla="*/ 0 h 127"/>
                <a:gd name="T6" fmla="*/ 0 w 126"/>
                <a:gd name="T7" fmla="*/ 0 h 127"/>
                <a:gd name="T8" fmla="*/ 0 w 126"/>
                <a:gd name="T9" fmla="*/ 0 h 127"/>
                <a:gd name="T10" fmla="*/ 0 w 126"/>
                <a:gd name="T11" fmla="*/ 0 h 127"/>
                <a:gd name="T12" fmla="*/ 0 w 126"/>
                <a:gd name="T13" fmla="*/ 0 h 127"/>
                <a:gd name="T14" fmla="*/ 0 w 126"/>
                <a:gd name="T15" fmla="*/ 0 h 127"/>
                <a:gd name="T16" fmla="*/ 0 w 126"/>
                <a:gd name="T17" fmla="*/ 0 h 127"/>
                <a:gd name="T18" fmla="*/ 0 w 126"/>
                <a:gd name="T19" fmla="*/ 0 h 127"/>
                <a:gd name="T20" fmla="*/ 0 w 126"/>
                <a:gd name="T21" fmla="*/ 0 h 127"/>
                <a:gd name="T22" fmla="*/ 0 w 126"/>
                <a:gd name="T23" fmla="*/ 0 h 127"/>
                <a:gd name="T24" fmla="*/ 0 w 126"/>
                <a:gd name="T25" fmla="*/ 0 h 127"/>
                <a:gd name="T26" fmla="*/ 0 w 126"/>
                <a:gd name="T27" fmla="*/ 0 h 127"/>
                <a:gd name="T28" fmla="*/ 0 w 126"/>
                <a:gd name="T29" fmla="*/ 0 h 127"/>
                <a:gd name="T30" fmla="*/ 0 w 126"/>
                <a:gd name="T31" fmla="*/ 0 h 127"/>
                <a:gd name="T32" fmla="*/ 0 w 126"/>
                <a:gd name="T33" fmla="*/ 0 h 127"/>
                <a:gd name="T34" fmla="*/ 0 w 126"/>
                <a:gd name="T35" fmla="*/ 0 h 127"/>
                <a:gd name="T36" fmla="*/ 0 w 126"/>
                <a:gd name="T37" fmla="*/ 0 h 127"/>
                <a:gd name="T38" fmla="*/ 0 w 126"/>
                <a:gd name="T39" fmla="*/ 0 h 127"/>
                <a:gd name="T40" fmla="*/ 0 w 126"/>
                <a:gd name="T41" fmla="*/ 0 h 127"/>
                <a:gd name="T42" fmla="*/ 0 w 126"/>
                <a:gd name="T43" fmla="*/ 0 h 127"/>
                <a:gd name="T44" fmla="*/ 0 w 126"/>
                <a:gd name="T45" fmla="*/ 0 h 127"/>
                <a:gd name="T46" fmla="*/ 0 w 126"/>
                <a:gd name="T47" fmla="*/ 0 h 127"/>
                <a:gd name="T48" fmla="*/ 0 w 126"/>
                <a:gd name="T49" fmla="*/ 0 h 127"/>
                <a:gd name="T50" fmla="*/ 0 w 126"/>
                <a:gd name="T51" fmla="*/ 0 h 127"/>
                <a:gd name="T52" fmla="*/ 0 w 126"/>
                <a:gd name="T53" fmla="*/ 0 h 127"/>
                <a:gd name="T54" fmla="*/ 0 w 126"/>
                <a:gd name="T55" fmla="*/ 0 h 127"/>
                <a:gd name="T56" fmla="*/ 0 w 126"/>
                <a:gd name="T57" fmla="*/ 0 h 127"/>
                <a:gd name="T58" fmla="*/ 0 w 126"/>
                <a:gd name="T59" fmla="*/ 0 h 127"/>
                <a:gd name="T60" fmla="*/ 0 w 126"/>
                <a:gd name="T61" fmla="*/ 0 h 127"/>
                <a:gd name="T62" fmla="*/ 0 w 126"/>
                <a:gd name="T63" fmla="*/ 0 h 127"/>
                <a:gd name="T64" fmla="*/ 0 w 126"/>
                <a:gd name="T65" fmla="*/ 0 h 127"/>
                <a:gd name="T66" fmla="*/ 0 w 126"/>
                <a:gd name="T67" fmla="*/ 0 h 127"/>
                <a:gd name="T68" fmla="*/ 0 w 126"/>
                <a:gd name="T69" fmla="*/ 0 h 127"/>
                <a:gd name="T70" fmla="*/ 0 w 126"/>
                <a:gd name="T71" fmla="*/ 0 h 127"/>
                <a:gd name="T72" fmla="*/ 0 w 126"/>
                <a:gd name="T73" fmla="*/ 0 h 127"/>
                <a:gd name="T74" fmla="*/ 0 w 126"/>
                <a:gd name="T75" fmla="*/ 0 h 127"/>
                <a:gd name="T76" fmla="*/ 0 w 126"/>
                <a:gd name="T77" fmla="*/ 0 h 127"/>
                <a:gd name="T78" fmla="*/ 0 w 126"/>
                <a:gd name="T79" fmla="*/ 0 h 127"/>
                <a:gd name="T80" fmla="*/ 0 w 126"/>
                <a:gd name="T81" fmla="*/ 0 h 127"/>
                <a:gd name="T82" fmla="*/ 0 w 126"/>
                <a:gd name="T83" fmla="*/ 0 h 127"/>
                <a:gd name="T84" fmla="*/ 0 w 126"/>
                <a:gd name="T85" fmla="*/ 0 h 127"/>
                <a:gd name="T86" fmla="*/ 0 w 126"/>
                <a:gd name="T87" fmla="*/ 0 h 127"/>
                <a:gd name="T88" fmla="*/ 0 w 126"/>
                <a:gd name="T89" fmla="*/ 0 h 127"/>
                <a:gd name="T90" fmla="*/ 0 w 126"/>
                <a:gd name="T91" fmla="*/ 0 h 127"/>
                <a:gd name="T92" fmla="*/ 0 w 126"/>
                <a:gd name="T93" fmla="*/ 0 h 127"/>
                <a:gd name="T94" fmla="*/ 0 w 126"/>
                <a:gd name="T95" fmla="*/ 0 h 127"/>
                <a:gd name="T96" fmla="*/ 0 w 126"/>
                <a:gd name="T97" fmla="*/ 0 h 127"/>
                <a:gd name="T98" fmla="*/ 0 w 126"/>
                <a:gd name="T99" fmla="*/ 0 h 127"/>
                <a:gd name="T100" fmla="*/ 0 w 126"/>
                <a:gd name="T101" fmla="*/ 0 h 127"/>
                <a:gd name="T102" fmla="*/ 0 w 126"/>
                <a:gd name="T103" fmla="*/ 0 h 127"/>
                <a:gd name="T104" fmla="*/ 0 w 126"/>
                <a:gd name="T105" fmla="*/ 0 h 127"/>
                <a:gd name="T106" fmla="*/ 0 w 126"/>
                <a:gd name="T107" fmla="*/ 0 h 127"/>
                <a:gd name="T108" fmla="*/ 0 w 126"/>
                <a:gd name="T109" fmla="*/ 0 h 127"/>
                <a:gd name="T110" fmla="*/ 0 w 126"/>
                <a:gd name="T111" fmla="*/ 0 h 127"/>
                <a:gd name="T112" fmla="*/ 0 w 126"/>
                <a:gd name="T113" fmla="*/ 0 h 127"/>
                <a:gd name="T114" fmla="*/ 0 w 126"/>
                <a:gd name="T115" fmla="*/ 0 h 12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26"/>
                <a:gd name="T175" fmla="*/ 0 h 127"/>
                <a:gd name="T176" fmla="*/ 126 w 126"/>
                <a:gd name="T177" fmla="*/ 127 h 12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26" h="127">
                  <a:moveTo>
                    <a:pt x="76" y="92"/>
                  </a:moveTo>
                  <a:lnTo>
                    <a:pt x="76" y="86"/>
                  </a:lnTo>
                  <a:lnTo>
                    <a:pt x="75" y="82"/>
                  </a:lnTo>
                  <a:lnTo>
                    <a:pt x="73" y="77"/>
                  </a:lnTo>
                  <a:lnTo>
                    <a:pt x="70" y="74"/>
                  </a:lnTo>
                  <a:lnTo>
                    <a:pt x="63" y="78"/>
                  </a:lnTo>
                  <a:lnTo>
                    <a:pt x="59" y="86"/>
                  </a:lnTo>
                  <a:lnTo>
                    <a:pt x="53" y="93"/>
                  </a:lnTo>
                  <a:lnTo>
                    <a:pt x="43" y="92"/>
                  </a:lnTo>
                  <a:lnTo>
                    <a:pt x="39" y="76"/>
                  </a:lnTo>
                  <a:lnTo>
                    <a:pt x="40" y="59"/>
                  </a:lnTo>
                  <a:lnTo>
                    <a:pt x="43" y="41"/>
                  </a:lnTo>
                  <a:lnTo>
                    <a:pt x="43" y="25"/>
                  </a:lnTo>
                  <a:lnTo>
                    <a:pt x="37" y="31"/>
                  </a:lnTo>
                  <a:lnTo>
                    <a:pt x="32" y="38"/>
                  </a:lnTo>
                  <a:lnTo>
                    <a:pt x="29" y="45"/>
                  </a:lnTo>
                  <a:lnTo>
                    <a:pt x="25" y="51"/>
                  </a:lnTo>
                  <a:lnTo>
                    <a:pt x="22" y="58"/>
                  </a:lnTo>
                  <a:lnTo>
                    <a:pt x="17" y="63"/>
                  </a:lnTo>
                  <a:lnTo>
                    <a:pt x="12" y="68"/>
                  </a:lnTo>
                  <a:lnTo>
                    <a:pt x="5" y="73"/>
                  </a:lnTo>
                  <a:lnTo>
                    <a:pt x="0" y="67"/>
                  </a:lnTo>
                  <a:lnTo>
                    <a:pt x="6" y="58"/>
                  </a:lnTo>
                  <a:lnTo>
                    <a:pt x="12" y="47"/>
                  </a:lnTo>
                  <a:lnTo>
                    <a:pt x="17" y="38"/>
                  </a:lnTo>
                  <a:lnTo>
                    <a:pt x="24" y="28"/>
                  </a:lnTo>
                  <a:lnTo>
                    <a:pt x="31" y="20"/>
                  </a:lnTo>
                  <a:lnTo>
                    <a:pt x="39" y="11"/>
                  </a:lnTo>
                  <a:lnTo>
                    <a:pt x="48" y="5"/>
                  </a:lnTo>
                  <a:lnTo>
                    <a:pt x="59" y="0"/>
                  </a:lnTo>
                  <a:lnTo>
                    <a:pt x="60" y="9"/>
                  </a:lnTo>
                  <a:lnTo>
                    <a:pt x="58" y="20"/>
                  </a:lnTo>
                  <a:lnTo>
                    <a:pt x="54" y="30"/>
                  </a:lnTo>
                  <a:lnTo>
                    <a:pt x="51" y="40"/>
                  </a:lnTo>
                  <a:lnTo>
                    <a:pt x="51" y="48"/>
                  </a:lnTo>
                  <a:lnTo>
                    <a:pt x="51" y="56"/>
                  </a:lnTo>
                  <a:lnTo>
                    <a:pt x="51" y="66"/>
                  </a:lnTo>
                  <a:lnTo>
                    <a:pt x="52" y="74"/>
                  </a:lnTo>
                  <a:lnTo>
                    <a:pt x="56" y="67"/>
                  </a:lnTo>
                  <a:lnTo>
                    <a:pt x="63" y="62"/>
                  </a:lnTo>
                  <a:lnTo>
                    <a:pt x="70" y="60"/>
                  </a:lnTo>
                  <a:lnTo>
                    <a:pt x="77" y="60"/>
                  </a:lnTo>
                  <a:lnTo>
                    <a:pt x="82" y="70"/>
                  </a:lnTo>
                  <a:lnTo>
                    <a:pt x="85" y="83"/>
                  </a:lnTo>
                  <a:lnTo>
                    <a:pt x="90" y="96"/>
                  </a:lnTo>
                  <a:lnTo>
                    <a:pt x="98" y="106"/>
                  </a:lnTo>
                  <a:lnTo>
                    <a:pt x="106" y="101"/>
                  </a:lnTo>
                  <a:lnTo>
                    <a:pt x="111" y="93"/>
                  </a:lnTo>
                  <a:lnTo>
                    <a:pt x="116" y="86"/>
                  </a:lnTo>
                  <a:lnTo>
                    <a:pt x="126" y="87"/>
                  </a:lnTo>
                  <a:lnTo>
                    <a:pt x="122" y="98"/>
                  </a:lnTo>
                  <a:lnTo>
                    <a:pt x="118" y="109"/>
                  </a:lnTo>
                  <a:lnTo>
                    <a:pt x="111" y="121"/>
                  </a:lnTo>
                  <a:lnTo>
                    <a:pt x="101" y="127"/>
                  </a:lnTo>
                  <a:lnTo>
                    <a:pt x="92" y="123"/>
                  </a:lnTo>
                  <a:lnTo>
                    <a:pt x="85" y="113"/>
                  </a:lnTo>
                  <a:lnTo>
                    <a:pt x="80" y="101"/>
                  </a:lnTo>
                  <a:lnTo>
                    <a:pt x="76" y="92"/>
                  </a:lnTo>
                  <a:close/>
                </a:path>
              </a:pathLst>
            </a:custGeom>
            <a:solidFill>
              <a:srgbClr val="000000"/>
            </a:solidFill>
            <a:ln w="9525">
              <a:noFill/>
              <a:round/>
              <a:headEnd/>
              <a:tailEnd/>
            </a:ln>
          </p:spPr>
          <p:txBody>
            <a:bodyPr/>
            <a:lstStyle/>
            <a:p>
              <a:endParaRPr lang="ru-RU"/>
            </a:p>
          </p:txBody>
        </p:sp>
        <p:sp>
          <p:nvSpPr>
            <p:cNvPr id="105" name="Freeform 384"/>
            <p:cNvSpPr>
              <a:spLocks/>
            </p:cNvSpPr>
            <p:nvPr/>
          </p:nvSpPr>
          <p:spPr bwMode="auto">
            <a:xfrm>
              <a:off x="3029" y="3187"/>
              <a:ext cx="28" cy="9"/>
            </a:xfrm>
            <a:custGeom>
              <a:avLst/>
              <a:gdLst>
                <a:gd name="T0" fmla="*/ 0 w 88"/>
                <a:gd name="T1" fmla="*/ 0 h 33"/>
                <a:gd name="T2" fmla="*/ 0 w 88"/>
                <a:gd name="T3" fmla="*/ 0 h 33"/>
                <a:gd name="T4" fmla="*/ 0 w 88"/>
                <a:gd name="T5" fmla="*/ 0 h 33"/>
                <a:gd name="T6" fmla="*/ 0 w 88"/>
                <a:gd name="T7" fmla="*/ 0 h 33"/>
                <a:gd name="T8" fmla="*/ 0 w 88"/>
                <a:gd name="T9" fmla="*/ 0 h 33"/>
                <a:gd name="T10" fmla="*/ 0 w 88"/>
                <a:gd name="T11" fmla="*/ 0 h 33"/>
                <a:gd name="T12" fmla="*/ 0 w 88"/>
                <a:gd name="T13" fmla="*/ 0 h 33"/>
                <a:gd name="T14" fmla="*/ 0 w 88"/>
                <a:gd name="T15" fmla="*/ 0 h 33"/>
                <a:gd name="T16" fmla="*/ 0 w 88"/>
                <a:gd name="T17" fmla="*/ 0 h 33"/>
                <a:gd name="T18" fmla="*/ 0 w 88"/>
                <a:gd name="T19" fmla="*/ 0 h 33"/>
                <a:gd name="T20" fmla="*/ 0 w 88"/>
                <a:gd name="T21" fmla="*/ 0 h 33"/>
                <a:gd name="T22" fmla="*/ 0 w 88"/>
                <a:gd name="T23" fmla="*/ 0 h 33"/>
                <a:gd name="T24" fmla="*/ 0 w 88"/>
                <a:gd name="T25" fmla="*/ 0 h 33"/>
                <a:gd name="T26" fmla="*/ 0 w 88"/>
                <a:gd name="T27" fmla="*/ 0 h 33"/>
                <a:gd name="T28" fmla="*/ 0 w 88"/>
                <a:gd name="T29" fmla="*/ 0 h 33"/>
                <a:gd name="T30" fmla="*/ 0 w 88"/>
                <a:gd name="T31" fmla="*/ 0 h 33"/>
                <a:gd name="T32" fmla="*/ 0 w 88"/>
                <a:gd name="T33" fmla="*/ 0 h 33"/>
                <a:gd name="T34" fmla="*/ 0 w 88"/>
                <a:gd name="T35" fmla="*/ 0 h 33"/>
                <a:gd name="T36" fmla="*/ 0 w 88"/>
                <a:gd name="T37" fmla="*/ 0 h 33"/>
                <a:gd name="T38" fmla="*/ 0 w 88"/>
                <a:gd name="T39" fmla="*/ 0 h 33"/>
                <a:gd name="T40" fmla="*/ 0 w 88"/>
                <a:gd name="T41" fmla="*/ 0 h 33"/>
                <a:gd name="T42" fmla="*/ 0 w 88"/>
                <a:gd name="T43" fmla="*/ 0 h 33"/>
                <a:gd name="T44" fmla="*/ 0 w 88"/>
                <a:gd name="T45" fmla="*/ 0 h 33"/>
                <a:gd name="T46" fmla="*/ 0 w 88"/>
                <a:gd name="T47" fmla="*/ 0 h 33"/>
                <a:gd name="T48" fmla="*/ 0 w 88"/>
                <a:gd name="T49" fmla="*/ 0 h 3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8"/>
                <a:gd name="T76" fmla="*/ 0 h 33"/>
                <a:gd name="T77" fmla="*/ 88 w 88"/>
                <a:gd name="T78" fmla="*/ 33 h 3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8" h="33">
                  <a:moveTo>
                    <a:pt x="0" y="9"/>
                  </a:moveTo>
                  <a:lnTo>
                    <a:pt x="1" y="5"/>
                  </a:lnTo>
                  <a:lnTo>
                    <a:pt x="5" y="3"/>
                  </a:lnTo>
                  <a:lnTo>
                    <a:pt x="12" y="2"/>
                  </a:lnTo>
                  <a:lnTo>
                    <a:pt x="20" y="2"/>
                  </a:lnTo>
                  <a:lnTo>
                    <a:pt x="27" y="1"/>
                  </a:lnTo>
                  <a:lnTo>
                    <a:pt x="35" y="1"/>
                  </a:lnTo>
                  <a:lnTo>
                    <a:pt x="41" y="1"/>
                  </a:lnTo>
                  <a:lnTo>
                    <a:pt x="45" y="0"/>
                  </a:lnTo>
                  <a:lnTo>
                    <a:pt x="51" y="2"/>
                  </a:lnTo>
                  <a:lnTo>
                    <a:pt x="58" y="4"/>
                  </a:lnTo>
                  <a:lnTo>
                    <a:pt x="65" y="6"/>
                  </a:lnTo>
                  <a:lnTo>
                    <a:pt x="71" y="10"/>
                  </a:lnTo>
                  <a:lnTo>
                    <a:pt x="74" y="16"/>
                  </a:lnTo>
                  <a:lnTo>
                    <a:pt x="83" y="21"/>
                  </a:lnTo>
                  <a:lnTo>
                    <a:pt x="88" y="28"/>
                  </a:lnTo>
                  <a:lnTo>
                    <a:pt x="87" y="33"/>
                  </a:lnTo>
                  <a:lnTo>
                    <a:pt x="81" y="29"/>
                  </a:lnTo>
                  <a:lnTo>
                    <a:pt x="72" y="25"/>
                  </a:lnTo>
                  <a:lnTo>
                    <a:pt x="62" y="21"/>
                  </a:lnTo>
                  <a:lnTo>
                    <a:pt x="50" y="19"/>
                  </a:lnTo>
                  <a:lnTo>
                    <a:pt x="36" y="16"/>
                  </a:lnTo>
                  <a:lnTo>
                    <a:pt x="24" y="13"/>
                  </a:lnTo>
                  <a:lnTo>
                    <a:pt x="11" y="11"/>
                  </a:lnTo>
                  <a:lnTo>
                    <a:pt x="0" y="9"/>
                  </a:lnTo>
                  <a:close/>
                </a:path>
              </a:pathLst>
            </a:custGeom>
            <a:solidFill>
              <a:srgbClr val="000000"/>
            </a:solidFill>
            <a:ln w="9525">
              <a:noFill/>
              <a:round/>
              <a:headEnd/>
              <a:tailEnd/>
            </a:ln>
          </p:spPr>
          <p:txBody>
            <a:bodyPr/>
            <a:lstStyle/>
            <a:p>
              <a:endParaRPr lang="ru-RU"/>
            </a:p>
          </p:txBody>
        </p:sp>
        <p:sp>
          <p:nvSpPr>
            <p:cNvPr id="106" name="Freeform 385"/>
            <p:cNvSpPr>
              <a:spLocks/>
            </p:cNvSpPr>
            <p:nvPr/>
          </p:nvSpPr>
          <p:spPr bwMode="auto">
            <a:xfrm>
              <a:off x="2942" y="3153"/>
              <a:ext cx="35" cy="38"/>
            </a:xfrm>
            <a:custGeom>
              <a:avLst/>
              <a:gdLst>
                <a:gd name="T0" fmla="*/ 0 w 114"/>
                <a:gd name="T1" fmla="*/ 0 h 139"/>
                <a:gd name="T2" fmla="*/ 0 w 114"/>
                <a:gd name="T3" fmla="*/ 0 h 139"/>
                <a:gd name="T4" fmla="*/ 0 w 114"/>
                <a:gd name="T5" fmla="*/ 0 h 139"/>
                <a:gd name="T6" fmla="*/ 0 w 114"/>
                <a:gd name="T7" fmla="*/ 0 h 139"/>
                <a:gd name="T8" fmla="*/ 0 w 114"/>
                <a:gd name="T9" fmla="*/ 0 h 139"/>
                <a:gd name="T10" fmla="*/ 0 w 114"/>
                <a:gd name="T11" fmla="*/ 0 h 139"/>
                <a:gd name="T12" fmla="*/ 0 w 114"/>
                <a:gd name="T13" fmla="*/ 0 h 139"/>
                <a:gd name="T14" fmla="*/ 0 w 114"/>
                <a:gd name="T15" fmla="*/ 0 h 139"/>
                <a:gd name="T16" fmla="*/ 0 w 114"/>
                <a:gd name="T17" fmla="*/ 0 h 139"/>
                <a:gd name="T18" fmla="*/ 0 w 114"/>
                <a:gd name="T19" fmla="*/ 0 h 139"/>
                <a:gd name="T20" fmla="*/ 0 w 114"/>
                <a:gd name="T21" fmla="*/ 0 h 139"/>
                <a:gd name="T22" fmla="*/ 0 w 114"/>
                <a:gd name="T23" fmla="*/ 0 h 139"/>
                <a:gd name="T24" fmla="*/ 0 w 114"/>
                <a:gd name="T25" fmla="*/ 0 h 139"/>
                <a:gd name="T26" fmla="*/ 0 w 114"/>
                <a:gd name="T27" fmla="*/ 0 h 139"/>
                <a:gd name="T28" fmla="*/ 0 w 114"/>
                <a:gd name="T29" fmla="*/ 0 h 139"/>
                <a:gd name="T30" fmla="*/ 0 w 114"/>
                <a:gd name="T31" fmla="*/ 0 h 139"/>
                <a:gd name="T32" fmla="*/ 0 w 114"/>
                <a:gd name="T33" fmla="*/ 0 h 139"/>
                <a:gd name="T34" fmla="*/ 0 w 114"/>
                <a:gd name="T35" fmla="*/ 0 h 139"/>
                <a:gd name="T36" fmla="*/ 0 w 114"/>
                <a:gd name="T37" fmla="*/ 0 h 139"/>
                <a:gd name="T38" fmla="*/ 0 w 114"/>
                <a:gd name="T39" fmla="*/ 0 h 139"/>
                <a:gd name="T40" fmla="*/ 0 w 114"/>
                <a:gd name="T41" fmla="*/ 0 h 139"/>
                <a:gd name="T42" fmla="*/ 0 w 114"/>
                <a:gd name="T43" fmla="*/ 0 h 139"/>
                <a:gd name="T44" fmla="*/ 0 w 114"/>
                <a:gd name="T45" fmla="*/ 0 h 139"/>
                <a:gd name="T46" fmla="*/ 0 w 114"/>
                <a:gd name="T47" fmla="*/ 0 h 139"/>
                <a:gd name="T48" fmla="*/ 0 w 114"/>
                <a:gd name="T49" fmla="*/ 0 h 139"/>
                <a:gd name="T50" fmla="*/ 0 w 114"/>
                <a:gd name="T51" fmla="*/ 0 h 139"/>
                <a:gd name="T52" fmla="*/ 0 w 114"/>
                <a:gd name="T53" fmla="*/ 0 h 139"/>
                <a:gd name="T54" fmla="*/ 0 w 114"/>
                <a:gd name="T55" fmla="*/ 0 h 139"/>
                <a:gd name="T56" fmla="*/ 0 w 114"/>
                <a:gd name="T57" fmla="*/ 0 h 139"/>
                <a:gd name="T58" fmla="*/ 0 w 114"/>
                <a:gd name="T59" fmla="*/ 0 h 139"/>
                <a:gd name="T60" fmla="*/ 0 w 114"/>
                <a:gd name="T61" fmla="*/ 0 h 139"/>
                <a:gd name="T62" fmla="*/ 0 w 114"/>
                <a:gd name="T63" fmla="*/ 0 h 139"/>
                <a:gd name="T64" fmla="*/ 0 w 114"/>
                <a:gd name="T65" fmla="*/ 0 h 139"/>
                <a:gd name="T66" fmla="*/ 0 w 114"/>
                <a:gd name="T67" fmla="*/ 0 h 139"/>
                <a:gd name="T68" fmla="*/ 0 w 114"/>
                <a:gd name="T69" fmla="*/ 0 h 139"/>
                <a:gd name="T70" fmla="*/ 0 w 114"/>
                <a:gd name="T71" fmla="*/ 0 h 139"/>
                <a:gd name="T72" fmla="*/ 0 w 114"/>
                <a:gd name="T73" fmla="*/ 0 h 139"/>
                <a:gd name="T74" fmla="*/ 0 w 114"/>
                <a:gd name="T75" fmla="*/ 0 h 139"/>
                <a:gd name="T76" fmla="*/ 0 w 114"/>
                <a:gd name="T77" fmla="*/ 0 h 139"/>
                <a:gd name="T78" fmla="*/ 0 w 114"/>
                <a:gd name="T79" fmla="*/ 0 h 139"/>
                <a:gd name="T80" fmla="*/ 0 w 114"/>
                <a:gd name="T81" fmla="*/ 0 h 139"/>
                <a:gd name="T82" fmla="*/ 0 w 114"/>
                <a:gd name="T83" fmla="*/ 0 h 139"/>
                <a:gd name="T84" fmla="*/ 0 w 114"/>
                <a:gd name="T85" fmla="*/ 0 h 13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14"/>
                <a:gd name="T130" fmla="*/ 0 h 139"/>
                <a:gd name="T131" fmla="*/ 114 w 114"/>
                <a:gd name="T132" fmla="*/ 139 h 13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14" h="139">
                  <a:moveTo>
                    <a:pt x="27" y="91"/>
                  </a:moveTo>
                  <a:lnTo>
                    <a:pt x="25" y="81"/>
                  </a:lnTo>
                  <a:lnTo>
                    <a:pt x="21" y="71"/>
                  </a:lnTo>
                  <a:lnTo>
                    <a:pt x="15" y="60"/>
                  </a:lnTo>
                  <a:lnTo>
                    <a:pt x="9" y="51"/>
                  </a:lnTo>
                  <a:lnTo>
                    <a:pt x="4" y="41"/>
                  </a:lnTo>
                  <a:lnTo>
                    <a:pt x="0" y="30"/>
                  </a:lnTo>
                  <a:lnTo>
                    <a:pt x="0" y="19"/>
                  </a:lnTo>
                  <a:lnTo>
                    <a:pt x="4" y="6"/>
                  </a:lnTo>
                  <a:lnTo>
                    <a:pt x="6" y="3"/>
                  </a:lnTo>
                  <a:lnTo>
                    <a:pt x="9" y="0"/>
                  </a:lnTo>
                  <a:lnTo>
                    <a:pt x="13" y="0"/>
                  </a:lnTo>
                  <a:lnTo>
                    <a:pt x="16" y="2"/>
                  </a:lnTo>
                  <a:lnTo>
                    <a:pt x="13" y="10"/>
                  </a:lnTo>
                  <a:lnTo>
                    <a:pt x="10" y="18"/>
                  </a:lnTo>
                  <a:lnTo>
                    <a:pt x="9" y="27"/>
                  </a:lnTo>
                  <a:lnTo>
                    <a:pt x="10" y="36"/>
                  </a:lnTo>
                  <a:lnTo>
                    <a:pt x="20" y="51"/>
                  </a:lnTo>
                  <a:lnTo>
                    <a:pt x="30" y="64"/>
                  </a:lnTo>
                  <a:lnTo>
                    <a:pt x="37" y="76"/>
                  </a:lnTo>
                  <a:lnTo>
                    <a:pt x="38" y="95"/>
                  </a:lnTo>
                  <a:lnTo>
                    <a:pt x="37" y="103"/>
                  </a:lnTo>
                  <a:lnTo>
                    <a:pt x="39" y="109"/>
                  </a:lnTo>
                  <a:lnTo>
                    <a:pt x="44" y="112"/>
                  </a:lnTo>
                  <a:lnTo>
                    <a:pt x="50" y="114"/>
                  </a:lnTo>
                  <a:lnTo>
                    <a:pt x="55" y="117"/>
                  </a:lnTo>
                  <a:lnTo>
                    <a:pt x="62" y="119"/>
                  </a:lnTo>
                  <a:lnTo>
                    <a:pt x="67" y="124"/>
                  </a:lnTo>
                  <a:lnTo>
                    <a:pt x="72" y="129"/>
                  </a:lnTo>
                  <a:lnTo>
                    <a:pt x="114" y="131"/>
                  </a:lnTo>
                  <a:lnTo>
                    <a:pt x="114" y="137"/>
                  </a:lnTo>
                  <a:lnTo>
                    <a:pt x="105" y="137"/>
                  </a:lnTo>
                  <a:lnTo>
                    <a:pt x="97" y="139"/>
                  </a:lnTo>
                  <a:lnTo>
                    <a:pt x="88" y="139"/>
                  </a:lnTo>
                  <a:lnTo>
                    <a:pt x="78" y="139"/>
                  </a:lnTo>
                  <a:lnTo>
                    <a:pt x="69" y="139"/>
                  </a:lnTo>
                  <a:lnTo>
                    <a:pt x="61" y="136"/>
                  </a:lnTo>
                  <a:lnTo>
                    <a:pt x="53" y="132"/>
                  </a:lnTo>
                  <a:lnTo>
                    <a:pt x="46" y="125"/>
                  </a:lnTo>
                  <a:lnTo>
                    <a:pt x="37" y="120"/>
                  </a:lnTo>
                  <a:lnTo>
                    <a:pt x="32" y="111"/>
                  </a:lnTo>
                  <a:lnTo>
                    <a:pt x="30" y="101"/>
                  </a:lnTo>
                  <a:lnTo>
                    <a:pt x="27" y="91"/>
                  </a:lnTo>
                  <a:close/>
                </a:path>
              </a:pathLst>
            </a:custGeom>
            <a:solidFill>
              <a:srgbClr val="000000"/>
            </a:solidFill>
            <a:ln w="9525">
              <a:noFill/>
              <a:round/>
              <a:headEnd/>
              <a:tailEnd/>
            </a:ln>
          </p:spPr>
          <p:txBody>
            <a:bodyPr/>
            <a:lstStyle/>
            <a:p>
              <a:endParaRPr lang="ru-RU"/>
            </a:p>
          </p:txBody>
        </p:sp>
        <p:sp>
          <p:nvSpPr>
            <p:cNvPr id="107" name="Freeform 386"/>
            <p:cNvSpPr>
              <a:spLocks/>
            </p:cNvSpPr>
            <p:nvPr/>
          </p:nvSpPr>
          <p:spPr bwMode="auto">
            <a:xfrm>
              <a:off x="2984" y="3188"/>
              <a:ext cx="18" cy="5"/>
            </a:xfrm>
            <a:custGeom>
              <a:avLst/>
              <a:gdLst>
                <a:gd name="T0" fmla="*/ 0 w 60"/>
                <a:gd name="T1" fmla="*/ 0 h 15"/>
                <a:gd name="T2" fmla="*/ 0 w 60"/>
                <a:gd name="T3" fmla="*/ 0 h 15"/>
                <a:gd name="T4" fmla="*/ 0 w 60"/>
                <a:gd name="T5" fmla="*/ 0 h 15"/>
                <a:gd name="T6" fmla="*/ 0 w 60"/>
                <a:gd name="T7" fmla="*/ 0 h 15"/>
                <a:gd name="T8" fmla="*/ 0 w 60"/>
                <a:gd name="T9" fmla="*/ 0 h 15"/>
                <a:gd name="T10" fmla="*/ 0 w 60"/>
                <a:gd name="T11" fmla="*/ 0 h 15"/>
                <a:gd name="T12" fmla="*/ 0 w 60"/>
                <a:gd name="T13" fmla="*/ 0 h 15"/>
                <a:gd name="T14" fmla="*/ 0 w 60"/>
                <a:gd name="T15" fmla="*/ 0 h 15"/>
                <a:gd name="T16" fmla="*/ 0 w 60"/>
                <a:gd name="T17" fmla="*/ 0 h 15"/>
                <a:gd name="T18" fmla="*/ 0 w 60"/>
                <a:gd name="T19" fmla="*/ 0 h 15"/>
                <a:gd name="T20" fmla="*/ 0 w 60"/>
                <a:gd name="T21" fmla="*/ 0 h 15"/>
                <a:gd name="T22" fmla="*/ 0 w 60"/>
                <a:gd name="T23" fmla="*/ 0 h 15"/>
                <a:gd name="T24" fmla="*/ 0 w 60"/>
                <a:gd name="T25" fmla="*/ 0 h 15"/>
                <a:gd name="T26" fmla="*/ 0 w 60"/>
                <a:gd name="T27" fmla="*/ 0 h 15"/>
                <a:gd name="T28" fmla="*/ 0 w 60"/>
                <a:gd name="T29" fmla="*/ 0 h 15"/>
                <a:gd name="T30" fmla="*/ 0 w 60"/>
                <a:gd name="T31" fmla="*/ 0 h 15"/>
                <a:gd name="T32" fmla="*/ 0 w 60"/>
                <a:gd name="T33" fmla="*/ 0 h 1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0"/>
                <a:gd name="T52" fmla="*/ 0 h 15"/>
                <a:gd name="T53" fmla="*/ 60 w 60"/>
                <a:gd name="T54" fmla="*/ 15 h 1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0" h="15">
                  <a:moveTo>
                    <a:pt x="0" y="8"/>
                  </a:moveTo>
                  <a:lnTo>
                    <a:pt x="6" y="4"/>
                  </a:lnTo>
                  <a:lnTo>
                    <a:pt x="13" y="0"/>
                  </a:lnTo>
                  <a:lnTo>
                    <a:pt x="21" y="0"/>
                  </a:lnTo>
                  <a:lnTo>
                    <a:pt x="29" y="1"/>
                  </a:lnTo>
                  <a:lnTo>
                    <a:pt x="37" y="3"/>
                  </a:lnTo>
                  <a:lnTo>
                    <a:pt x="45" y="5"/>
                  </a:lnTo>
                  <a:lnTo>
                    <a:pt x="52" y="6"/>
                  </a:lnTo>
                  <a:lnTo>
                    <a:pt x="60" y="6"/>
                  </a:lnTo>
                  <a:lnTo>
                    <a:pt x="54" y="11"/>
                  </a:lnTo>
                  <a:lnTo>
                    <a:pt x="47" y="13"/>
                  </a:lnTo>
                  <a:lnTo>
                    <a:pt x="39" y="15"/>
                  </a:lnTo>
                  <a:lnTo>
                    <a:pt x="31" y="15"/>
                  </a:lnTo>
                  <a:lnTo>
                    <a:pt x="22" y="14"/>
                  </a:lnTo>
                  <a:lnTo>
                    <a:pt x="14" y="13"/>
                  </a:lnTo>
                  <a:lnTo>
                    <a:pt x="7" y="11"/>
                  </a:lnTo>
                  <a:lnTo>
                    <a:pt x="0" y="8"/>
                  </a:lnTo>
                  <a:close/>
                </a:path>
              </a:pathLst>
            </a:custGeom>
            <a:solidFill>
              <a:srgbClr val="000000"/>
            </a:solidFill>
            <a:ln w="9525">
              <a:noFill/>
              <a:round/>
              <a:headEnd/>
              <a:tailEnd/>
            </a:ln>
          </p:spPr>
          <p:txBody>
            <a:bodyPr/>
            <a:lstStyle/>
            <a:p>
              <a:endParaRPr lang="ru-RU"/>
            </a:p>
          </p:txBody>
        </p:sp>
        <p:sp>
          <p:nvSpPr>
            <p:cNvPr id="108" name="Freeform 387"/>
            <p:cNvSpPr>
              <a:spLocks/>
            </p:cNvSpPr>
            <p:nvPr/>
          </p:nvSpPr>
          <p:spPr bwMode="auto">
            <a:xfrm>
              <a:off x="3010" y="3163"/>
              <a:ext cx="14" cy="22"/>
            </a:xfrm>
            <a:custGeom>
              <a:avLst/>
              <a:gdLst>
                <a:gd name="T0" fmla="*/ 0 w 46"/>
                <a:gd name="T1" fmla="*/ 0 h 79"/>
                <a:gd name="T2" fmla="*/ 0 w 46"/>
                <a:gd name="T3" fmla="*/ 0 h 79"/>
                <a:gd name="T4" fmla="*/ 0 w 46"/>
                <a:gd name="T5" fmla="*/ 0 h 79"/>
                <a:gd name="T6" fmla="*/ 0 w 46"/>
                <a:gd name="T7" fmla="*/ 0 h 79"/>
                <a:gd name="T8" fmla="*/ 0 w 46"/>
                <a:gd name="T9" fmla="*/ 0 h 79"/>
                <a:gd name="T10" fmla="*/ 0 w 46"/>
                <a:gd name="T11" fmla="*/ 0 h 79"/>
                <a:gd name="T12" fmla="*/ 0 w 46"/>
                <a:gd name="T13" fmla="*/ 0 h 79"/>
                <a:gd name="T14" fmla="*/ 0 w 46"/>
                <a:gd name="T15" fmla="*/ 0 h 79"/>
                <a:gd name="T16" fmla="*/ 0 w 46"/>
                <a:gd name="T17" fmla="*/ 0 h 79"/>
                <a:gd name="T18" fmla="*/ 0 w 46"/>
                <a:gd name="T19" fmla="*/ 0 h 79"/>
                <a:gd name="T20" fmla="*/ 0 w 46"/>
                <a:gd name="T21" fmla="*/ 0 h 79"/>
                <a:gd name="T22" fmla="*/ 0 w 46"/>
                <a:gd name="T23" fmla="*/ 0 h 79"/>
                <a:gd name="T24" fmla="*/ 0 w 46"/>
                <a:gd name="T25" fmla="*/ 0 h 79"/>
                <a:gd name="T26" fmla="*/ 0 w 46"/>
                <a:gd name="T27" fmla="*/ 0 h 79"/>
                <a:gd name="T28" fmla="*/ 0 w 46"/>
                <a:gd name="T29" fmla="*/ 0 h 79"/>
                <a:gd name="T30" fmla="*/ 0 w 46"/>
                <a:gd name="T31" fmla="*/ 0 h 79"/>
                <a:gd name="T32" fmla="*/ 0 w 46"/>
                <a:gd name="T33" fmla="*/ 0 h 79"/>
                <a:gd name="T34" fmla="*/ 0 w 46"/>
                <a:gd name="T35" fmla="*/ 0 h 79"/>
                <a:gd name="T36" fmla="*/ 0 w 46"/>
                <a:gd name="T37" fmla="*/ 0 h 79"/>
                <a:gd name="T38" fmla="*/ 0 w 46"/>
                <a:gd name="T39" fmla="*/ 0 h 79"/>
                <a:gd name="T40" fmla="*/ 0 w 46"/>
                <a:gd name="T41" fmla="*/ 0 h 79"/>
                <a:gd name="T42" fmla="*/ 0 w 46"/>
                <a:gd name="T43" fmla="*/ 0 h 79"/>
                <a:gd name="T44" fmla="*/ 0 w 46"/>
                <a:gd name="T45" fmla="*/ 0 h 79"/>
                <a:gd name="T46" fmla="*/ 0 w 46"/>
                <a:gd name="T47" fmla="*/ 0 h 79"/>
                <a:gd name="T48" fmla="*/ 0 w 46"/>
                <a:gd name="T49" fmla="*/ 0 h 79"/>
                <a:gd name="T50" fmla="*/ 0 w 46"/>
                <a:gd name="T51" fmla="*/ 0 h 7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6"/>
                <a:gd name="T79" fmla="*/ 0 h 79"/>
                <a:gd name="T80" fmla="*/ 46 w 46"/>
                <a:gd name="T81" fmla="*/ 79 h 7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6" h="79">
                  <a:moveTo>
                    <a:pt x="0" y="78"/>
                  </a:moveTo>
                  <a:lnTo>
                    <a:pt x="6" y="71"/>
                  </a:lnTo>
                  <a:lnTo>
                    <a:pt x="12" y="65"/>
                  </a:lnTo>
                  <a:lnTo>
                    <a:pt x="18" y="60"/>
                  </a:lnTo>
                  <a:lnTo>
                    <a:pt x="23" y="55"/>
                  </a:lnTo>
                  <a:lnTo>
                    <a:pt x="29" y="49"/>
                  </a:lnTo>
                  <a:lnTo>
                    <a:pt x="32" y="42"/>
                  </a:lnTo>
                  <a:lnTo>
                    <a:pt x="35" y="34"/>
                  </a:lnTo>
                  <a:lnTo>
                    <a:pt x="36" y="25"/>
                  </a:lnTo>
                  <a:lnTo>
                    <a:pt x="37" y="20"/>
                  </a:lnTo>
                  <a:lnTo>
                    <a:pt x="36" y="14"/>
                  </a:lnTo>
                  <a:lnTo>
                    <a:pt x="35" y="7"/>
                  </a:lnTo>
                  <a:lnTo>
                    <a:pt x="37" y="0"/>
                  </a:lnTo>
                  <a:lnTo>
                    <a:pt x="44" y="13"/>
                  </a:lnTo>
                  <a:lnTo>
                    <a:pt x="46" y="27"/>
                  </a:lnTo>
                  <a:lnTo>
                    <a:pt x="45" y="43"/>
                  </a:lnTo>
                  <a:lnTo>
                    <a:pt x="43" y="57"/>
                  </a:lnTo>
                  <a:lnTo>
                    <a:pt x="38" y="60"/>
                  </a:lnTo>
                  <a:lnTo>
                    <a:pt x="34" y="64"/>
                  </a:lnTo>
                  <a:lnTo>
                    <a:pt x="28" y="67"/>
                  </a:lnTo>
                  <a:lnTo>
                    <a:pt x="23" y="70"/>
                  </a:lnTo>
                  <a:lnTo>
                    <a:pt x="18" y="73"/>
                  </a:lnTo>
                  <a:lnTo>
                    <a:pt x="13" y="75"/>
                  </a:lnTo>
                  <a:lnTo>
                    <a:pt x="7" y="78"/>
                  </a:lnTo>
                  <a:lnTo>
                    <a:pt x="1" y="79"/>
                  </a:lnTo>
                  <a:lnTo>
                    <a:pt x="0" y="78"/>
                  </a:lnTo>
                  <a:close/>
                </a:path>
              </a:pathLst>
            </a:custGeom>
            <a:solidFill>
              <a:srgbClr val="000000"/>
            </a:solidFill>
            <a:ln w="9525">
              <a:noFill/>
              <a:round/>
              <a:headEnd/>
              <a:tailEnd/>
            </a:ln>
          </p:spPr>
          <p:txBody>
            <a:bodyPr/>
            <a:lstStyle/>
            <a:p>
              <a:endParaRPr lang="ru-RU"/>
            </a:p>
          </p:txBody>
        </p:sp>
        <p:sp>
          <p:nvSpPr>
            <p:cNvPr id="109" name="Freeform 388"/>
            <p:cNvSpPr>
              <a:spLocks/>
            </p:cNvSpPr>
            <p:nvPr/>
          </p:nvSpPr>
          <p:spPr bwMode="auto">
            <a:xfrm>
              <a:off x="3182" y="3175"/>
              <a:ext cx="31" cy="10"/>
            </a:xfrm>
            <a:custGeom>
              <a:avLst/>
              <a:gdLst>
                <a:gd name="T0" fmla="*/ 0 w 101"/>
                <a:gd name="T1" fmla="*/ 0 h 36"/>
                <a:gd name="T2" fmla="*/ 0 w 101"/>
                <a:gd name="T3" fmla="*/ 0 h 36"/>
                <a:gd name="T4" fmla="*/ 0 w 101"/>
                <a:gd name="T5" fmla="*/ 0 h 36"/>
                <a:gd name="T6" fmla="*/ 0 w 101"/>
                <a:gd name="T7" fmla="*/ 0 h 36"/>
                <a:gd name="T8" fmla="*/ 0 w 101"/>
                <a:gd name="T9" fmla="*/ 0 h 36"/>
                <a:gd name="T10" fmla="*/ 0 w 101"/>
                <a:gd name="T11" fmla="*/ 0 h 36"/>
                <a:gd name="T12" fmla="*/ 0 w 101"/>
                <a:gd name="T13" fmla="*/ 0 h 36"/>
                <a:gd name="T14" fmla="*/ 0 w 101"/>
                <a:gd name="T15" fmla="*/ 0 h 36"/>
                <a:gd name="T16" fmla="*/ 0 w 101"/>
                <a:gd name="T17" fmla="*/ 0 h 36"/>
                <a:gd name="T18" fmla="*/ 0 w 101"/>
                <a:gd name="T19" fmla="*/ 0 h 36"/>
                <a:gd name="T20" fmla="*/ 0 w 101"/>
                <a:gd name="T21" fmla="*/ 0 h 36"/>
                <a:gd name="T22" fmla="*/ 0 w 101"/>
                <a:gd name="T23" fmla="*/ 0 h 36"/>
                <a:gd name="T24" fmla="*/ 0 w 101"/>
                <a:gd name="T25" fmla="*/ 0 h 36"/>
                <a:gd name="T26" fmla="*/ 0 w 101"/>
                <a:gd name="T27" fmla="*/ 0 h 36"/>
                <a:gd name="T28" fmla="*/ 0 w 101"/>
                <a:gd name="T29" fmla="*/ 0 h 36"/>
                <a:gd name="T30" fmla="*/ 0 w 101"/>
                <a:gd name="T31" fmla="*/ 0 h 36"/>
                <a:gd name="T32" fmla="*/ 0 w 101"/>
                <a:gd name="T33" fmla="*/ 0 h 36"/>
                <a:gd name="T34" fmla="*/ 0 w 101"/>
                <a:gd name="T35" fmla="*/ 0 h 36"/>
                <a:gd name="T36" fmla="*/ 0 w 101"/>
                <a:gd name="T37" fmla="*/ 0 h 36"/>
                <a:gd name="T38" fmla="*/ 0 w 101"/>
                <a:gd name="T39" fmla="*/ 0 h 36"/>
                <a:gd name="T40" fmla="*/ 0 w 101"/>
                <a:gd name="T41" fmla="*/ 0 h 36"/>
                <a:gd name="T42" fmla="*/ 0 w 101"/>
                <a:gd name="T43" fmla="*/ 0 h 36"/>
                <a:gd name="T44" fmla="*/ 0 w 101"/>
                <a:gd name="T45" fmla="*/ 0 h 36"/>
                <a:gd name="T46" fmla="*/ 0 w 101"/>
                <a:gd name="T47" fmla="*/ 0 h 36"/>
                <a:gd name="T48" fmla="*/ 0 w 101"/>
                <a:gd name="T49" fmla="*/ 0 h 36"/>
                <a:gd name="T50" fmla="*/ 0 w 101"/>
                <a:gd name="T51" fmla="*/ 0 h 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01"/>
                <a:gd name="T79" fmla="*/ 0 h 36"/>
                <a:gd name="T80" fmla="*/ 101 w 101"/>
                <a:gd name="T81" fmla="*/ 36 h 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01" h="36">
                  <a:moveTo>
                    <a:pt x="0" y="26"/>
                  </a:moveTo>
                  <a:lnTo>
                    <a:pt x="0" y="22"/>
                  </a:lnTo>
                  <a:lnTo>
                    <a:pt x="10" y="25"/>
                  </a:lnTo>
                  <a:lnTo>
                    <a:pt x="23" y="24"/>
                  </a:lnTo>
                  <a:lnTo>
                    <a:pt x="37" y="22"/>
                  </a:lnTo>
                  <a:lnTo>
                    <a:pt x="51" y="16"/>
                  </a:lnTo>
                  <a:lnTo>
                    <a:pt x="66" y="11"/>
                  </a:lnTo>
                  <a:lnTo>
                    <a:pt x="80" y="6"/>
                  </a:lnTo>
                  <a:lnTo>
                    <a:pt x="92" y="2"/>
                  </a:lnTo>
                  <a:lnTo>
                    <a:pt x="101" y="0"/>
                  </a:lnTo>
                  <a:lnTo>
                    <a:pt x="99" y="7"/>
                  </a:lnTo>
                  <a:lnTo>
                    <a:pt x="93" y="14"/>
                  </a:lnTo>
                  <a:lnTo>
                    <a:pt x="84" y="18"/>
                  </a:lnTo>
                  <a:lnTo>
                    <a:pt x="73" y="23"/>
                  </a:lnTo>
                  <a:lnTo>
                    <a:pt x="62" y="28"/>
                  </a:lnTo>
                  <a:lnTo>
                    <a:pt x="51" y="31"/>
                  </a:lnTo>
                  <a:lnTo>
                    <a:pt x="42" y="33"/>
                  </a:lnTo>
                  <a:lnTo>
                    <a:pt x="37" y="36"/>
                  </a:lnTo>
                  <a:lnTo>
                    <a:pt x="32" y="36"/>
                  </a:lnTo>
                  <a:lnTo>
                    <a:pt x="26" y="36"/>
                  </a:lnTo>
                  <a:lnTo>
                    <a:pt x="22" y="36"/>
                  </a:lnTo>
                  <a:lnTo>
                    <a:pt x="17" y="36"/>
                  </a:lnTo>
                  <a:lnTo>
                    <a:pt x="11" y="34"/>
                  </a:lnTo>
                  <a:lnTo>
                    <a:pt x="8" y="32"/>
                  </a:lnTo>
                  <a:lnTo>
                    <a:pt x="3" y="30"/>
                  </a:lnTo>
                  <a:lnTo>
                    <a:pt x="0" y="26"/>
                  </a:lnTo>
                  <a:close/>
                </a:path>
              </a:pathLst>
            </a:custGeom>
            <a:solidFill>
              <a:srgbClr val="000000"/>
            </a:solidFill>
            <a:ln w="9525">
              <a:noFill/>
              <a:round/>
              <a:headEnd/>
              <a:tailEnd/>
            </a:ln>
          </p:spPr>
          <p:txBody>
            <a:bodyPr/>
            <a:lstStyle/>
            <a:p>
              <a:endParaRPr lang="ru-RU"/>
            </a:p>
          </p:txBody>
        </p:sp>
        <p:sp>
          <p:nvSpPr>
            <p:cNvPr id="110" name="Freeform 389"/>
            <p:cNvSpPr>
              <a:spLocks/>
            </p:cNvSpPr>
            <p:nvPr/>
          </p:nvSpPr>
          <p:spPr bwMode="auto">
            <a:xfrm>
              <a:off x="3114" y="3147"/>
              <a:ext cx="49" cy="34"/>
            </a:xfrm>
            <a:custGeom>
              <a:avLst/>
              <a:gdLst>
                <a:gd name="T0" fmla="*/ 0 w 156"/>
                <a:gd name="T1" fmla="*/ 0 h 125"/>
                <a:gd name="T2" fmla="*/ 0 w 156"/>
                <a:gd name="T3" fmla="*/ 0 h 125"/>
                <a:gd name="T4" fmla="*/ 0 w 156"/>
                <a:gd name="T5" fmla="*/ 0 h 125"/>
                <a:gd name="T6" fmla="*/ 0 w 156"/>
                <a:gd name="T7" fmla="*/ 0 h 125"/>
                <a:gd name="T8" fmla="*/ 0 w 156"/>
                <a:gd name="T9" fmla="*/ 0 h 125"/>
                <a:gd name="T10" fmla="*/ 0 w 156"/>
                <a:gd name="T11" fmla="*/ 0 h 125"/>
                <a:gd name="T12" fmla="*/ 0 w 156"/>
                <a:gd name="T13" fmla="*/ 0 h 125"/>
                <a:gd name="T14" fmla="*/ 0 w 156"/>
                <a:gd name="T15" fmla="*/ 0 h 125"/>
                <a:gd name="T16" fmla="*/ 0 w 156"/>
                <a:gd name="T17" fmla="*/ 0 h 125"/>
                <a:gd name="T18" fmla="*/ 0 w 156"/>
                <a:gd name="T19" fmla="*/ 0 h 125"/>
                <a:gd name="T20" fmla="*/ 0 w 156"/>
                <a:gd name="T21" fmla="*/ 0 h 125"/>
                <a:gd name="T22" fmla="*/ 0 w 156"/>
                <a:gd name="T23" fmla="*/ 0 h 125"/>
                <a:gd name="T24" fmla="*/ 0 w 156"/>
                <a:gd name="T25" fmla="*/ 0 h 125"/>
                <a:gd name="T26" fmla="*/ 0 w 156"/>
                <a:gd name="T27" fmla="*/ 0 h 125"/>
                <a:gd name="T28" fmla="*/ 0 w 156"/>
                <a:gd name="T29" fmla="*/ 0 h 125"/>
                <a:gd name="T30" fmla="*/ 0 w 156"/>
                <a:gd name="T31" fmla="*/ 0 h 125"/>
                <a:gd name="T32" fmla="*/ 0 w 156"/>
                <a:gd name="T33" fmla="*/ 0 h 125"/>
                <a:gd name="T34" fmla="*/ 0 w 156"/>
                <a:gd name="T35" fmla="*/ 0 h 125"/>
                <a:gd name="T36" fmla="*/ 0 w 156"/>
                <a:gd name="T37" fmla="*/ 0 h 125"/>
                <a:gd name="T38" fmla="*/ 0 w 156"/>
                <a:gd name="T39" fmla="*/ 0 h 125"/>
                <a:gd name="T40" fmla="*/ 0 w 156"/>
                <a:gd name="T41" fmla="*/ 0 h 125"/>
                <a:gd name="T42" fmla="*/ 0 w 156"/>
                <a:gd name="T43" fmla="*/ 0 h 125"/>
                <a:gd name="T44" fmla="*/ 0 w 156"/>
                <a:gd name="T45" fmla="*/ 0 h 125"/>
                <a:gd name="T46" fmla="*/ 0 w 156"/>
                <a:gd name="T47" fmla="*/ 0 h 125"/>
                <a:gd name="T48" fmla="*/ 0 w 156"/>
                <a:gd name="T49" fmla="*/ 0 h 125"/>
                <a:gd name="T50" fmla="*/ 0 w 156"/>
                <a:gd name="T51" fmla="*/ 0 h 125"/>
                <a:gd name="T52" fmla="*/ 0 w 156"/>
                <a:gd name="T53" fmla="*/ 0 h 125"/>
                <a:gd name="T54" fmla="*/ 0 w 156"/>
                <a:gd name="T55" fmla="*/ 0 h 125"/>
                <a:gd name="T56" fmla="*/ 0 w 156"/>
                <a:gd name="T57" fmla="*/ 0 h 125"/>
                <a:gd name="T58" fmla="*/ 0 w 156"/>
                <a:gd name="T59" fmla="*/ 0 h 125"/>
                <a:gd name="T60" fmla="*/ 0 w 156"/>
                <a:gd name="T61" fmla="*/ 0 h 125"/>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56"/>
                <a:gd name="T94" fmla="*/ 0 h 125"/>
                <a:gd name="T95" fmla="*/ 156 w 156"/>
                <a:gd name="T96" fmla="*/ 125 h 125"/>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56" h="125">
                  <a:moveTo>
                    <a:pt x="3" y="94"/>
                  </a:moveTo>
                  <a:lnTo>
                    <a:pt x="7" y="87"/>
                  </a:lnTo>
                  <a:lnTo>
                    <a:pt x="12" y="79"/>
                  </a:lnTo>
                  <a:lnTo>
                    <a:pt x="16" y="71"/>
                  </a:lnTo>
                  <a:lnTo>
                    <a:pt x="21" y="64"/>
                  </a:lnTo>
                  <a:lnTo>
                    <a:pt x="26" y="57"/>
                  </a:lnTo>
                  <a:lnTo>
                    <a:pt x="32" y="51"/>
                  </a:lnTo>
                  <a:lnTo>
                    <a:pt x="39" y="46"/>
                  </a:lnTo>
                  <a:lnTo>
                    <a:pt x="46" y="42"/>
                  </a:lnTo>
                  <a:lnTo>
                    <a:pt x="51" y="36"/>
                  </a:lnTo>
                  <a:lnTo>
                    <a:pt x="58" y="28"/>
                  </a:lnTo>
                  <a:lnTo>
                    <a:pt x="68" y="19"/>
                  </a:lnTo>
                  <a:lnTo>
                    <a:pt x="81" y="11"/>
                  </a:lnTo>
                  <a:lnTo>
                    <a:pt x="96" y="4"/>
                  </a:lnTo>
                  <a:lnTo>
                    <a:pt x="114" y="0"/>
                  </a:lnTo>
                  <a:lnTo>
                    <a:pt x="134" y="0"/>
                  </a:lnTo>
                  <a:lnTo>
                    <a:pt x="156" y="6"/>
                  </a:lnTo>
                  <a:lnTo>
                    <a:pt x="144" y="15"/>
                  </a:lnTo>
                  <a:lnTo>
                    <a:pt x="124" y="15"/>
                  </a:lnTo>
                  <a:lnTo>
                    <a:pt x="105" y="20"/>
                  </a:lnTo>
                  <a:lnTo>
                    <a:pt x="88" y="26"/>
                  </a:lnTo>
                  <a:lnTo>
                    <a:pt x="71" y="35"/>
                  </a:lnTo>
                  <a:lnTo>
                    <a:pt x="56" y="46"/>
                  </a:lnTo>
                  <a:lnTo>
                    <a:pt x="43" y="60"/>
                  </a:lnTo>
                  <a:lnTo>
                    <a:pt x="30" y="76"/>
                  </a:lnTo>
                  <a:lnTo>
                    <a:pt x="18" y="93"/>
                  </a:lnTo>
                  <a:lnTo>
                    <a:pt x="6" y="125"/>
                  </a:lnTo>
                  <a:lnTo>
                    <a:pt x="1" y="119"/>
                  </a:lnTo>
                  <a:lnTo>
                    <a:pt x="0" y="111"/>
                  </a:lnTo>
                  <a:lnTo>
                    <a:pt x="2" y="102"/>
                  </a:lnTo>
                  <a:lnTo>
                    <a:pt x="3" y="94"/>
                  </a:lnTo>
                  <a:close/>
                </a:path>
              </a:pathLst>
            </a:custGeom>
            <a:solidFill>
              <a:srgbClr val="000000"/>
            </a:solidFill>
            <a:ln w="9525">
              <a:noFill/>
              <a:round/>
              <a:headEnd/>
              <a:tailEnd/>
            </a:ln>
          </p:spPr>
          <p:txBody>
            <a:bodyPr/>
            <a:lstStyle/>
            <a:p>
              <a:endParaRPr lang="ru-RU"/>
            </a:p>
          </p:txBody>
        </p:sp>
        <p:sp>
          <p:nvSpPr>
            <p:cNvPr id="111" name="Freeform 390"/>
            <p:cNvSpPr>
              <a:spLocks/>
            </p:cNvSpPr>
            <p:nvPr/>
          </p:nvSpPr>
          <p:spPr bwMode="auto">
            <a:xfrm>
              <a:off x="3167" y="3157"/>
              <a:ext cx="7" cy="23"/>
            </a:xfrm>
            <a:custGeom>
              <a:avLst/>
              <a:gdLst>
                <a:gd name="T0" fmla="*/ 0 w 24"/>
                <a:gd name="T1" fmla="*/ 0 h 83"/>
                <a:gd name="T2" fmla="*/ 0 w 24"/>
                <a:gd name="T3" fmla="*/ 0 h 83"/>
                <a:gd name="T4" fmla="*/ 0 w 24"/>
                <a:gd name="T5" fmla="*/ 0 h 83"/>
                <a:gd name="T6" fmla="*/ 0 w 24"/>
                <a:gd name="T7" fmla="*/ 0 h 83"/>
                <a:gd name="T8" fmla="*/ 0 w 24"/>
                <a:gd name="T9" fmla="*/ 0 h 83"/>
                <a:gd name="T10" fmla="*/ 0 w 24"/>
                <a:gd name="T11" fmla="*/ 0 h 83"/>
                <a:gd name="T12" fmla="*/ 0 w 24"/>
                <a:gd name="T13" fmla="*/ 0 h 83"/>
                <a:gd name="T14" fmla="*/ 0 w 24"/>
                <a:gd name="T15" fmla="*/ 0 h 83"/>
                <a:gd name="T16" fmla="*/ 0 w 24"/>
                <a:gd name="T17" fmla="*/ 0 h 83"/>
                <a:gd name="T18" fmla="*/ 0 w 24"/>
                <a:gd name="T19" fmla="*/ 0 h 83"/>
                <a:gd name="T20" fmla="*/ 0 w 24"/>
                <a:gd name="T21" fmla="*/ 0 h 83"/>
                <a:gd name="T22" fmla="*/ 0 w 24"/>
                <a:gd name="T23" fmla="*/ 0 h 8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4"/>
                <a:gd name="T37" fmla="*/ 0 h 83"/>
                <a:gd name="T38" fmla="*/ 24 w 24"/>
                <a:gd name="T39" fmla="*/ 83 h 8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4" h="83">
                  <a:moveTo>
                    <a:pt x="14" y="83"/>
                  </a:moveTo>
                  <a:lnTo>
                    <a:pt x="15" y="64"/>
                  </a:lnTo>
                  <a:lnTo>
                    <a:pt x="14" y="44"/>
                  </a:lnTo>
                  <a:lnTo>
                    <a:pt x="11" y="25"/>
                  </a:lnTo>
                  <a:lnTo>
                    <a:pt x="0" y="8"/>
                  </a:lnTo>
                  <a:lnTo>
                    <a:pt x="1" y="0"/>
                  </a:lnTo>
                  <a:lnTo>
                    <a:pt x="8" y="2"/>
                  </a:lnTo>
                  <a:lnTo>
                    <a:pt x="20" y="18"/>
                  </a:lnTo>
                  <a:lnTo>
                    <a:pt x="24" y="38"/>
                  </a:lnTo>
                  <a:lnTo>
                    <a:pt x="23" y="61"/>
                  </a:lnTo>
                  <a:lnTo>
                    <a:pt x="20" y="83"/>
                  </a:lnTo>
                  <a:lnTo>
                    <a:pt x="14" y="83"/>
                  </a:lnTo>
                  <a:close/>
                </a:path>
              </a:pathLst>
            </a:custGeom>
            <a:solidFill>
              <a:srgbClr val="000000"/>
            </a:solidFill>
            <a:ln w="9525">
              <a:noFill/>
              <a:round/>
              <a:headEnd/>
              <a:tailEnd/>
            </a:ln>
          </p:spPr>
          <p:txBody>
            <a:bodyPr/>
            <a:lstStyle/>
            <a:p>
              <a:endParaRPr lang="ru-RU"/>
            </a:p>
          </p:txBody>
        </p:sp>
        <p:sp>
          <p:nvSpPr>
            <p:cNvPr id="112" name="Freeform 391"/>
            <p:cNvSpPr>
              <a:spLocks/>
            </p:cNvSpPr>
            <p:nvPr/>
          </p:nvSpPr>
          <p:spPr bwMode="auto">
            <a:xfrm>
              <a:off x="3036" y="3172"/>
              <a:ext cx="8" cy="10"/>
            </a:xfrm>
            <a:custGeom>
              <a:avLst/>
              <a:gdLst>
                <a:gd name="T0" fmla="*/ 0 w 28"/>
                <a:gd name="T1" fmla="*/ 0 h 37"/>
                <a:gd name="T2" fmla="*/ 0 w 28"/>
                <a:gd name="T3" fmla="*/ 0 h 37"/>
                <a:gd name="T4" fmla="*/ 0 w 28"/>
                <a:gd name="T5" fmla="*/ 0 h 37"/>
                <a:gd name="T6" fmla="*/ 0 w 28"/>
                <a:gd name="T7" fmla="*/ 0 h 37"/>
                <a:gd name="T8" fmla="*/ 0 w 28"/>
                <a:gd name="T9" fmla="*/ 0 h 37"/>
                <a:gd name="T10" fmla="*/ 0 w 28"/>
                <a:gd name="T11" fmla="*/ 0 h 37"/>
                <a:gd name="T12" fmla="*/ 0 w 28"/>
                <a:gd name="T13" fmla="*/ 0 h 37"/>
                <a:gd name="T14" fmla="*/ 0 w 28"/>
                <a:gd name="T15" fmla="*/ 0 h 37"/>
                <a:gd name="T16" fmla="*/ 0 w 28"/>
                <a:gd name="T17" fmla="*/ 0 h 37"/>
                <a:gd name="T18" fmla="*/ 0 w 28"/>
                <a:gd name="T19" fmla="*/ 0 h 3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
                <a:gd name="T31" fmla="*/ 0 h 37"/>
                <a:gd name="T32" fmla="*/ 28 w 28"/>
                <a:gd name="T33" fmla="*/ 37 h 3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 h="37">
                  <a:moveTo>
                    <a:pt x="0" y="37"/>
                  </a:moveTo>
                  <a:lnTo>
                    <a:pt x="1" y="27"/>
                  </a:lnTo>
                  <a:lnTo>
                    <a:pt x="7" y="19"/>
                  </a:lnTo>
                  <a:lnTo>
                    <a:pt x="15" y="11"/>
                  </a:lnTo>
                  <a:lnTo>
                    <a:pt x="20" y="0"/>
                  </a:lnTo>
                  <a:lnTo>
                    <a:pt x="28" y="0"/>
                  </a:lnTo>
                  <a:lnTo>
                    <a:pt x="24" y="13"/>
                  </a:lnTo>
                  <a:lnTo>
                    <a:pt x="19" y="23"/>
                  </a:lnTo>
                  <a:lnTo>
                    <a:pt x="9" y="30"/>
                  </a:lnTo>
                  <a:lnTo>
                    <a:pt x="0" y="37"/>
                  </a:lnTo>
                  <a:close/>
                </a:path>
              </a:pathLst>
            </a:custGeom>
            <a:solidFill>
              <a:srgbClr val="000000"/>
            </a:solidFill>
            <a:ln w="9525">
              <a:noFill/>
              <a:round/>
              <a:headEnd/>
              <a:tailEnd/>
            </a:ln>
          </p:spPr>
          <p:txBody>
            <a:bodyPr/>
            <a:lstStyle/>
            <a:p>
              <a:endParaRPr lang="ru-RU"/>
            </a:p>
          </p:txBody>
        </p:sp>
        <p:sp>
          <p:nvSpPr>
            <p:cNvPr id="113" name="Freeform 392"/>
            <p:cNvSpPr>
              <a:spLocks/>
            </p:cNvSpPr>
            <p:nvPr/>
          </p:nvSpPr>
          <p:spPr bwMode="auto">
            <a:xfrm>
              <a:off x="3226" y="3163"/>
              <a:ext cx="27" cy="15"/>
            </a:xfrm>
            <a:custGeom>
              <a:avLst/>
              <a:gdLst>
                <a:gd name="T0" fmla="*/ 0 w 91"/>
                <a:gd name="T1" fmla="*/ 0 h 56"/>
                <a:gd name="T2" fmla="*/ 0 w 91"/>
                <a:gd name="T3" fmla="*/ 0 h 56"/>
                <a:gd name="T4" fmla="*/ 0 w 91"/>
                <a:gd name="T5" fmla="*/ 0 h 56"/>
                <a:gd name="T6" fmla="*/ 0 w 91"/>
                <a:gd name="T7" fmla="*/ 0 h 56"/>
                <a:gd name="T8" fmla="*/ 0 w 91"/>
                <a:gd name="T9" fmla="*/ 0 h 56"/>
                <a:gd name="T10" fmla="*/ 0 w 91"/>
                <a:gd name="T11" fmla="*/ 0 h 56"/>
                <a:gd name="T12" fmla="*/ 0 w 91"/>
                <a:gd name="T13" fmla="*/ 0 h 56"/>
                <a:gd name="T14" fmla="*/ 0 w 91"/>
                <a:gd name="T15" fmla="*/ 0 h 56"/>
                <a:gd name="T16" fmla="*/ 0 w 91"/>
                <a:gd name="T17" fmla="*/ 0 h 56"/>
                <a:gd name="T18" fmla="*/ 0 w 91"/>
                <a:gd name="T19" fmla="*/ 0 h 56"/>
                <a:gd name="T20" fmla="*/ 0 w 91"/>
                <a:gd name="T21" fmla="*/ 0 h 56"/>
                <a:gd name="T22" fmla="*/ 0 w 91"/>
                <a:gd name="T23" fmla="*/ 0 h 56"/>
                <a:gd name="T24" fmla="*/ 0 w 91"/>
                <a:gd name="T25" fmla="*/ 0 h 56"/>
                <a:gd name="T26" fmla="*/ 0 w 91"/>
                <a:gd name="T27" fmla="*/ 0 h 56"/>
                <a:gd name="T28" fmla="*/ 0 w 91"/>
                <a:gd name="T29" fmla="*/ 0 h 56"/>
                <a:gd name="T30" fmla="*/ 0 w 91"/>
                <a:gd name="T31" fmla="*/ 0 h 56"/>
                <a:gd name="T32" fmla="*/ 0 w 91"/>
                <a:gd name="T33" fmla="*/ 0 h 56"/>
                <a:gd name="T34" fmla="*/ 0 w 91"/>
                <a:gd name="T35" fmla="*/ 0 h 56"/>
                <a:gd name="T36" fmla="*/ 0 w 91"/>
                <a:gd name="T37" fmla="*/ 0 h 56"/>
                <a:gd name="T38" fmla="*/ 0 w 91"/>
                <a:gd name="T39" fmla="*/ 0 h 56"/>
                <a:gd name="T40" fmla="*/ 0 w 91"/>
                <a:gd name="T41" fmla="*/ 0 h 5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1"/>
                <a:gd name="T64" fmla="*/ 0 h 56"/>
                <a:gd name="T65" fmla="*/ 91 w 91"/>
                <a:gd name="T66" fmla="*/ 56 h 5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1" h="56">
                  <a:moveTo>
                    <a:pt x="66" y="34"/>
                  </a:moveTo>
                  <a:lnTo>
                    <a:pt x="58" y="30"/>
                  </a:lnTo>
                  <a:lnTo>
                    <a:pt x="50" y="26"/>
                  </a:lnTo>
                  <a:lnTo>
                    <a:pt x="42" y="21"/>
                  </a:lnTo>
                  <a:lnTo>
                    <a:pt x="34" y="16"/>
                  </a:lnTo>
                  <a:lnTo>
                    <a:pt x="26" y="13"/>
                  </a:lnTo>
                  <a:lnTo>
                    <a:pt x="18" y="8"/>
                  </a:lnTo>
                  <a:lnTo>
                    <a:pt x="8" y="4"/>
                  </a:lnTo>
                  <a:lnTo>
                    <a:pt x="0" y="0"/>
                  </a:lnTo>
                  <a:lnTo>
                    <a:pt x="13" y="1"/>
                  </a:lnTo>
                  <a:lnTo>
                    <a:pt x="27" y="5"/>
                  </a:lnTo>
                  <a:lnTo>
                    <a:pt x="41" y="8"/>
                  </a:lnTo>
                  <a:lnTo>
                    <a:pt x="53" y="14"/>
                  </a:lnTo>
                  <a:lnTo>
                    <a:pt x="65" y="21"/>
                  </a:lnTo>
                  <a:lnTo>
                    <a:pt x="76" y="30"/>
                  </a:lnTo>
                  <a:lnTo>
                    <a:pt x="84" y="41"/>
                  </a:lnTo>
                  <a:lnTo>
                    <a:pt x="91" y="53"/>
                  </a:lnTo>
                  <a:lnTo>
                    <a:pt x="83" y="56"/>
                  </a:lnTo>
                  <a:lnTo>
                    <a:pt x="78" y="50"/>
                  </a:lnTo>
                  <a:lnTo>
                    <a:pt x="72" y="42"/>
                  </a:lnTo>
                  <a:lnTo>
                    <a:pt x="66" y="34"/>
                  </a:lnTo>
                  <a:close/>
                </a:path>
              </a:pathLst>
            </a:custGeom>
            <a:solidFill>
              <a:srgbClr val="000000"/>
            </a:solidFill>
            <a:ln w="9525">
              <a:noFill/>
              <a:round/>
              <a:headEnd/>
              <a:tailEnd/>
            </a:ln>
          </p:spPr>
          <p:txBody>
            <a:bodyPr/>
            <a:lstStyle/>
            <a:p>
              <a:endParaRPr lang="ru-RU"/>
            </a:p>
          </p:txBody>
        </p:sp>
        <p:sp>
          <p:nvSpPr>
            <p:cNvPr id="114" name="Freeform 393"/>
            <p:cNvSpPr>
              <a:spLocks/>
            </p:cNvSpPr>
            <p:nvPr/>
          </p:nvSpPr>
          <p:spPr bwMode="auto">
            <a:xfrm>
              <a:off x="3334" y="3178"/>
              <a:ext cx="20" cy="3"/>
            </a:xfrm>
            <a:custGeom>
              <a:avLst/>
              <a:gdLst>
                <a:gd name="T0" fmla="*/ 0 w 63"/>
                <a:gd name="T1" fmla="*/ 0 h 10"/>
                <a:gd name="T2" fmla="*/ 0 w 63"/>
                <a:gd name="T3" fmla="*/ 0 h 10"/>
                <a:gd name="T4" fmla="*/ 0 w 63"/>
                <a:gd name="T5" fmla="*/ 0 h 10"/>
                <a:gd name="T6" fmla="*/ 0 w 63"/>
                <a:gd name="T7" fmla="*/ 0 h 10"/>
                <a:gd name="T8" fmla="*/ 0 w 63"/>
                <a:gd name="T9" fmla="*/ 0 h 10"/>
                <a:gd name="T10" fmla="*/ 0 w 63"/>
                <a:gd name="T11" fmla="*/ 0 h 10"/>
                <a:gd name="T12" fmla="*/ 0 w 63"/>
                <a:gd name="T13" fmla="*/ 0 h 10"/>
                <a:gd name="T14" fmla="*/ 0 w 63"/>
                <a:gd name="T15" fmla="*/ 0 h 10"/>
                <a:gd name="T16" fmla="*/ 0 w 63"/>
                <a:gd name="T17" fmla="*/ 0 h 10"/>
                <a:gd name="T18" fmla="*/ 0 w 63"/>
                <a:gd name="T19" fmla="*/ 0 h 10"/>
                <a:gd name="T20" fmla="*/ 0 w 63"/>
                <a:gd name="T21" fmla="*/ 0 h 10"/>
                <a:gd name="T22" fmla="*/ 0 w 63"/>
                <a:gd name="T23" fmla="*/ 0 h 10"/>
                <a:gd name="T24" fmla="*/ 0 w 63"/>
                <a:gd name="T25" fmla="*/ 0 h 10"/>
                <a:gd name="T26" fmla="*/ 0 w 63"/>
                <a:gd name="T27" fmla="*/ 0 h 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3"/>
                <a:gd name="T43" fmla="*/ 0 h 10"/>
                <a:gd name="T44" fmla="*/ 63 w 63"/>
                <a:gd name="T45" fmla="*/ 10 h 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3" h="10">
                  <a:moveTo>
                    <a:pt x="11" y="0"/>
                  </a:moveTo>
                  <a:lnTo>
                    <a:pt x="63" y="5"/>
                  </a:lnTo>
                  <a:lnTo>
                    <a:pt x="54" y="8"/>
                  </a:lnTo>
                  <a:lnTo>
                    <a:pt x="46" y="10"/>
                  </a:lnTo>
                  <a:lnTo>
                    <a:pt x="37" y="10"/>
                  </a:lnTo>
                  <a:lnTo>
                    <a:pt x="29" y="10"/>
                  </a:lnTo>
                  <a:lnTo>
                    <a:pt x="22" y="8"/>
                  </a:lnTo>
                  <a:lnTo>
                    <a:pt x="15" y="6"/>
                  </a:lnTo>
                  <a:lnTo>
                    <a:pt x="9" y="5"/>
                  </a:lnTo>
                  <a:lnTo>
                    <a:pt x="3" y="4"/>
                  </a:lnTo>
                  <a:lnTo>
                    <a:pt x="1" y="3"/>
                  </a:lnTo>
                  <a:lnTo>
                    <a:pt x="0" y="2"/>
                  </a:lnTo>
                  <a:lnTo>
                    <a:pt x="2" y="0"/>
                  </a:lnTo>
                  <a:lnTo>
                    <a:pt x="11" y="0"/>
                  </a:lnTo>
                  <a:close/>
                </a:path>
              </a:pathLst>
            </a:custGeom>
            <a:solidFill>
              <a:srgbClr val="000000"/>
            </a:solidFill>
            <a:ln w="9525">
              <a:noFill/>
              <a:round/>
              <a:headEnd/>
              <a:tailEnd/>
            </a:ln>
          </p:spPr>
          <p:txBody>
            <a:bodyPr/>
            <a:lstStyle/>
            <a:p>
              <a:endParaRPr lang="ru-RU"/>
            </a:p>
          </p:txBody>
        </p:sp>
        <p:sp>
          <p:nvSpPr>
            <p:cNvPr id="115" name="Freeform 394"/>
            <p:cNvSpPr>
              <a:spLocks/>
            </p:cNvSpPr>
            <p:nvPr/>
          </p:nvSpPr>
          <p:spPr bwMode="auto">
            <a:xfrm>
              <a:off x="3179" y="3148"/>
              <a:ext cx="43" cy="26"/>
            </a:xfrm>
            <a:custGeom>
              <a:avLst/>
              <a:gdLst>
                <a:gd name="T0" fmla="*/ 0 w 141"/>
                <a:gd name="T1" fmla="*/ 0 h 94"/>
                <a:gd name="T2" fmla="*/ 0 w 141"/>
                <a:gd name="T3" fmla="*/ 0 h 94"/>
                <a:gd name="T4" fmla="*/ 0 w 141"/>
                <a:gd name="T5" fmla="*/ 0 h 94"/>
                <a:gd name="T6" fmla="*/ 0 w 141"/>
                <a:gd name="T7" fmla="*/ 0 h 94"/>
                <a:gd name="T8" fmla="*/ 0 w 141"/>
                <a:gd name="T9" fmla="*/ 0 h 94"/>
                <a:gd name="T10" fmla="*/ 0 w 141"/>
                <a:gd name="T11" fmla="*/ 0 h 94"/>
                <a:gd name="T12" fmla="*/ 0 w 141"/>
                <a:gd name="T13" fmla="*/ 0 h 94"/>
                <a:gd name="T14" fmla="*/ 0 w 141"/>
                <a:gd name="T15" fmla="*/ 0 h 94"/>
                <a:gd name="T16" fmla="*/ 0 w 141"/>
                <a:gd name="T17" fmla="*/ 0 h 94"/>
                <a:gd name="T18" fmla="*/ 0 w 141"/>
                <a:gd name="T19" fmla="*/ 0 h 94"/>
                <a:gd name="T20" fmla="*/ 0 w 141"/>
                <a:gd name="T21" fmla="*/ 0 h 94"/>
                <a:gd name="T22" fmla="*/ 0 w 141"/>
                <a:gd name="T23" fmla="*/ 0 h 94"/>
                <a:gd name="T24" fmla="*/ 0 w 141"/>
                <a:gd name="T25" fmla="*/ 0 h 94"/>
                <a:gd name="T26" fmla="*/ 0 w 141"/>
                <a:gd name="T27" fmla="*/ 0 h 94"/>
                <a:gd name="T28" fmla="*/ 0 w 141"/>
                <a:gd name="T29" fmla="*/ 0 h 94"/>
                <a:gd name="T30" fmla="*/ 0 w 141"/>
                <a:gd name="T31" fmla="*/ 0 h 94"/>
                <a:gd name="T32" fmla="*/ 0 w 141"/>
                <a:gd name="T33" fmla="*/ 0 h 94"/>
                <a:gd name="T34" fmla="*/ 0 w 141"/>
                <a:gd name="T35" fmla="*/ 0 h 94"/>
                <a:gd name="T36" fmla="*/ 0 w 141"/>
                <a:gd name="T37" fmla="*/ 0 h 94"/>
                <a:gd name="T38" fmla="*/ 0 w 141"/>
                <a:gd name="T39" fmla="*/ 0 h 94"/>
                <a:gd name="T40" fmla="*/ 0 w 141"/>
                <a:gd name="T41" fmla="*/ 0 h 94"/>
                <a:gd name="T42" fmla="*/ 0 w 141"/>
                <a:gd name="T43" fmla="*/ 0 h 94"/>
                <a:gd name="T44" fmla="*/ 0 w 141"/>
                <a:gd name="T45" fmla="*/ 0 h 94"/>
                <a:gd name="T46" fmla="*/ 0 w 141"/>
                <a:gd name="T47" fmla="*/ 0 h 94"/>
                <a:gd name="T48" fmla="*/ 0 w 141"/>
                <a:gd name="T49" fmla="*/ 0 h 94"/>
                <a:gd name="T50" fmla="*/ 0 w 141"/>
                <a:gd name="T51" fmla="*/ 0 h 94"/>
                <a:gd name="T52" fmla="*/ 0 w 141"/>
                <a:gd name="T53" fmla="*/ 0 h 94"/>
                <a:gd name="T54" fmla="*/ 0 w 141"/>
                <a:gd name="T55" fmla="*/ 0 h 94"/>
                <a:gd name="T56" fmla="*/ 0 w 141"/>
                <a:gd name="T57" fmla="*/ 0 h 94"/>
                <a:gd name="T58" fmla="*/ 0 w 141"/>
                <a:gd name="T59" fmla="*/ 0 h 94"/>
                <a:gd name="T60" fmla="*/ 0 w 141"/>
                <a:gd name="T61" fmla="*/ 0 h 94"/>
                <a:gd name="T62" fmla="*/ 0 w 141"/>
                <a:gd name="T63" fmla="*/ 0 h 94"/>
                <a:gd name="T64" fmla="*/ 0 w 141"/>
                <a:gd name="T65" fmla="*/ 0 h 9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1"/>
                <a:gd name="T100" fmla="*/ 0 h 94"/>
                <a:gd name="T101" fmla="*/ 141 w 141"/>
                <a:gd name="T102" fmla="*/ 94 h 9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1" h="94">
                  <a:moveTo>
                    <a:pt x="86" y="70"/>
                  </a:moveTo>
                  <a:lnTo>
                    <a:pt x="96" y="65"/>
                  </a:lnTo>
                  <a:lnTo>
                    <a:pt x="106" y="55"/>
                  </a:lnTo>
                  <a:lnTo>
                    <a:pt x="116" y="44"/>
                  </a:lnTo>
                  <a:lnTo>
                    <a:pt x="124" y="31"/>
                  </a:lnTo>
                  <a:lnTo>
                    <a:pt x="131" y="20"/>
                  </a:lnTo>
                  <a:lnTo>
                    <a:pt x="135" y="9"/>
                  </a:lnTo>
                  <a:lnTo>
                    <a:pt x="139" y="2"/>
                  </a:lnTo>
                  <a:lnTo>
                    <a:pt x="140" y="0"/>
                  </a:lnTo>
                  <a:lnTo>
                    <a:pt x="141" y="7"/>
                  </a:lnTo>
                  <a:lnTo>
                    <a:pt x="140" y="16"/>
                  </a:lnTo>
                  <a:lnTo>
                    <a:pt x="138" y="25"/>
                  </a:lnTo>
                  <a:lnTo>
                    <a:pt x="134" y="36"/>
                  </a:lnTo>
                  <a:lnTo>
                    <a:pt x="128" y="46"/>
                  </a:lnTo>
                  <a:lnTo>
                    <a:pt x="120" y="56"/>
                  </a:lnTo>
                  <a:lnTo>
                    <a:pt x="111" y="68"/>
                  </a:lnTo>
                  <a:lnTo>
                    <a:pt x="100" y="79"/>
                  </a:lnTo>
                  <a:lnTo>
                    <a:pt x="85" y="85"/>
                  </a:lnTo>
                  <a:lnTo>
                    <a:pt x="71" y="89"/>
                  </a:lnTo>
                  <a:lnTo>
                    <a:pt x="57" y="92"/>
                  </a:lnTo>
                  <a:lnTo>
                    <a:pt x="44" y="94"/>
                  </a:lnTo>
                  <a:lnTo>
                    <a:pt x="33" y="94"/>
                  </a:lnTo>
                  <a:lnTo>
                    <a:pt x="21" y="94"/>
                  </a:lnTo>
                  <a:lnTo>
                    <a:pt x="11" y="92"/>
                  </a:lnTo>
                  <a:lnTo>
                    <a:pt x="0" y="89"/>
                  </a:lnTo>
                  <a:lnTo>
                    <a:pt x="3" y="89"/>
                  </a:lnTo>
                  <a:lnTo>
                    <a:pt x="11" y="88"/>
                  </a:lnTo>
                  <a:lnTo>
                    <a:pt x="21" y="85"/>
                  </a:lnTo>
                  <a:lnTo>
                    <a:pt x="35" y="83"/>
                  </a:lnTo>
                  <a:lnTo>
                    <a:pt x="49" y="81"/>
                  </a:lnTo>
                  <a:lnTo>
                    <a:pt x="63" y="77"/>
                  </a:lnTo>
                  <a:lnTo>
                    <a:pt x="75" y="74"/>
                  </a:lnTo>
                  <a:lnTo>
                    <a:pt x="86" y="70"/>
                  </a:lnTo>
                  <a:close/>
                </a:path>
              </a:pathLst>
            </a:custGeom>
            <a:solidFill>
              <a:srgbClr val="000000"/>
            </a:solidFill>
            <a:ln w="9525">
              <a:noFill/>
              <a:round/>
              <a:headEnd/>
              <a:tailEnd/>
            </a:ln>
          </p:spPr>
          <p:txBody>
            <a:bodyPr/>
            <a:lstStyle/>
            <a:p>
              <a:endParaRPr lang="ru-RU"/>
            </a:p>
          </p:txBody>
        </p:sp>
        <p:sp>
          <p:nvSpPr>
            <p:cNvPr id="116" name="Freeform 395"/>
            <p:cNvSpPr>
              <a:spLocks/>
            </p:cNvSpPr>
            <p:nvPr/>
          </p:nvSpPr>
          <p:spPr bwMode="auto">
            <a:xfrm>
              <a:off x="3114" y="3041"/>
              <a:ext cx="10" cy="121"/>
            </a:xfrm>
            <a:custGeom>
              <a:avLst/>
              <a:gdLst>
                <a:gd name="T0" fmla="*/ 0 w 33"/>
                <a:gd name="T1" fmla="*/ 0 h 437"/>
                <a:gd name="T2" fmla="*/ 0 w 33"/>
                <a:gd name="T3" fmla="*/ 0 h 437"/>
                <a:gd name="T4" fmla="*/ 0 w 33"/>
                <a:gd name="T5" fmla="*/ 0 h 437"/>
                <a:gd name="T6" fmla="*/ 0 w 33"/>
                <a:gd name="T7" fmla="*/ 0 h 437"/>
                <a:gd name="T8" fmla="*/ 0 w 33"/>
                <a:gd name="T9" fmla="*/ 0 h 437"/>
                <a:gd name="T10" fmla="*/ 0 w 33"/>
                <a:gd name="T11" fmla="*/ 0 h 437"/>
                <a:gd name="T12" fmla="*/ 0 w 33"/>
                <a:gd name="T13" fmla="*/ 0 h 437"/>
                <a:gd name="T14" fmla="*/ 0 w 33"/>
                <a:gd name="T15" fmla="*/ 0 h 437"/>
                <a:gd name="T16" fmla="*/ 0 w 33"/>
                <a:gd name="T17" fmla="*/ 0 h 437"/>
                <a:gd name="T18" fmla="*/ 0 w 33"/>
                <a:gd name="T19" fmla="*/ 0 h 437"/>
                <a:gd name="T20" fmla="*/ 0 w 33"/>
                <a:gd name="T21" fmla="*/ 0 h 437"/>
                <a:gd name="T22" fmla="*/ 0 w 33"/>
                <a:gd name="T23" fmla="*/ 0 h 437"/>
                <a:gd name="T24" fmla="*/ 0 w 33"/>
                <a:gd name="T25" fmla="*/ 0 h 437"/>
                <a:gd name="T26" fmla="*/ 0 w 33"/>
                <a:gd name="T27" fmla="*/ 0 h 437"/>
                <a:gd name="T28" fmla="*/ 0 w 33"/>
                <a:gd name="T29" fmla="*/ 0 h 437"/>
                <a:gd name="T30" fmla="*/ 0 w 33"/>
                <a:gd name="T31" fmla="*/ 0 h 437"/>
                <a:gd name="T32" fmla="*/ 0 w 33"/>
                <a:gd name="T33" fmla="*/ 0 h 437"/>
                <a:gd name="T34" fmla="*/ 0 w 33"/>
                <a:gd name="T35" fmla="*/ 0 h 437"/>
                <a:gd name="T36" fmla="*/ 0 w 33"/>
                <a:gd name="T37" fmla="*/ 0 h 437"/>
                <a:gd name="T38" fmla="*/ 0 w 33"/>
                <a:gd name="T39" fmla="*/ 0 h 437"/>
                <a:gd name="T40" fmla="*/ 0 w 33"/>
                <a:gd name="T41" fmla="*/ 0 h 437"/>
                <a:gd name="T42" fmla="*/ 0 w 33"/>
                <a:gd name="T43" fmla="*/ 0 h 4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3"/>
                <a:gd name="T67" fmla="*/ 0 h 437"/>
                <a:gd name="T68" fmla="*/ 33 w 33"/>
                <a:gd name="T69" fmla="*/ 437 h 43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3" h="437">
                  <a:moveTo>
                    <a:pt x="0" y="420"/>
                  </a:moveTo>
                  <a:lnTo>
                    <a:pt x="1" y="391"/>
                  </a:lnTo>
                  <a:lnTo>
                    <a:pt x="1" y="361"/>
                  </a:lnTo>
                  <a:lnTo>
                    <a:pt x="3" y="331"/>
                  </a:lnTo>
                  <a:lnTo>
                    <a:pt x="10" y="302"/>
                  </a:lnTo>
                  <a:lnTo>
                    <a:pt x="15" y="263"/>
                  </a:lnTo>
                  <a:lnTo>
                    <a:pt x="14" y="126"/>
                  </a:lnTo>
                  <a:lnTo>
                    <a:pt x="12" y="98"/>
                  </a:lnTo>
                  <a:lnTo>
                    <a:pt x="12" y="61"/>
                  </a:lnTo>
                  <a:lnTo>
                    <a:pt x="14" y="26"/>
                  </a:lnTo>
                  <a:lnTo>
                    <a:pt x="15" y="0"/>
                  </a:lnTo>
                  <a:lnTo>
                    <a:pt x="19" y="0"/>
                  </a:lnTo>
                  <a:lnTo>
                    <a:pt x="23" y="30"/>
                  </a:lnTo>
                  <a:lnTo>
                    <a:pt x="26" y="69"/>
                  </a:lnTo>
                  <a:lnTo>
                    <a:pt x="28" y="109"/>
                  </a:lnTo>
                  <a:lnTo>
                    <a:pt x="33" y="139"/>
                  </a:lnTo>
                  <a:lnTo>
                    <a:pt x="24" y="289"/>
                  </a:lnTo>
                  <a:lnTo>
                    <a:pt x="18" y="324"/>
                  </a:lnTo>
                  <a:lnTo>
                    <a:pt x="17" y="363"/>
                  </a:lnTo>
                  <a:lnTo>
                    <a:pt x="17" y="402"/>
                  </a:lnTo>
                  <a:lnTo>
                    <a:pt x="15" y="437"/>
                  </a:lnTo>
                  <a:lnTo>
                    <a:pt x="0" y="420"/>
                  </a:lnTo>
                  <a:close/>
                </a:path>
              </a:pathLst>
            </a:custGeom>
            <a:solidFill>
              <a:srgbClr val="000000"/>
            </a:solidFill>
            <a:ln w="9525">
              <a:noFill/>
              <a:round/>
              <a:headEnd/>
              <a:tailEnd/>
            </a:ln>
          </p:spPr>
          <p:txBody>
            <a:bodyPr/>
            <a:lstStyle/>
            <a:p>
              <a:endParaRPr lang="ru-RU"/>
            </a:p>
          </p:txBody>
        </p:sp>
        <p:sp>
          <p:nvSpPr>
            <p:cNvPr id="117" name="Freeform 396"/>
            <p:cNvSpPr>
              <a:spLocks/>
            </p:cNvSpPr>
            <p:nvPr/>
          </p:nvSpPr>
          <p:spPr bwMode="auto">
            <a:xfrm>
              <a:off x="3035" y="3143"/>
              <a:ext cx="12" cy="25"/>
            </a:xfrm>
            <a:custGeom>
              <a:avLst/>
              <a:gdLst>
                <a:gd name="T0" fmla="*/ 0 w 39"/>
                <a:gd name="T1" fmla="*/ 0 h 91"/>
                <a:gd name="T2" fmla="*/ 0 w 39"/>
                <a:gd name="T3" fmla="*/ 0 h 91"/>
                <a:gd name="T4" fmla="*/ 0 w 39"/>
                <a:gd name="T5" fmla="*/ 0 h 91"/>
                <a:gd name="T6" fmla="*/ 0 w 39"/>
                <a:gd name="T7" fmla="*/ 0 h 91"/>
                <a:gd name="T8" fmla="*/ 0 w 39"/>
                <a:gd name="T9" fmla="*/ 0 h 91"/>
                <a:gd name="T10" fmla="*/ 0 w 39"/>
                <a:gd name="T11" fmla="*/ 0 h 91"/>
                <a:gd name="T12" fmla="*/ 0 w 39"/>
                <a:gd name="T13" fmla="*/ 0 h 91"/>
                <a:gd name="T14" fmla="*/ 0 w 39"/>
                <a:gd name="T15" fmla="*/ 0 h 91"/>
                <a:gd name="T16" fmla="*/ 0 w 39"/>
                <a:gd name="T17" fmla="*/ 0 h 91"/>
                <a:gd name="T18" fmla="*/ 0 w 39"/>
                <a:gd name="T19" fmla="*/ 0 h 91"/>
                <a:gd name="T20" fmla="*/ 0 w 39"/>
                <a:gd name="T21" fmla="*/ 0 h 91"/>
                <a:gd name="T22" fmla="*/ 0 w 39"/>
                <a:gd name="T23" fmla="*/ 0 h 91"/>
                <a:gd name="T24" fmla="*/ 0 w 39"/>
                <a:gd name="T25" fmla="*/ 0 h 91"/>
                <a:gd name="T26" fmla="*/ 0 w 39"/>
                <a:gd name="T27" fmla="*/ 0 h 91"/>
                <a:gd name="T28" fmla="*/ 0 w 39"/>
                <a:gd name="T29" fmla="*/ 0 h 91"/>
                <a:gd name="T30" fmla="*/ 0 w 39"/>
                <a:gd name="T31" fmla="*/ 0 h 91"/>
                <a:gd name="T32" fmla="*/ 0 w 39"/>
                <a:gd name="T33" fmla="*/ 0 h 91"/>
                <a:gd name="T34" fmla="*/ 0 w 39"/>
                <a:gd name="T35" fmla="*/ 0 h 91"/>
                <a:gd name="T36" fmla="*/ 0 w 39"/>
                <a:gd name="T37" fmla="*/ 0 h 91"/>
                <a:gd name="T38" fmla="*/ 0 w 39"/>
                <a:gd name="T39" fmla="*/ 0 h 91"/>
                <a:gd name="T40" fmla="*/ 0 w 39"/>
                <a:gd name="T41" fmla="*/ 0 h 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9"/>
                <a:gd name="T64" fmla="*/ 0 h 91"/>
                <a:gd name="T65" fmla="*/ 39 w 39"/>
                <a:gd name="T66" fmla="*/ 91 h 9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9" h="91">
                  <a:moveTo>
                    <a:pt x="28" y="89"/>
                  </a:moveTo>
                  <a:lnTo>
                    <a:pt x="30" y="68"/>
                  </a:lnTo>
                  <a:lnTo>
                    <a:pt x="28" y="45"/>
                  </a:lnTo>
                  <a:lnTo>
                    <a:pt x="20" y="23"/>
                  </a:lnTo>
                  <a:lnTo>
                    <a:pt x="1" y="6"/>
                  </a:lnTo>
                  <a:lnTo>
                    <a:pt x="1" y="5"/>
                  </a:lnTo>
                  <a:lnTo>
                    <a:pt x="2" y="3"/>
                  </a:lnTo>
                  <a:lnTo>
                    <a:pt x="1" y="2"/>
                  </a:lnTo>
                  <a:lnTo>
                    <a:pt x="0" y="1"/>
                  </a:lnTo>
                  <a:lnTo>
                    <a:pt x="6" y="0"/>
                  </a:lnTo>
                  <a:lnTo>
                    <a:pt x="10" y="4"/>
                  </a:lnTo>
                  <a:lnTo>
                    <a:pt x="15" y="9"/>
                  </a:lnTo>
                  <a:lnTo>
                    <a:pt x="21" y="11"/>
                  </a:lnTo>
                  <a:lnTo>
                    <a:pt x="35" y="27"/>
                  </a:lnTo>
                  <a:lnTo>
                    <a:pt x="39" y="48"/>
                  </a:lnTo>
                  <a:lnTo>
                    <a:pt x="39" y="70"/>
                  </a:lnTo>
                  <a:lnTo>
                    <a:pt x="37" y="89"/>
                  </a:lnTo>
                  <a:lnTo>
                    <a:pt x="35" y="91"/>
                  </a:lnTo>
                  <a:lnTo>
                    <a:pt x="32" y="91"/>
                  </a:lnTo>
                  <a:lnTo>
                    <a:pt x="30" y="89"/>
                  </a:lnTo>
                  <a:lnTo>
                    <a:pt x="28" y="89"/>
                  </a:lnTo>
                  <a:close/>
                </a:path>
              </a:pathLst>
            </a:custGeom>
            <a:solidFill>
              <a:srgbClr val="000000"/>
            </a:solidFill>
            <a:ln w="9525">
              <a:noFill/>
              <a:round/>
              <a:headEnd/>
              <a:tailEnd/>
            </a:ln>
          </p:spPr>
          <p:txBody>
            <a:bodyPr/>
            <a:lstStyle/>
            <a:p>
              <a:endParaRPr lang="ru-RU"/>
            </a:p>
          </p:txBody>
        </p:sp>
        <p:sp>
          <p:nvSpPr>
            <p:cNvPr id="118" name="Freeform 397"/>
            <p:cNvSpPr>
              <a:spLocks/>
            </p:cNvSpPr>
            <p:nvPr/>
          </p:nvSpPr>
          <p:spPr bwMode="auto">
            <a:xfrm>
              <a:off x="3018" y="3145"/>
              <a:ext cx="10" cy="16"/>
            </a:xfrm>
            <a:custGeom>
              <a:avLst/>
              <a:gdLst>
                <a:gd name="T0" fmla="*/ 0 w 33"/>
                <a:gd name="T1" fmla="*/ 0 h 56"/>
                <a:gd name="T2" fmla="*/ 0 w 33"/>
                <a:gd name="T3" fmla="*/ 0 h 56"/>
                <a:gd name="T4" fmla="*/ 0 w 33"/>
                <a:gd name="T5" fmla="*/ 0 h 56"/>
                <a:gd name="T6" fmla="*/ 0 w 33"/>
                <a:gd name="T7" fmla="*/ 0 h 56"/>
                <a:gd name="T8" fmla="*/ 0 w 33"/>
                <a:gd name="T9" fmla="*/ 0 h 56"/>
                <a:gd name="T10" fmla="*/ 0 w 33"/>
                <a:gd name="T11" fmla="*/ 0 h 56"/>
                <a:gd name="T12" fmla="*/ 0 w 33"/>
                <a:gd name="T13" fmla="*/ 0 h 56"/>
                <a:gd name="T14" fmla="*/ 0 w 33"/>
                <a:gd name="T15" fmla="*/ 0 h 56"/>
                <a:gd name="T16" fmla="*/ 0 w 33"/>
                <a:gd name="T17" fmla="*/ 0 h 56"/>
                <a:gd name="T18" fmla="*/ 0 w 33"/>
                <a:gd name="T19" fmla="*/ 0 h 56"/>
                <a:gd name="T20" fmla="*/ 0 w 33"/>
                <a:gd name="T21" fmla="*/ 0 h 56"/>
                <a:gd name="T22" fmla="*/ 0 w 33"/>
                <a:gd name="T23" fmla="*/ 0 h 56"/>
                <a:gd name="T24" fmla="*/ 0 w 33"/>
                <a:gd name="T25" fmla="*/ 0 h 56"/>
                <a:gd name="T26" fmla="*/ 0 w 33"/>
                <a:gd name="T27" fmla="*/ 0 h 56"/>
                <a:gd name="T28" fmla="*/ 0 w 33"/>
                <a:gd name="T29" fmla="*/ 0 h 56"/>
                <a:gd name="T30" fmla="*/ 0 w 33"/>
                <a:gd name="T31" fmla="*/ 0 h 56"/>
                <a:gd name="T32" fmla="*/ 0 w 33"/>
                <a:gd name="T33" fmla="*/ 0 h 5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
                <a:gd name="T52" fmla="*/ 0 h 56"/>
                <a:gd name="T53" fmla="*/ 33 w 33"/>
                <a:gd name="T54" fmla="*/ 56 h 5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 h="56">
                  <a:moveTo>
                    <a:pt x="6" y="48"/>
                  </a:moveTo>
                  <a:lnTo>
                    <a:pt x="0" y="28"/>
                  </a:lnTo>
                  <a:lnTo>
                    <a:pt x="3" y="12"/>
                  </a:lnTo>
                  <a:lnTo>
                    <a:pt x="11" y="3"/>
                  </a:lnTo>
                  <a:lnTo>
                    <a:pt x="17" y="0"/>
                  </a:lnTo>
                  <a:lnTo>
                    <a:pt x="16" y="4"/>
                  </a:lnTo>
                  <a:lnTo>
                    <a:pt x="13" y="15"/>
                  </a:lnTo>
                  <a:lnTo>
                    <a:pt x="12" y="27"/>
                  </a:lnTo>
                  <a:lnTo>
                    <a:pt x="15" y="37"/>
                  </a:lnTo>
                  <a:lnTo>
                    <a:pt x="20" y="40"/>
                  </a:lnTo>
                  <a:lnTo>
                    <a:pt x="26" y="45"/>
                  </a:lnTo>
                  <a:lnTo>
                    <a:pt x="31" y="50"/>
                  </a:lnTo>
                  <a:lnTo>
                    <a:pt x="33" y="56"/>
                  </a:lnTo>
                  <a:lnTo>
                    <a:pt x="28" y="55"/>
                  </a:lnTo>
                  <a:lnTo>
                    <a:pt x="23" y="55"/>
                  </a:lnTo>
                  <a:lnTo>
                    <a:pt x="16" y="53"/>
                  </a:lnTo>
                  <a:lnTo>
                    <a:pt x="6" y="48"/>
                  </a:lnTo>
                  <a:close/>
                </a:path>
              </a:pathLst>
            </a:custGeom>
            <a:solidFill>
              <a:srgbClr val="000000"/>
            </a:solidFill>
            <a:ln w="9525">
              <a:noFill/>
              <a:round/>
              <a:headEnd/>
              <a:tailEnd/>
            </a:ln>
          </p:spPr>
          <p:txBody>
            <a:bodyPr/>
            <a:lstStyle/>
            <a:p>
              <a:endParaRPr lang="ru-RU"/>
            </a:p>
          </p:txBody>
        </p:sp>
        <p:sp>
          <p:nvSpPr>
            <p:cNvPr id="119" name="Freeform 398"/>
            <p:cNvSpPr>
              <a:spLocks/>
            </p:cNvSpPr>
            <p:nvPr/>
          </p:nvSpPr>
          <p:spPr bwMode="auto">
            <a:xfrm>
              <a:off x="3054" y="2841"/>
              <a:ext cx="13" cy="14"/>
            </a:xfrm>
            <a:custGeom>
              <a:avLst/>
              <a:gdLst>
                <a:gd name="T0" fmla="*/ 0 w 45"/>
                <a:gd name="T1" fmla="*/ 0 h 52"/>
                <a:gd name="T2" fmla="*/ 0 w 45"/>
                <a:gd name="T3" fmla="*/ 0 h 52"/>
                <a:gd name="T4" fmla="*/ 0 w 45"/>
                <a:gd name="T5" fmla="*/ 0 h 52"/>
                <a:gd name="T6" fmla="*/ 0 w 45"/>
                <a:gd name="T7" fmla="*/ 0 h 52"/>
                <a:gd name="T8" fmla="*/ 0 w 45"/>
                <a:gd name="T9" fmla="*/ 0 h 52"/>
                <a:gd name="T10" fmla="*/ 0 w 45"/>
                <a:gd name="T11" fmla="*/ 0 h 52"/>
                <a:gd name="T12" fmla="*/ 0 w 45"/>
                <a:gd name="T13" fmla="*/ 0 h 52"/>
                <a:gd name="T14" fmla="*/ 0 w 45"/>
                <a:gd name="T15" fmla="*/ 0 h 52"/>
                <a:gd name="T16" fmla="*/ 0 w 45"/>
                <a:gd name="T17" fmla="*/ 0 h 52"/>
                <a:gd name="T18" fmla="*/ 0 w 45"/>
                <a:gd name="T19" fmla="*/ 0 h 52"/>
                <a:gd name="T20" fmla="*/ 0 w 45"/>
                <a:gd name="T21" fmla="*/ 0 h 52"/>
                <a:gd name="T22" fmla="*/ 0 w 45"/>
                <a:gd name="T23" fmla="*/ 0 h 52"/>
                <a:gd name="T24" fmla="*/ 0 w 45"/>
                <a:gd name="T25" fmla="*/ 0 h 52"/>
                <a:gd name="T26" fmla="*/ 0 w 45"/>
                <a:gd name="T27" fmla="*/ 0 h 52"/>
                <a:gd name="T28" fmla="*/ 0 w 45"/>
                <a:gd name="T29" fmla="*/ 0 h 52"/>
                <a:gd name="T30" fmla="*/ 0 w 45"/>
                <a:gd name="T31" fmla="*/ 0 h 52"/>
                <a:gd name="T32" fmla="*/ 0 w 45"/>
                <a:gd name="T33" fmla="*/ 0 h 52"/>
                <a:gd name="T34" fmla="*/ 0 w 45"/>
                <a:gd name="T35" fmla="*/ 0 h 52"/>
                <a:gd name="T36" fmla="*/ 0 w 45"/>
                <a:gd name="T37" fmla="*/ 0 h 52"/>
                <a:gd name="T38" fmla="*/ 0 w 45"/>
                <a:gd name="T39" fmla="*/ 0 h 52"/>
                <a:gd name="T40" fmla="*/ 0 w 45"/>
                <a:gd name="T41" fmla="*/ 0 h 52"/>
                <a:gd name="T42" fmla="*/ 0 w 45"/>
                <a:gd name="T43" fmla="*/ 0 h 52"/>
                <a:gd name="T44" fmla="*/ 0 w 45"/>
                <a:gd name="T45" fmla="*/ 0 h 52"/>
                <a:gd name="T46" fmla="*/ 0 w 45"/>
                <a:gd name="T47" fmla="*/ 0 h 52"/>
                <a:gd name="T48" fmla="*/ 0 w 45"/>
                <a:gd name="T49" fmla="*/ 0 h 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5"/>
                <a:gd name="T76" fmla="*/ 0 h 52"/>
                <a:gd name="T77" fmla="*/ 45 w 45"/>
                <a:gd name="T78" fmla="*/ 52 h 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5" h="52">
                  <a:moveTo>
                    <a:pt x="0" y="24"/>
                  </a:moveTo>
                  <a:lnTo>
                    <a:pt x="3" y="14"/>
                  </a:lnTo>
                  <a:lnTo>
                    <a:pt x="9" y="7"/>
                  </a:lnTo>
                  <a:lnTo>
                    <a:pt x="16" y="2"/>
                  </a:lnTo>
                  <a:lnTo>
                    <a:pt x="24" y="0"/>
                  </a:lnTo>
                  <a:lnTo>
                    <a:pt x="31" y="0"/>
                  </a:lnTo>
                  <a:lnTo>
                    <a:pt x="38" y="1"/>
                  </a:lnTo>
                  <a:lnTo>
                    <a:pt x="43" y="4"/>
                  </a:lnTo>
                  <a:lnTo>
                    <a:pt x="45" y="5"/>
                  </a:lnTo>
                  <a:lnTo>
                    <a:pt x="44" y="5"/>
                  </a:lnTo>
                  <a:lnTo>
                    <a:pt x="39" y="5"/>
                  </a:lnTo>
                  <a:lnTo>
                    <a:pt x="35" y="6"/>
                  </a:lnTo>
                  <a:lnTo>
                    <a:pt x="28" y="7"/>
                  </a:lnTo>
                  <a:lnTo>
                    <a:pt x="22" y="11"/>
                  </a:lnTo>
                  <a:lnTo>
                    <a:pt x="17" y="14"/>
                  </a:lnTo>
                  <a:lnTo>
                    <a:pt x="14" y="20"/>
                  </a:lnTo>
                  <a:lnTo>
                    <a:pt x="14" y="28"/>
                  </a:lnTo>
                  <a:lnTo>
                    <a:pt x="17" y="32"/>
                  </a:lnTo>
                  <a:lnTo>
                    <a:pt x="21" y="39"/>
                  </a:lnTo>
                  <a:lnTo>
                    <a:pt x="22" y="47"/>
                  </a:lnTo>
                  <a:lnTo>
                    <a:pt x="21" y="52"/>
                  </a:lnTo>
                  <a:lnTo>
                    <a:pt x="15" y="51"/>
                  </a:lnTo>
                  <a:lnTo>
                    <a:pt x="9" y="46"/>
                  </a:lnTo>
                  <a:lnTo>
                    <a:pt x="3" y="37"/>
                  </a:lnTo>
                  <a:lnTo>
                    <a:pt x="0" y="24"/>
                  </a:lnTo>
                  <a:close/>
                </a:path>
              </a:pathLst>
            </a:custGeom>
            <a:solidFill>
              <a:srgbClr val="000000"/>
            </a:solidFill>
            <a:ln w="9525">
              <a:noFill/>
              <a:round/>
              <a:headEnd/>
              <a:tailEnd/>
            </a:ln>
          </p:spPr>
          <p:txBody>
            <a:bodyPr/>
            <a:lstStyle/>
            <a:p>
              <a:endParaRPr lang="ru-RU"/>
            </a:p>
          </p:txBody>
        </p:sp>
        <p:sp>
          <p:nvSpPr>
            <p:cNvPr id="120" name="Freeform 399"/>
            <p:cNvSpPr>
              <a:spLocks/>
            </p:cNvSpPr>
            <p:nvPr/>
          </p:nvSpPr>
          <p:spPr bwMode="auto">
            <a:xfrm>
              <a:off x="3266" y="3153"/>
              <a:ext cx="23" cy="6"/>
            </a:xfrm>
            <a:custGeom>
              <a:avLst/>
              <a:gdLst>
                <a:gd name="T0" fmla="*/ 0 w 73"/>
                <a:gd name="T1" fmla="*/ 0 h 19"/>
                <a:gd name="T2" fmla="*/ 0 w 73"/>
                <a:gd name="T3" fmla="*/ 0 h 19"/>
                <a:gd name="T4" fmla="*/ 0 w 73"/>
                <a:gd name="T5" fmla="*/ 0 h 19"/>
                <a:gd name="T6" fmla="*/ 0 w 73"/>
                <a:gd name="T7" fmla="*/ 0 h 19"/>
                <a:gd name="T8" fmla="*/ 0 w 73"/>
                <a:gd name="T9" fmla="*/ 0 h 19"/>
                <a:gd name="T10" fmla="*/ 0 w 73"/>
                <a:gd name="T11" fmla="*/ 0 h 19"/>
                <a:gd name="T12" fmla="*/ 0 w 73"/>
                <a:gd name="T13" fmla="*/ 0 h 19"/>
                <a:gd name="T14" fmla="*/ 0 w 73"/>
                <a:gd name="T15" fmla="*/ 0 h 19"/>
                <a:gd name="T16" fmla="*/ 0 w 73"/>
                <a:gd name="T17" fmla="*/ 0 h 19"/>
                <a:gd name="T18" fmla="*/ 0 w 73"/>
                <a:gd name="T19" fmla="*/ 0 h 19"/>
                <a:gd name="T20" fmla="*/ 0 w 73"/>
                <a:gd name="T21" fmla="*/ 0 h 19"/>
                <a:gd name="T22" fmla="*/ 0 w 73"/>
                <a:gd name="T23" fmla="*/ 0 h 19"/>
                <a:gd name="T24" fmla="*/ 0 w 73"/>
                <a:gd name="T25" fmla="*/ 0 h 19"/>
                <a:gd name="T26" fmla="*/ 0 w 73"/>
                <a:gd name="T27" fmla="*/ 0 h 19"/>
                <a:gd name="T28" fmla="*/ 0 w 73"/>
                <a:gd name="T29" fmla="*/ 0 h 19"/>
                <a:gd name="T30" fmla="*/ 0 w 73"/>
                <a:gd name="T31" fmla="*/ 0 h 19"/>
                <a:gd name="T32" fmla="*/ 0 w 73"/>
                <a:gd name="T33" fmla="*/ 0 h 19"/>
                <a:gd name="T34" fmla="*/ 0 w 73"/>
                <a:gd name="T35" fmla="*/ 0 h 19"/>
                <a:gd name="T36" fmla="*/ 0 w 73"/>
                <a:gd name="T37" fmla="*/ 0 h 19"/>
                <a:gd name="T38" fmla="*/ 0 w 73"/>
                <a:gd name="T39" fmla="*/ 0 h 19"/>
                <a:gd name="T40" fmla="*/ 0 w 73"/>
                <a:gd name="T41" fmla="*/ 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3"/>
                <a:gd name="T64" fmla="*/ 0 h 19"/>
                <a:gd name="T65" fmla="*/ 73 w 73"/>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3" h="19">
                  <a:moveTo>
                    <a:pt x="0" y="9"/>
                  </a:moveTo>
                  <a:lnTo>
                    <a:pt x="9" y="11"/>
                  </a:lnTo>
                  <a:lnTo>
                    <a:pt x="19" y="10"/>
                  </a:lnTo>
                  <a:lnTo>
                    <a:pt x="28" y="9"/>
                  </a:lnTo>
                  <a:lnTo>
                    <a:pt x="36" y="5"/>
                  </a:lnTo>
                  <a:lnTo>
                    <a:pt x="46" y="3"/>
                  </a:lnTo>
                  <a:lnTo>
                    <a:pt x="55" y="1"/>
                  </a:lnTo>
                  <a:lnTo>
                    <a:pt x="64" y="0"/>
                  </a:lnTo>
                  <a:lnTo>
                    <a:pt x="73" y="1"/>
                  </a:lnTo>
                  <a:lnTo>
                    <a:pt x="70" y="7"/>
                  </a:lnTo>
                  <a:lnTo>
                    <a:pt x="62" y="10"/>
                  </a:lnTo>
                  <a:lnTo>
                    <a:pt x="51" y="13"/>
                  </a:lnTo>
                  <a:lnTo>
                    <a:pt x="43" y="18"/>
                  </a:lnTo>
                  <a:lnTo>
                    <a:pt x="38" y="18"/>
                  </a:lnTo>
                  <a:lnTo>
                    <a:pt x="32" y="19"/>
                  </a:lnTo>
                  <a:lnTo>
                    <a:pt x="25" y="19"/>
                  </a:lnTo>
                  <a:lnTo>
                    <a:pt x="19" y="19"/>
                  </a:lnTo>
                  <a:lnTo>
                    <a:pt x="12" y="19"/>
                  </a:lnTo>
                  <a:lnTo>
                    <a:pt x="8" y="17"/>
                  </a:lnTo>
                  <a:lnTo>
                    <a:pt x="3" y="13"/>
                  </a:lnTo>
                  <a:lnTo>
                    <a:pt x="0" y="9"/>
                  </a:lnTo>
                  <a:close/>
                </a:path>
              </a:pathLst>
            </a:custGeom>
            <a:solidFill>
              <a:srgbClr val="000000"/>
            </a:solidFill>
            <a:ln w="9525">
              <a:noFill/>
              <a:round/>
              <a:headEnd/>
              <a:tailEnd/>
            </a:ln>
          </p:spPr>
          <p:txBody>
            <a:bodyPr/>
            <a:lstStyle/>
            <a:p>
              <a:endParaRPr lang="ru-RU"/>
            </a:p>
          </p:txBody>
        </p:sp>
        <p:sp>
          <p:nvSpPr>
            <p:cNvPr id="121" name="Freeform 400"/>
            <p:cNvSpPr>
              <a:spLocks/>
            </p:cNvSpPr>
            <p:nvPr/>
          </p:nvSpPr>
          <p:spPr bwMode="auto">
            <a:xfrm>
              <a:off x="3226" y="3137"/>
              <a:ext cx="10" cy="21"/>
            </a:xfrm>
            <a:custGeom>
              <a:avLst/>
              <a:gdLst>
                <a:gd name="T0" fmla="*/ 0 w 35"/>
                <a:gd name="T1" fmla="*/ 0 h 77"/>
                <a:gd name="T2" fmla="*/ 0 w 35"/>
                <a:gd name="T3" fmla="*/ 0 h 77"/>
                <a:gd name="T4" fmla="*/ 0 w 35"/>
                <a:gd name="T5" fmla="*/ 0 h 77"/>
                <a:gd name="T6" fmla="*/ 0 w 35"/>
                <a:gd name="T7" fmla="*/ 0 h 77"/>
                <a:gd name="T8" fmla="*/ 0 w 35"/>
                <a:gd name="T9" fmla="*/ 0 h 77"/>
                <a:gd name="T10" fmla="*/ 0 w 35"/>
                <a:gd name="T11" fmla="*/ 0 h 77"/>
                <a:gd name="T12" fmla="*/ 0 w 35"/>
                <a:gd name="T13" fmla="*/ 0 h 77"/>
                <a:gd name="T14" fmla="*/ 0 w 35"/>
                <a:gd name="T15" fmla="*/ 0 h 77"/>
                <a:gd name="T16" fmla="*/ 0 w 35"/>
                <a:gd name="T17" fmla="*/ 0 h 77"/>
                <a:gd name="T18" fmla="*/ 0 w 35"/>
                <a:gd name="T19" fmla="*/ 0 h 77"/>
                <a:gd name="T20" fmla="*/ 0 w 35"/>
                <a:gd name="T21" fmla="*/ 0 h 77"/>
                <a:gd name="T22" fmla="*/ 0 w 35"/>
                <a:gd name="T23" fmla="*/ 0 h 77"/>
                <a:gd name="T24" fmla="*/ 0 w 35"/>
                <a:gd name="T25" fmla="*/ 0 h 77"/>
                <a:gd name="T26" fmla="*/ 0 w 35"/>
                <a:gd name="T27" fmla="*/ 0 h 77"/>
                <a:gd name="T28" fmla="*/ 0 w 35"/>
                <a:gd name="T29" fmla="*/ 0 h 77"/>
                <a:gd name="T30" fmla="*/ 0 w 35"/>
                <a:gd name="T31" fmla="*/ 0 h 77"/>
                <a:gd name="T32" fmla="*/ 0 w 35"/>
                <a:gd name="T33" fmla="*/ 0 h 77"/>
                <a:gd name="T34" fmla="*/ 0 w 35"/>
                <a:gd name="T35" fmla="*/ 0 h 77"/>
                <a:gd name="T36" fmla="*/ 0 w 35"/>
                <a:gd name="T37" fmla="*/ 0 h 77"/>
                <a:gd name="T38" fmla="*/ 0 w 35"/>
                <a:gd name="T39" fmla="*/ 0 h 77"/>
                <a:gd name="T40" fmla="*/ 0 w 35"/>
                <a:gd name="T41" fmla="*/ 0 h 77"/>
                <a:gd name="T42" fmla="*/ 0 w 35"/>
                <a:gd name="T43" fmla="*/ 0 h 77"/>
                <a:gd name="T44" fmla="*/ 0 w 35"/>
                <a:gd name="T45" fmla="*/ 0 h 77"/>
                <a:gd name="T46" fmla="*/ 0 w 35"/>
                <a:gd name="T47" fmla="*/ 0 h 77"/>
                <a:gd name="T48" fmla="*/ 0 w 35"/>
                <a:gd name="T49" fmla="*/ 0 h 77"/>
                <a:gd name="T50" fmla="*/ 0 w 35"/>
                <a:gd name="T51" fmla="*/ 0 h 77"/>
                <a:gd name="T52" fmla="*/ 0 w 35"/>
                <a:gd name="T53" fmla="*/ 0 h 77"/>
                <a:gd name="T54" fmla="*/ 0 w 35"/>
                <a:gd name="T55" fmla="*/ 0 h 77"/>
                <a:gd name="T56" fmla="*/ 0 w 35"/>
                <a:gd name="T57" fmla="*/ 0 h 77"/>
                <a:gd name="T58" fmla="*/ 0 w 35"/>
                <a:gd name="T59" fmla="*/ 0 h 7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5"/>
                <a:gd name="T91" fmla="*/ 0 h 77"/>
                <a:gd name="T92" fmla="*/ 35 w 35"/>
                <a:gd name="T93" fmla="*/ 77 h 7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5" h="77">
                  <a:moveTo>
                    <a:pt x="8" y="24"/>
                  </a:moveTo>
                  <a:lnTo>
                    <a:pt x="4" y="19"/>
                  </a:lnTo>
                  <a:lnTo>
                    <a:pt x="3" y="12"/>
                  </a:lnTo>
                  <a:lnTo>
                    <a:pt x="2" y="7"/>
                  </a:lnTo>
                  <a:lnTo>
                    <a:pt x="0" y="0"/>
                  </a:lnTo>
                  <a:lnTo>
                    <a:pt x="5" y="1"/>
                  </a:lnTo>
                  <a:lnTo>
                    <a:pt x="11" y="3"/>
                  </a:lnTo>
                  <a:lnTo>
                    <a:pt x="16" y="4"/>
                  </a:lnTo>
                  <a:lnTo>
                    <a:pt x="22" y="5"/>
                  </a:lnTo>
                  <a:lnTo>
                    <a:pt x="27" y="9"/>
                  </a:lnTo>
                  <a:lnTo>
                    <a:pt x="31" y="12"/>
                  </a:lnTo>
                  <a:lnTo>
                    <a:pt x="34" y="17"/>
                  </a:lnTo>
                  <a:lnTo>
                    <a:pt x="35" y="23"/>
                  </a:lnTo>
                  <a:lnTo>
                    <a:pt x="34" y="24"/>
                  </a:lnTo>
                  <a:lnTo>
                    <a:pt x="34" y="25"/>
                  </a:lnTo>
                  <a:lnTo>
                    <a:pt x="33" y="26"/>
                  </a:lnTo>
                  <a:lnTo>
                    <a:pt x="33" y="27"/>
                  </a:lnTo>
                  <a:lnTo>
                    <a:pt x="26" y="27"/>
                  </a:lnTo>
                  <a:lnTo>
                    <a:pt x="26" y="25"/>
                  </a:lnTo>
                  <a:lnTo>
                    <a:pt x="25" y="23"/>
                  </a:lnTo>
                  <a:lnTo>
                    <a:pt x="22" y="22"/>
                  </a:lnTo>
                  <a:lnTo>
                    <a:pt x="21" y="19"/>
                  </a:lnTo>
                  <a:lnTo>
                    <a:pt x="21" y="33"/>
                  </a:lnTo>
                  <a:lnTo>
                    <a:pt x="22" y="47"/>
                  </a:lnTo>
                  <a:lnTo>
                    <a:pt x="25" y="62"/>
                  </a:lnTo>
                  <a:lnTo>
                    <a:pt x="23" y="77"/>
                  </a:lnTo>
                  <a:lnTo>
                    <a:pt x="13" y="70"/>
                  </a:lnTo>
                  <a:lnTo>
                    <a:pt x="10" y="55"/>
                  </a:lnTo>
                  <a:lnTo>
                    <a:pt x="10" y="39"/>
                  </a:lnTo>
                  <a:lnTo>
                    <a:pt x="8" y="24"/>
                  </a:lnTo>
                  <a:close/>
                </a:path>
              </a:pathLst>
            </a:custGeom>
            <a:solidFill>
              <a:srgbClr val="000000"/>
            </a:solidFill>
            <a:ln w="9525">
              <a:noFill/>
              <a:round/>
              <a:headEnd/>
              <a:tailEnd/>
            </a:ln>
          </p:spPr>
          <p:txBody>
            <a:bodyPr/>
            <a:lstStyle/>
            <a:p>
              <a:endParaRPr lang="ru-RU"/>
            </a:p>
          </p:txBody>
        </p:sp>
        <p:sp>
          <p:nvSpPr>
            <p:cNvPr id="122" name="Freeform 401"/>
            <p:cNvSpPr>
              <a:spLocks/>
            </p:cNvSpPr>
            <p:nvPr/>
          </p:nvSpPr>
          <p:spPr bwMode="auto">
            <a:xfrm>
              <a:off x="3160" y="3141"/>
              <a:ext cx="9" cy="8"/>
            </a:xfrm>
            <a:custGeom>
              <a:avLst/>
              <a:gdLst>
                <a:gd name="T0" fmla="*/ 0 w 29"/>
                <a:gd name="T1" fmla="*/ 0 h 28"/>
                <a:gd name="T2" fmla="*/ 0 w 29"/>
                <a:gd name="T3" fmla="*/ 0 h 28"/>
                <a:gd name="T4" fmla="*/ 0 w 29"/>
                <a:gd name="T5" fmla="*/ 0 h 28"/>
                <a:gd name="T6" fmla="*/ 0 w 29"/>
                <a:gd name="T7" fmla="*/ 0 h 28"/>
                <a:gd name="T8" fmla="*/ 0 w 29"/>
                <a:gd name="T9" fmla="*/ 0 h 28"/>
                <a:gd name="T10" fmla="*/ 0 w 29"/>
                <a:gd name="T11" fmla="*/ 0 h 28"/>
                <a:gd name="T12" fmla="*/ 0 w 29"/>
                <a:gd name="T13" fmla="*/ 0 h 28"/>
                <a:gd name="T14" fmla="*/ 0 w 29"/>
                <a:gd name="T15" fmla="*/ 0 h 28"/>
                <a:gd name="T16" fmla="*/ 0 w 29"/>
                <a:gd name="T17" fmla="*/ 0 h 28"/>
                <a:gd name="T18" fmla="*/ 0 w 29"/>
                <a:gd name="T19" fmla="*/ 0 h 28"/>
                <a:gd name="T20" fmla="*/ 0 w 29"/>
                <a:gd name="T21" fmla="*/ 0 h 28"/>
                <a:gd name="T22" fmla="*/ 0 w 29"/>
                <a:gd name="T23" fmla="*/ 0 h 28"/>
                <a:gd name="T24" fmla="*/ 0 w 29"/>
                <a:gd name="T25" fmla="*/ 0 h 28"/>
                <a:gd name="T26" fmla="*/ 0 w 29"/>
                <a:gd name="T27" fmla="*/ 0 h 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
                <a:gd name="T43" fmla="*/ 0 h 28"/>
                <a:gd name="T44" fmla="*/ 29 w 29"/>
                <a:gd name="T45" fmla="*/ 28 h 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 h="28">
                  <a:moveTo>
                    <a:pt x="0" y="8"/>
                  </a:moveTo>
                  <a:lnTo>
                    <a:pt x="0" y="1"/>
                  </a:lnTo>
                  <a:lnTo>
                    <a:pt x="6" y="0"/>
                  </a:lnTo>
                  <a:lnTo>
                    <a:pt x="11" y="2"/>
                  </a:lnTo>
                  <a:lnTo>
                    <a:pt x="15" y="5"/>
                  </a:lnTo>
                  <a:lnTo>
                    <a:pt x="20" y="9"/>
                  </a:lnTo>
                  <a:lnTo>
                    <a:pt x="24" y="12"/>
                  </a:lnTo>
                  <a:lnTo>
                    <a:pt x="27" y="17"/>
                  </a:lnTo>
                  <a:lnTo>
                    <a:pt x="29" y="23"/>
                  </a:lnTo>
                  <a:lnTo>
                    <a:pt x="29" y="28"/>
                  </a:lnTo>
                  <a:lnTo>
                    <a:pt x="21" y="26"/>
                  </a:lnTo>
                  <a:lnTo>
                    <a:pt x="15" y="19"/>
                  </a:lnTo>
                  <a:lnTo>
                    <a:pt x="9" y="12"/>
                  </a:lnTo>
                  <a:lnTo>
                    <a:pt x="0" y="8"/>
                  </a:lnTo>
                  <a:close/>
                </a:path>
              </a:pathLst>
            </a:custGeom>
            <a:solidFill>
              <a:srgbClr val="000000"/>
            </a:solidFill>
            <a:ln w="9525">
              <a:noFill/>
              <a:round/>
              <a:headEnd/>
              <a:tailEnd/>
            </a:ln>
          </p:spPr>
          <p:txBody>
            <a:bodyPr/>
            <a:lstStyle/>
            <a:p>
              <a:endParaRPr lang="ru-RU"/>
            </a:p>
          </p:txBody>
        </p:sp>
        <p:sp>
          <p:nvSpPr>
            <p:cNvPr id="123" name="Freeform 402"/>
            <p:cNvSpPr>
              <a:spLocks/>
            </p:cNvSpPr>
            <p:nvPr/>
          </p:nvSpPr>
          <p:spPr bwMode="auto">
            <a:xfrm>
              <a:off x="2938" y="3107"/>
              <a:ext cx="85" cy="42"/>
            </a:xfrm>
            <a:custGeom>
              <a:avLst/>
              <a:gdLst>
                <a:gd name="T0" fmla="*/ 0 w 276"/>
                <a:gd name="T1" fmla="*/ 0 h 149"/>
                <a:gd name="T2" fmla="*/ 0 w 276"/>
                <a:gd name="T3" fmla="*/ 0 h 149"/>
                <a:gd name="T4" fmla="*/ 0 w 276"/>
                <a:gd name="T5" fmla="*/ 0 h 149"/>
                <a:gd name="T6" fmla="*/ 0 w 276"/>
                <a:gd name="T7" fmla="*/ 0 h 149"/>
                <a:gd name="T8" fmla="*/ 0 w 276"/>
                <a:gd name="T9" fmla="*/ 0 h 149"/>
                <a:gd name="T10" fmla="*/ 0 w 276"/>
                <a:gd name="T11" fmla="*/ 0 h 149"/>
                <a:gd name="T12" fmla="*/ 0 w 276"/>
                <a:gd name="T13" fmla="*/ 0 h 149"/>
                <a:gd name="T14" fmla="*/ 0 w 276"/>
                <a:gd name="T15" fmla="*/ 0 h 149"/>
                <a:gd name="T16" fmla="*/ 0 w 276"/>
                <a:gd name="T17" fmla="*/ 0 h 149"/>
                <a:gd name="T18" fmla="*/ 0 w 276"/>
                <a:gd name="T19" fmla="*/ 0 h 149"/>
                <a:gd name="T20" fmla="*/ 0 w 276"/>
                <a:gd name="T21" fmla="*/ 0 h 149"/>
                <a:gd name="T22" fmla="*/ 0 w 276"/>
                <a:gd name="T23" fmla="*/ 0 h 149"/>
                <a:gd name="T24" fmla="*/ 0 w 276"/>
                <a:gd name="T25" fmla="*/ 0 h 149"/>
                <a:gd name="T26" fmla="*/ 0 w 276"/>
                <a:gd name="T27" fmla="*/ 0 h 149"/>
                <a:gd name="T28" fmla="*/ 0 w 276"/>
                <a:gd name="T29" fmla="*/ 0 h 149"/>
                <a:gd name="T30" fmla="*/ 0 w 276"/>
                <a:gd name="T31" fmla="*/ 0 h 149"/>
                <a:gd name="T32" fmla="*/ 0 w 276"/>
                <a:gd name="T33" fmla="*/ 0 h 149"/>
                <a:gd name="T34" fmla="*/ 0 w 276"/>
                <a:gd name="T35" fmla="*/ 0 h 149"/>
                <a:gd name="T36" fmla="*/ 0 w 276"/>
                <a:gd name="T37" fmla="*/ 0 h 149"/>
                <a:gd name="T38" fmla="*/ 0 w 276"/>
                <a:gd name="T39" fmla="*/ 0 h 149"/>
                <a:gd name="T40" fmla="*/ 0 w 276"/>
                <a:gd name="T41" fmla="*/ 0 h 149"/>
                <a:gd name="T42" fmla="*/ 0 w 276"/>
                <a:gd name="T43" fmla="*/ 0 h 149"/>
                <a:gd name="T44" fmla="*/ 0 w 276"/>
                <a:gd name="T45" fmla="*/ 0 h 149"/>
                <a:gd name="T46" fmla="*/ 0 w 276"/>
                <a:gd name="T47" fmla="*/ 0 h 149"/>
                <a:gd name="T48" fmla="*/ 0 w 276"/>
                <a:gd name="T49" fmla="*/ 0 h 149"/>
                <a:gd name="T50" fmla="*/ 0 w 276"/>
                <a:gd name="T51" fmla="*/ 0 h 149"/>
                <a:gd name="T52" fmla="*/ 0 w 276"/>
                <a:gd name="T53" fmla="*/ 0 h 149"/>
                <a:gd name="T54" fmla="*/ 0 w 276"/>
                <a:gd name="T55" fmla="*/ 0 h 149"/>
                <a:gd name="T56" fmla="*/ 0 w 276"/>
                <a:gd name="T57" fmla="*/ 0 h 149"/>
                <a:gd name="T58" fmla="*/ 0 w 276"/>
                <a:gd name="T59" fmla="*/ 0 h 149"/>
                <a:gd name="T60" fmla="*/ 0 w 276"/>
                <a:gd name="T61" fmla="*/ 0 h 149"/>
                <a:gd name="T62" fmla="*/ 0 w 276"/>
                <a:gd name="T63" fmla="*/ 0 h 149"/>
                <a:gd name="T64" fmla="*/ 0 w 276"/>
                <a:gd name="T65" fmla="*/ 0 h 149"/>
                <a:gd name="T66" fmla="*/ 0 w 276"/>
                <a:gd name="T67" fmla="*/ 0 h 149"/>
                <a:gd name="T68" fmla="*/ 0 w 276"/>
                <a:gd name="T69" fmla="*/ 0 h 149"/>
                <a:gd name="T70" fmla="*/ 0 w 276"/>
                <a:gd name="T71" fmla="*/ 0 h 149"/>
                <a:gd name="T72" fmla="*/ 0 w 276"/>
                <a:gd name="T73" fmla="*/ 0 h 149"/>
                <a:gd name="T74" fmla="*/ 0 w 276"/>
                <a:gd name="T75" fmla="*/ 0 h 149"/>
                <a:gd name="T76" fmla="*/ 0 w 276"/>
                <a:gd name="T77" fmla="*/ 0 h 14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6"/>
                <a:gd name="T118" fmla="*/ 0 h 149"/>
                <a:gd name="T119" fmla="*/ 276 w 276"/>
                <a:gd name="T120" fmla="*/ 149 h 14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6" h="149">
                  <a:moveTo>
                    <a:pt x="0" y="124"/>
                  </a:moveTo>
                  <a:lnTo>
                    <a:pt x="0" y="111"/>
                  </a:lnTo>
                  <a:lnTo>
                    <a:pt x="3" y="99"/>
                  </a:lnTo>
                  <a:lnTo>
                    <a:pt x="7" y="88"/>
                  </a:lnTo>
                  <a:lnTo>
                    <a:pt x="13" y="79"/>
                  </a:lnTo>
                  <a:lnTo>
                    <a:pt x="19" y="69"/>
                  </a:lnTo>
                  <a:lnTo>
                    <a:pt x="26" y="60"/>
                  </a:lnTo>
                  <a:lnTo>
                    <a:pt x="33" y="50"/>
                  </a:lnTo>
                  <a:lnTo>
                    <a:pt x="38" y="41"/>
                  </a:lnTo>
                  <a:lnTo>
                    <a:pt x="49" y="35"/>
                  </a:lnTo>
                  <a:lnTo>
                    <a:pt x="60" y="29"/>
                  </a:lnTo>
                  <a:lnTo>
                    <a:pt x="71" y="24"/>
                  </a:lnTo>
                  <a:lnTo>
                    <a:pt x="82" y="19"/>
                  </a:lnTo>
                  <a:lnTo>
                    <a:pt x="94" y="17"/>
                  </a:lnTo>
                  <a:lnTo>
                    <a:pt x="106" y="16"/>
                  </a:lnTo>
                  <a:lnTo>
                    <a:pt x="118" y="17"/>
                  </a:lnTo>
                  <a:lnTo>
                    <a:pt x="130" y="22"/>
                  </a:lnTo>
                  <a:lnTo>
                    <a:pt x="135" y="20"/>
                  </a:lnTo>
                  <a:lnTo>
                    <a:pt x="141" y="18"/>
                  </a:lnTo>
                  <a:lnTo>
                    <a:pt x="146" y="15"/>
                  </a:lnTo>
                  <a:lnTo>
                    <a:pt x="151" y="11"/>
                  </a:lnTo>
                  <a:lnTo>
                    <a:pt x="156" y="8"/>
                  </a:lnTo>
                  <a:lnTo>
                    <a:pt x="161" y="6"/>
                  </a:lnTo>
                  <a:lnTo>
                    <a:pt x="166" y="3"/>
                  </a:lnTo>
                  <a:lnTo>
                    <a:pt x="172" y="1"/>
                  </a:lnTo>
                  <a:lnTo>
                    <a:pt x="187" y="0"/>
                  </a:lnTo>
                  <a:lnTo>
                    <a:pt x="203" y="1"/>
                  </a:lnTo>
                  <a:lnTo>
                    <a:pt x="217" y="2"/>
                  </a:lnTo>
                  <a:lnTo>
                    <a:pt x="232" y="6"/>
                  </a:lnTo>
                  <a:lnTo>
                    <a:pt x="245" y="11"/>
                  </a:lnTo>
                  <a:lnTo>
                    <a:pt x="256" y="19"/>
                  </a:lnTo>
                  <a:lnTo>
                    <a:pt x="265" y="30"/>
                  </a:lnTo>
                  <a:lnTo>
                    <a:pt x="272" y="45"/>
                  </a:lnTo>
                  <a:lnTo>
                    <a:pt x="276" y="63"/>
                  </a:lnTo>
                  <a:lnTo>
                    <a:pt x="268" y="57"/>
                  </a:lnTo>
                  <a:lnTo>
                    <a:pt x="263" y="47"/>
                  </a:lnTo>
                  <a:lnTo>
                    <a:pt x="257" y="37"/>
                  </a:lnTo>
                  <a:lnTo>
                    <a:pt x="247" y="30"/>
                  </a:lnTo>
                  <a:lnTo>
                    <a:pt x="237" y="26"/>
                  </a:lnTo>
                  <a:lnTo>
                    <a:pt x="225" y="22"/>
                  </a:lnTo>
                  <a:lnTo>
                    <a:pt x="215" y="17"/>
                  </a:lnTo>
                  <a:lnTo>
                    <a:pt x="203" y="14"/>
                  </a:lnTo>
                  <a:lnTo>
                    <a:pt x="193" y="10"/>
                  </a:lnTo>
                  <a:lnTo>
                    <a:pt x="181" y="9"/>
                  </a:lnTo>
                  <a:lnTo>
                    <a:pt x="171" y="11"/>
                  </a:lnTo>
                  <a:lnTo>
                    <a:pt x="159" y="16"/>
                  </a:lnTo>
                  <a:lnTo>
                    <a:pt x="155" y="19"/>
                  </a:lnTo>
                  <a:lnTo>
                    <a:pt x="151" y="23"/>
                  </a:lnTo>
                  <a:lnTo>
                    <a:pt x="147" y="26"/>
                  </a:lnTo>
                  <a:lnTo>
                    <a:pt x="141" y="30"/>
                  </a:lnTo>
                  <a:lnTo>
                    <a:pt x="136" y="31"/>
                  </a:lnTo>
                  <a:lnTo>
                    <a:pt x="132" y="32"/>
                  </a:lnTo>
                  <a:lnTo>
                    <a:pt x="126" y="31"/>
                  </a:lnTo>
                  <a:lnTo>
                    <a:pt x="121" y="27"/>
                  </a:lnTo>
                  <a:lnTo>
                    <a:pt x="113" y="23"/>
                  </a:lnTo>
                  <a:lnTo>
                    <a:pt x="106" y="22"/>
                  </a:lnTo>
                  <a:lnTo>
                    <a:pt x="100" y="23"/>
                  </a:lnTo>
                  <a:lnTo>
                    <a:pt x="93" y="25"/>
                  </a:lnTo>
                  <a:lnTo>
                    <a:pt x="87" y="29"/>
                  </a:lnTo>
                  <a:lnTo>
                    <a:pt x="80" y="33"/>
                  </a:lnTo>
                  <a:lnTo>
                    <a:pt x="74" y="37"/>
                  </a:lnTo>
                  <a:lnTo>
                    <a:pt x="67" y="39"/>
                  </a:lnTo>
                  <a:lnTo>
                    <a:pt x="58" y="42"/>
                  </a:lnTo>
                  <a:lnTo>
                    <a:pt x="51" y="47"/>
                  </a:lnTo>
                  <a:lnTo>
                    <a:pt x="44" y="54"/>
                  </a:lnTo>
                  <a:lnTo>
                    <a:pt x="38" y="60"/>
                  </a:lnTo>
                  <a:lnTo>
                    <a:pt x="34" y="67"/>
                  </a:lnTo>
                  <a:lnTo>
                    <a:pt x="28" y="75"/>
                  </a:lnTo>
                  <a:lnTo>
                    <a:pt x="22" y="83"/>
                  </a:lnTo>
                  <a:lnTo>
                    <a:pt x="17" y="90"/>
                  </a:lnTo>
                  <a:lnTo>
                    <a:pt x="11" y="103"/>
                  </a:lnTo>
                  <a:lnTo>
                    <a:pt x="11" y="120"/>
                  </a:lnTo>
                  <a:lnTo>
                    <a:pt x="12" y="134"/>
                  </a:lnTo>
                  <a:lnTo>
                    <a:pt x="14" y="149"/>
                  </a:lnTo>
                  <a:lnTo>
                    <a:pt x="9" y="146"/>
                  </a:lnTo>
                  <a:lnTo>
                    <a:pt x="5" y="139"/>
                  </a:lnTo>
                  <a:lnTo>
                    <a:pt x="3" y="132"/>
                  </a:lnTo>
                  <a:lnTo>
                    <a:pt x="0" y="124"/>
                  </a:lnTo>
                  <a:close/>
                </a:path>
              </a:pathLst>
            </a:custGeom>
            <a:solidFill>
              <a:srgbClr val="000000"/>
            </a:solidFill>
            <a:ln w="9525">
              <a:noFill/>
              <a:round/>
              <a:headEnd/>
              <a:tailEnd/>
            </a:ln>
          </p:spPr>
          <p:txBody>
            <a:bodyPr/>
            <a:lstStyle/>
            <a:p>
              <a:endParaRPr lang="ru-RU"/>
            </a:p>
          </p:txBody>
        </p:sp>
        <p:sp>
          <p:nvSpPr>
            <p:cNvPr id="124" name="Freeform 403"/>
            <p:cNvSpPr>
              <a:spLocks/>
            </p:cNvSpPr>
            <p:nvPr/>
          </p:nvSpPr>
          <p:spPr bwMode="auto">
            <a:xfrm>
              <a:off x="3270" y="3137"/>
              <a:ext cx="27" cy="8"/>
            </a:xfrm>
            <a:custGeom>
              <a:avLst/>
              <a:gdLst>
                <a:gd name="T0" fmla="*/ 0 w 89"/>
                <a:gd name="T1" fmla="*/ 0 h 26"/>
                <a:gd name="T2" fmla="*/ 0 w 89"/>
                <a:gd name="T3" fmla="*/ 0 h 26"/>
                <a:gd name="T4" fmla="*/ 0 w 89"/>
                <a:gd name="T5" fmla="*/ 0 h 26"/>
                <a:gd name="T6" fmla="*/ 0 w 89"/>
                <a:gd name="T7" fmla="*/ 0 h 26"/>
                <a:gd name="T8" fmla="*/ 0 w 89"/>
                <a:gd name="T9" fmla="*/ 0 h 26"/>
                <a:gd name="T10" fmla="*/ 0 w 89"/>
                <a:gd name="T11" fmla="*/ 0 h 26"/>
                <a:gd name="T12" fmla="*/ 0 w 89"/>
                <a:gd name="T13" fmla="*/ 0 h 26"/>
                <a:gd name="T14" fmla="*/ 0 w 89"/>
                <a:gd name="T15" fmla="*/ 0 h 26"/>
                <a:gd name="T16" fmla="*/ 0 w 89"/>
                <a:gd name="T17" fmla="*/ 0 h 26"/>
                <a:gd name="T18" fmla="*/ 0 w 89"/>
                <a:gd name="T19" fmla="*/ 0 h 26"/>
                <a:gd name="T20" fmla="*/ 0 w 89"/>
                <a:gd name="T21" fmla="*/ 0 h 26"/>
                <a:gd name="T22" fmla="*/ 0 w 89"/>
                <a:gd name="T23" fmla="*/ 0 h 26"/>
                <a:gd name="T24" fmla="*/ 0 w 89"/>
                <a:gd name="T25" fmla="*/ 0 h 26"/>
                <a:gd name="T26" fmla="*/ 0 w 89"/>
                <a:gd name="T27" fmla="*/ 0 h 26"/>
                <a:gd name="T28" fmla="*/ 0 w 89"/>
                <a:gd name="T29" fmla="*/ 0 h 26"/>
                <a:gd name="T30" fmla="*/ 0 w 89"/>
                <a:gd name="T31" fmla="*/ 0 h 26"/>
                <a:gd name="T32" fmla="*/ 0 w 89"/>
                <a:gd name="T33" fmla="*/ 0 h 26"/>
                <a:gd name="T34" fmla="*/ 0 w 89"/>
                <a:gd name="T35" fmla="*/ 0 h 2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26"/>
                <a:gd name="T56" fmla="*/ 89 w 89"/>
                <a:gd name="T57" fmla="*/ 26 h 2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26">
                  <a:moveTo>
                    <a:pt x="0" y="18"/>
                  </a:moveTo>
                  <a:lnTo>
                    <a:pt x="13" y="19"/>
                  </a:lnTo>
                  <a:lnTo>
                    <a:pt x="25" y="18"/>
                  </a:lnTo>
                  <a:lnTo>
                    <a:pt x="35" y="17"/>
                  </a:lnTo>
                  <a:lnTo>
                    <a:pt x="45" y="15"/>
                  </a:lnTo>
                  <a:lnTo>
                    <a:pt x="56" y="11"/>
                  </a:lnTo>
                  <a:lnTo>
                    <a:pt x="65" y="8"/>
                  </a:lnTo>
                  <a:lnTo>
                    <a:pt x="75" y="3"/>
                  </a:lnTo>
                  <a:lnTo>
                    <a:pt x="86" y="0"/>
                  </a:lnTo>
                  <a:lnTo>
                    <a:pt x="89" y="7"/>
                  </a:lnTo>
                  <a:lnTo>
                    <a:pt x="79" y="13"/>
                  </a:lnTo>
                  <a:lnTo>
                    <a:pt x="68" y="18"/>
                  </a:lnTo>
                  <a:lnTo>
                    <a:pt x="57" y="22"/>
                  </a:lnTo>
                  <a:lnTo>
                    <a:pt x="45" y="25"/>
                  </a:lnTo>
                  <a:lnTo>
                    <a:pt x="34" y="26"/>
                  </a:lnTo>
                  <a:lnTo>
                    <a:pt x="22" y="25"/>
                  </a:lnTo>
                  <a:lnTo>
                    <a:pt x="11" y="23"/>
                  </a:lnTo>
                  <a:lnTo>
                    <a:pt x="0" y="18"/>
                  </a:lnTo>
                  <a:close/>
                </a:path>
              </a:pathLst>
            </a:custGeom>
            <a:solidFill>
              <a:srgbClr val="000000"/>
            </a:solidFill>
            <a:ln w="9525">
              <a:noFill/>
              <a:round/>
              <a:headEnd/>
              <a:tailEnd/>
            </a:ln>
          </p:spPr>
          <p:txBody>
            <a:bodyPr/>
            <a:lstStyle/>
            <a:p>
              <a:endParaRPr lang="ru-RU"/>
            </a:p>
          </p:txBody>
        </p:sp>
        <p:sp>
          <p:nvSpPr>
            <p:cNvPr id="125" name="Freeform 404"/>
            <p:cNvSpPr>
              <a:spLocks/>
            </p:cNvSpPr>
            <p:nvPr/>
          </p:nvSpPr>
          <p:spPr bwMode="auto">
            <a:xfrm>
              <a:off x="3226" y="3127"/>
              <a:ext cx="26" cy="24"/>
            </a:xfrm>
            <a:custGeom>
              <a:avLst/>
              <a:gdLst>
                <a:gd name="T0" fmla="*/ 0 w 83"/>
                <a:gd name="T1" fmla="*/ 0 h 84"/>
                <a:gd name="T2" fmla="*/ 0 w 83"/>
                <a:gd name="T3" fmla="*/ 0 h 84"/>
                <a:gd name="T4" fmla="*/ 0 w 83"/>
                <a:gd name="T5" fmla="*/ 0 h 84"/>
                <a:gd name="T6" fmla="*/ 0 w 83"/>
                <a:gd name="T7" fmla="*/ 0 h 84"/>
                <a:gd name="T8" fmla="*/ 0 w 83"/>
                <a:gd name="T9" fmla="*/ 0 h 84"/>
                <a:gd name="T10" fmla="*/ 0 w 83"/>
                <a:gd name="T11" fmla="*/ 0 h 84"/>
                <a:gd name="T12" fmla="*/ 0 w 83"/>
                <a:gd name="T13" fmla="*/ 0 h 84"/>
                <a:gd name="T14" fmla="*/ 0 w 83"/>
                <a:gd name="T15" fmla="*/ 0 h 84"/>
                <a:gd name="T16" fmla="*/ 0 w 83"/>
                <a:gd name="T17" fmla="*/ 0 h 84"/>
                <a:gd name="T18" fmla="*/ 0 w 83"/>
                <a:gd name="T19" fmla="*/ 0 h 84"/>
                <a:gd name="T20" fmla="*/ 0 w 83"/>
                <a:gd name="T21" fmla="*/ 0 h 84"/>
                <a:gd name="T22" fmla="*/ 0 w 83"/>
                <a:gd name="T23" fmla="*/ 0 h 84"/>
                <a:gd name="T24" fmla="*/ 0 w 83"/>
                <a:gd name="T25" fmla="*/ 0 h 84"/>
                <a:gd name="T26" fmla="*/ 0 w 83"/>
                <a:gd name="T27" fmla="*/ 0 h 84"/>
                <a:gd name="T28" fmla="*/ 0 w 83"/>
                <a:gd name="T29" fmla="*/ 0 h 84"/>
                <a:gd name="T30" fmla="*/ 0 w 83"/>
                <a:gd name="T31" fmla="*/ 0 h 84"/>
                <a:gd name="T32" fmla="*/ 0 w 83"/>
                <a:gd name="T33" fmla="*/ 0 h 84"/>
                <a:gd name="T34" fmla="*/ 0 w 83"/>
                <a:gd name="T35" fmla="*/ 0 h 84"/>
                <a:gd name="T36" fmla="*/ 0 w 83"/>
                <a:gd name="T37" fmla="*/ 0 h 84"/>
                <a:gd name="T38" fmla="*/ 0 w 83"/>
                <a:gd name="T39" fmla="*/ 0 h 84"/>
                <a:gd name="T40" fmla="*/ 0 w 83"/>
                <a:gd name="T41" fmla="*/ 0 h 84"/>
                <a:gd name="T42" fmla="*/ 0 w 83"/>
                <a:gd name="T43" fmla="*/ 0 h 84"/>
                <a:gd name="T44" fmla="*/ 0 w 83"/>
                <a:gd name="T45" fmla="*/ 0 h 84"/>
                <a:gd name="T46" fmla="*/ 0 w 83"/>
                <a:gd name="T47" fmla="*/ 0 h 84"/>
                <a:gd name="T48" fmla="*/ 0 w 83"/>
                <a:gd name="T49" fmla="*/ 0 h 84"/>
                <a:gd name="T50" fmla="*/ 0 w 83"/>
                <a:gd name="T51" fmla="*/ 0 h 84"/>
                <a:gd name="T52" fmla="*/ 0 w 83"/>
                <a:gd name="T53" fmla="*/ 0 h 84"/>
                <a:gd name="T54" fmla="*/ 0 w 83"/>
                <a:gd name="T55" fmla="*/ 0 h 84"/>
                <a:gd name="T56" fmla="*/ 0 w 83"/>
                <a:gd name="T57" fmla="*/ 0 h 84"/>
                <a:gd name="T58" fmla="*/ 0 w 83"/>
                <a:gd name="T59" fmla="*/ 0 h 84"/>
                <a:gd name="T60" fmla="*/ 0 w 83"/>
                <a:gd name="T61" fmla="*/ 0 h 84"/>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83"/>
                <a:gd name="T94" fmla="*/ 0 h 84"/>
                <a:gd name="T95" fmla="*/ 83 w 83"/>
                <a:gd name="T96" fmla="*/ 84 h 84"/>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83" h="84">
                  <a:moveTo>
                    <a:pt x="60" y="44"/>
                  </a:moveTo>
                  <a:lnTo>
                    <a:pt x="53" y="38"/>
                  </a:lnTo>
                  <a:lnTo>
                    <a:pt x="46" y="34"/>
                  </a:lnTo>
                  <a:lnTo>
                    <a:pt x="39" y="28"/>
                  </a:lnTo>
                  <a:lnTo>
                    <a:pt x="32" y="22"/>
                  </a:lnTo>
                  <a:lnTo>
                    <a:pt x="24" y="18"/>
                  </a:lnTo>
                  <a:lnTo>
                    <a:pt x="17" y="13"/>
                  </a:lnTo>
                  <a:lnTo>
                    <a:pt x="9" y="10"/>
                  </a:lnTo>
                  <a:lnTo>
                    <a:pt x="0" y="7"/>
                  </a:lnTo>
                  <a:lnTo>
                    <a:pt x="1" y="0"/>
                  </a:lnTo>
                  <a:lnTo>
                    <a:pt x="12" y="3"/>
                  </a:lnTo>
                  <a:lnTo>
                    <a:pt x="24" y="6"/>
                  </a:lnTo>
                  <a:lnTo>
                    <a:pt x="36" y="11"/>
                  </a:lnTo>
                  <a:lnTo>
                    <a:pt x="46" y="16"/>
                  </a:lnTo>
                  <a:lnTo>
                    <a:pt x="55" y="24"/>
                  </a:lnTo>
                  <a:lnTo>
                    <a:pt x="63" y="34"/>
                  </a:lnTo>
                  <a:lnTo>
                    <a:pt x="70" y="44"/>
                  </a:lnTo>
                  <a:lnTo>
                    <a:pt x="76" y="54"/>
                  </a:lnTo>
                  <a:lnTo>
                    <a:pt x="76" y="58"/>
                  </a:lnTo>
                  <a:lnTo>
                    <a:pt x="76" y="61"/>
                  </a:lnTo>
                  <a:lnTo>
                    <a:pt x="76" y="65"/>
                  </a:lnTo>
                  <a:lnTo>
                    <a:pt x="78" y="67"/>
                  </a:lnTo>
                  <a:lnTo>
                    <a:pt x="83" y="67"/>
                  </a:lnTo>
                  <a:lnTo>
                    <a:pt x="83" y="73"/>
                  </a:lnTo>
                  <a:lnTo>
                    <a:pt x="82" y="77"/>
                  </a:lnTo>
                  <a:lnTo>
                    <a:pt x="80" y="81"/>
                  </a:lnTo>
                  <a:lnTo>
                    <a:pt x="77" y="84"/>
                  </a:lnTo>
                  <a:lnTo>
                    <a:pt x="68" y="80"/>
                  </a:lnTo>
                  <a:lnTo>
                    <a:pt x="64" y="69"/>
                  </a:lnTo>
                  <a:lnTo>
                    <a:pt x="62" y="57"/>
                  </a:lnTo>
                  <a:lnTo>
                    <a:pt x="60" y="44"/>
                  </a:lnTo>
                  <a:close/>
                </a:path>
              </a:pathLst>
            </a:custGeom>
            <a:solidFill>
              <a:srgbClr val="000000"/>
            </a:solidFill>
            <a:ln w="9525">
              <a:noFill/>
              <a:round/>
              <a:headEnd/>
              <a:tailEnd/>
            </a:ln>
          </p:spPr>
          <p:txBody>
            <a:bodyPr/>
            <a:lstStyle/>
            <a:p>
              <a:endParaRPr lang="ru-RU"/>
            </a:p>
          </p:txBody>
        </p:sp>
        <p:sp>
          <p:nvSpPr>
            <p:cNvPr id="126" name="Freeform 405"/>
            <p:cNvSpPr>
              <a:spLocks/>
            </p:cNvSpPr>
            <p:nvPr/>
          </p:nvSpPr>
          <p:spPr bwMode="auto">
            <a:xfrm>
              <a:off x="3143" y="3101"/>
              <a:ext cx="43" cy="44"/>
            </a:xfrm>
            <a:custGeom>
              <a:avLst/>
              <a:gdLst>
                <a:gd name="T0" fmla="*/ 0 w 141"/>
                <a:gd name="T1" fmla="*/ 0 h 157"/>
                <a:gd name="T2" fmla="*/ 0 w 141"/>
                <a:gd name="T3" fmla="*/ 0 h 157"/>
                <a:gd name="T4" fmla="*/ 0 w 141"/>
                <a:gd name="T5" fmla="*/ 0 h 157"/>
                <a:gd name="T6" fmla="*/ 0 w 141"/>
                <a:gd name="T7" fmla="*/ 0 h 157"/>
                <a:gd name="T8" fmla="*/ 0 w 141"/>
                <a:gd name="T9" fmla="*/ 0 h 157"/>
                <a:gd name="T10" fmla="*/ 0 w 141"/>
                <a:gd name="T11" fmla="*/ 0 h 157"/>
                <a:gd name="T12" fmla="*/ 0 w 141"/>
                <a:gd name="T13" fmla="*/ 0 h 157"/>
                <a:gd name="T14" fmla="*/ 0 w 141"/>
                <a:gd name="T15" fmla="*/ 0 h 157"/>
                <a:gd name="T16" fmla="*/ 0 w 141"/>
                <a:gd name="T17" fmla="*/ 0 h 157"/>
                <a:gd name="T18" fmla="*/ 0 w 141"/>
                <a:gd name="T19" fmla="*/ 0 h 157"/>
                <a:gd name="T20" fmla="*/ 0 w 141"/>
                <a:gd name="T21" fmla="*/ 0 h 157"/>
                <a:gd name="T22" fmla="*/ 0 w 141"/>
                <a:gd name="T23" fmla="*/ 0 h 157"/>
                <a:gd name="T24" fmla="*/ 0 w 141"/>
                <a:gd name="T25" fmla="*/ 0 h 157"/>
                <a:gd name="T26" fmla="*/ 0 w 141"/>
                <a:gd name="T27" fmla="*/ 0 h 157"/>
                <a:gd name="T28" fmla="*/ 0 w 141"/>
                <a:gd name="T29" fmla="*/ 0 h 157"/>
                <a:gd name="T30" fmla="*/ 0 w 141"/>
                <a:gd name="T31" fmla="*/ 0 h 157"/>
                <a:gd name="T32" fmla="*/ 0 w 141"/>
                <a:gd name="T33" fmla="*/ 0 h 157"/>
                <a:gd name="T34" fmla="*/ 0 w 141"/>
                <a:gd name="T35" fmla="*/ 0 h 157"/>
                <a:gd name="T36" fmla="*/ 0 w 141"/>
                <a:gd name="T37" fmla="*/ 0 h 157"/>
                <a:gd name="T38" fmla="*/ 0 w 141"/>
                <a:gd name="T39" fmla="*/ 0 h 157"/>
                <a:gd name="T40" fmla="*/ 0 w 141"/>
                <a:gd name="T41" fmla="*/ 0 h 157"/>
                <a:gd name="T42" fmla="*/ 0 w 141"/>
                <a:gd name="T43" fmla="*/ 0 h 157"/>
                <a:gd name="T44" fmla="*/ 0 w 141"/>
                <a:gd name="T45" fmla="*/ 0 h 157"/>
                <a:gd name="T46" fmla="*/ 0 w 141"/>
                <a:gd name="T47" fmla="*/ 0 h 157"/>
                <a:gd name="T48" fmla="*/ 0 w 141"/>
                <a:gd name="T49" fmla="*/ 0 h 157"/>
                <a:gd name="T50" fmla="*/ 0 w 141"/>
                <a:gd name="T51" fmla="*/ 0 h 157"/>
                <a:gd name="T52" fmla="*/ 0 w 141"/>
                <a:gd name="T53" fmla="*/ 0 h 157"/>
                <a:gd name="T54" fmla="*/ 0 w 141"/>
                <a:gd name="T55" fmla="*/ 0 h 157"/>
                <a:gd name="T56" fmla="*/ 0 w 141"/>
                <a:gd name="T57" fmla="*/ 0 h 157"/>
                <a:gd name="T58" fmla="*/ 0 w 141"/>
                <a:gd name="T59" fmla="*/ 0 h 157"/>
                <a:gd name="T60" fmla="*/ 0 w 141"/>
                <a:gd name="T61" fmla="*/ 0 h 157"/>
                <a:gd name="T62" fmla="*/ 0 w 141"/>
                <a:gd name="T63" fmla="*/ 0 h 157"/>
                <a:gd name="T64" fmla="*/ 0 w 141"/>
                <a:gd name="T65" fmla="*/ 0 h 157"/>
                <a:gd name="T66" fmla="*/ 0 w 141"/>
                <a:gd name="T67" fmla="*/ 0 h 15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41"/>
                <a:gd name="T103" fmla="*/ 0 h 157"/>
                <a:gd name="T104" fmla="*/ 141 w 141"/>
                <a:gd name="T105" fmla="*/ 157 h 15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41" h="157">
                  <a:moveTo>
                    <a:pt x="0" y="131"/>
                  </a:moveTo>
                  <a:lnTo>
                    <a:pt x="0" y="112"/>
                  </a:lnTo>
                  <a:lnTo>
                    <a:pt x="3" y="95"/>
                  </a:lnTo>
                  <a:lnTo>
                    <a:pt x="9" y="78"/>
                  </a:lnTo>
                  <a:lnTo>
                    <a:pt x="16" y="63"/>
                  </a:lnTo>
                  <a:lnTo>
                    <a:pt x="27" y="48"/>
                  </a:lnTo>
                  <a:lnTo>
                    <a:pt x="37" y="35"/>
                  </a:lnTo>
                  <a:lnTo>
                    <a:pt x="50" y="24"/>
                  </a:lnTo>
                  <a:lnTo>
                    <a:pt x="63" y="13"/>
                  </a:lnTo>
                  <a:lnTo>
                    <a:pt x="73" y="9"/>
                  </a:lnTo>
                  <a:lnTo>
                    <a:pt x="82" y="5"/>
                  </a:lnTo>
                  <a:lnTo>
                    <a:pt x="91" y="3"/>
                  </a:lnTo>
                  <a:lnTo>
                    <a:pt x="101" y="1"/>
                  </a:lnTo>
                  <a:lnTo>
                    <a:pt x="111" y="0"/>
                  </a:lnTo>
                  <a:lnTo>
                    <a:pt x="121" y="1"/>
                  </a:lnTo>
                  <a:lnTo>
                    <a:pt x="131" y="2"/>
                  </a:lnTo>
                  <a:lnTo>
                    <a:pt x="141" y="5"/>
                  </a:lnTo>
                  <a:lnTo>
                    <a:pt x="141" y="10"/>
                  </a:lnTo>
                  <a:lnTo>
                    <a:pt x="120" y="9"/>
                  </a:lnTo>
                  <a:lnTo>
                    <a:pt x="100" y="12"/>
                  </a:lnTo>
                  <a:lnTo>
                    <a:pt x="83" y="19"/>
                  </a:lnTo>
                  <a:lnTo>
                    <a:pt x="67" y="31"/>
                  </a:lnTo>
                  <a:lnTo>
                    <a:pt x="52" y="43"/>
                  </a:lnTo>
                  <a:lnTo>
                    <a:pt x="39" y="58"/>
                  </a:lnTo>
                  <a:lnTo>
                    <a:pt x="29" y="73"/>
                  </a:lnTo>
                  <a:lnTo>
                    <a:pt x="20" y="87"/>
                  </a:lnTo>
                  <a:lnTo>
                    <a:pt x="16" y="103"/>
                  </a:lnTo>
                  <a:lnTo>
                    <a:pt x="13" y="123"/>
                  </a:lnTo>
                  <a:lnTo>
                    <a:pt x="8" y="142"/>
                  </a:lnTo>
                  <a:lnTo>
                    <a:pt x="8" y="157"/>
                  </a:lnTo>
                  <a:lnTo>
                    <a:pt x="5" y="155"/>
                  </a:lnTo>
                  <a:lnTo>
                    <a:pt x="2" y="146"/>
                  </a:lnTo>
                  <a:lnTo>
                    <a:pt x="2" y="137"/>
                  </a:lnTo>
                  <a:lnTo>
                    <a:pt x="0" y="131"/>
                  </a:lnTo>
                  <a:close/>
                </a:path>
              </a:pathLst>
            </a:custGeom>
            <a:solidFill>
              <a:srgbClr val="000000"/>
            </a:solidFill>
            <a:ln w="9525">
              <a:noFill/>
              <a:round/>
              <a:headEnd/>
              <a:tailEnd/>
            </a:ln>
          </p:spPr>
          <p:txBody>
            <a:bodyPr/>
            <a:lstStyle/>
            <a:p>
              <a:endParaRPr lang="ru-RU"/>
            </a:p>
          </p:txBody>
        </p:sp>
        <p:sp>
          <p:nvSpPr>
            <p:cNvPr id="127" name="Freeform 406"/>
            <p:cNvSpPr>
              <a:spLocks/>
            </p:cNvSpPr>
            <p:nvPr/>
          </p:nvSpPr>
          <p:spPr bwMode="auto">
            <a:xfrm>
              <a:off x="3021" y="3131"/>
              <a:ext cx="6" cy="11"/>
            </a:xfrm>
            <a:custGeom>
              <a:avLst/>
              <a:gdLst>
                <a:gd name="T0" fmla="*/ 0 w 20"/>
                <a:gd name="T1" fmla="*/ 0 h 39"/>
                <a:gd name="T2" fmla="*/ 0 w 20"/>
                <a:gd name="T3" fmla="*/ 0 h 39"/>
                <a:gd name="T4" fmla="*/ 0 w 20"/>
                <a:gd name="T5" fmla="*/ 0 h 39"/>
                <a:gd name="T6" fmla="*/ 0 w 20"/>
                <a:gd name="T7" fmla="*/ 0 h 39"/>
                <a:gd name="T8" fmla="*/ 0 w 20"/>
                <a:gd name="T9" fmla="*/ 0 h 39"/>
                <a:gd name="T10" fmla="*/ 0 w 20"/>
                <a:gd name="T11" fmla="*/ 0 h 39"/>
                <a:gd name="T12" fmla="*/ 0 w 20"/>
                <a:gd name="T13" fmla="*/ 0 h 39"/>
                <a:gd name="T14" fmla="*/ 0 w 20"/>
                <a:gd name="T15" fmla="*/ 0 h 39"/>
                <a:gd name="T16" fmla="*/ 0 w 20"/>
                <a:gd name="T17" fmla="*/ 0 h 39"/>
                <a:gd name="T18" fmla="*/ 0 w 20"/>
                <a:gd name="T19" fmla="*/ 0 h 39"/>
                <a:gd name="T20" fmla="*/ 0 w 20"/>
                <a:gd name="T21" fmla="*/ 0 h 39"/>
                <a:gd name="T22" fmla="*/ 0 w 20"/>
                <a:gd name="T23" fmla="*/ 0 h 39"/>
                <a:gd name="T24" fmla="*/ 0 w 20"/>
                <a:gd name="T25" fmla="*/ 0 h 3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0"/>
                <a:gd name="T40" fmla="*/ 0 h 39"/>
                <a:gd name="T41" fmla="*/ 20 w 20"/>
                <a:gd name="T42" fmla="*/ 39 h 3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0" h="39">
                  <a:moveTo>
                    <a:pt x="0" y="2"/>
                  </a:moveTo>
                  <a:lnTo>
                    <a:pt x="2" y="0"/>
                  </a:lnTo>
                  <a:lnTo>
                    <a:pt x="7" y="0"/>
                  </a:lnTo>
                  <a:lnTo>
                    <a:pt x="11" y="3"/>
                  </a:lnTo>
                  <a:lnTo>
                    <a:pt x="16" y="6"/>
                  </a:lnTo>
                  <a:lnTo>
                    <a:pt x="18" y="14"/>
                  </a:lnTo>
                  <a:lnTo>
                    <a:pt x="20" y="23"/>
                  </a:lnTo>
                  <a:lnTo>
                    <a:pt x="18" y="32"/>
                  </a:lnTo>
                  <a:lnTo>
                    <a:pt x="17" y="39"/>
                  </a:lnTo>
                  <a:lnTo>
                    <a:pt x="11" y="30"/>
                  </a:lnTo>
                  <a:lnTo>
                    <a:pt x="10" y="20"/>
                  </a:lnTo>
                  <a:lnTo>
                    <a:pt x="8" y="9"/>
                  </a:lnTo>
                  <a:lnTo>
                    <a:pt x="0" y="2"/>
                  </a:lnTo>
                  <a:close/>
                </a:path>
              </a:pathLst>
            </a:custGeom>
            <a:solidFill>
              <a:srgbClr val="000000"/>
            </a:solidFill>
            <a:ln w="9525">
              <a:noFill/>
              <a:round/>
              <a:headEnd/>
              <a:tailEnd/>
            </a:ln>
          </p:spPr>
          <p:txBody>
            <a:bodyPr/>
            <a:lstStyle/>
            <a:p>
              <a:endParaRPr lang="ru-RU"/>
            </a:p>
          </p:txBody>
        </p:sp>
        <p:sp>
          <p:nvSpPr>
            <p:cNvPr id="128" name="Freeform 407"/>
            <p:cNvSpPr>
              <a:spLocks/>
            </p:cNvSpPr>
            <p:nvPr/>
          </p:nvSpPr>
          <p:spPr bwMode="auto">
            <a:xfrm>
              <a:off x="3025" y="3126"/>
              <a:ext cx="14" cy="15"/>
            </a:xfrm>
            <a:custGeom>
              <a:avLst/>
              <a:gdLst>
                <a:gd name="T0" fmla="*/ 0 w 48"/>
                <a:gd name="T1" fmla="*/ 0 h 53"/>
                <a:gd name="T2" fmla="*/ 0 w 48"/>
                <a:gd name="T3" fmla="*/ 0 h 53"/>
                <a:gd name="T4" fmla="*/ 0 w 48"/>
                <a:gd name="T5" fmla="*/ 0 h 53"/>
                <a:gd name="T6" fmla="*/ 0 w 48"/>
                <a:gd name="T7" fmla="*/ 0 h 53"/>
                <a:gd name="T8" fmla="*/ 0 w 48"/>
                <a:gd name="T9" fmla="*/ 0 h 53"/>
                <a:gd name="T10" fmla="*/ 0 w 48"/>
                <a:gd name="T11" fmla="*/ 0 h 53"/>
                <a:gd name="T12" fmla="*/ 0 w 48"/>
                <a:gd name="T13" fmla="*/ 0 h 53"/>
                <a:gd name="T14" fmla="*/ 0 w 48"/>
                <a:gd name="T15" fmla="*/ 0 h 53"/>
                <a:gd name="T16" fmla="*/ 0 w 48"/>
                <a:gd name="T17" fmla="*/ 0 h 53"/>
                <a:gd name="T18" fmla="*/ 0 w 48"/>
                <a:gd name="T19" fmla="*/ 0 h 53"/>
                <a:gd name="T20" fmla="*/ 0 w 48"/>
                <a:gd name="T21" fmla="*/ 0 h 53"/>
                <a:gd name="T22" fmla="*/ 0 w 48"/>
                <a:gd name="T23" fmla="*/ 0 h 53"/>
                <a:gd name="T24" fmla="*/ 0 w 48"/>
                <a:gd name="T25" fmla="*/ 0 h 53"/>
                <a:gd name="T26" fmla="*/ 0 w 48"/>
                <a:gd name="T27" fmla="*/ 0 h 53"/>
                <a:gd name="T28" fmla="*/ 0 w 48"/>
                <a:gd name="T29" fmla="*/ 0 h 53"/>
                <a:gd name="T30" fmla="*/ 0 w 48"/>
                <a:gd name="T31" fmla="*/ 0 h 53"/>
                <a:gd name="T32" fmla="*/ 0 w 48"/>
                <a:gd name="T33" fmla="*/ 0 h 53"/>
                <a:gd name="T34" fmla="*/ 0 w 48"/>
                <a:gd name="T35" fmla="*/ 0 h 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8"/>
                <a:gd name="T55" fmla="*/ 0 h 53"/>
                <a:gd name="T56" fmla="*/ 48 w 48"/>
                <a:gd name="T57" fmla="*/ 53 h 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8" h="53">
                  <a:moveTo>
                    <a:pt x="32" y="25"/>
                  </a:moveTo>
                  <a:lnTo>
                    <a:pt x="24" y="17"/>
                  </a:lnTo>
                  <a:lnTo>
                    <a:pt x="14" y="12"/>
                  </a:lnTo>
                  <a:lnTo>
                    <a:pt x="5" y="8"/>
                  </a:lnTo>
                  <a:lnTo>
                    <a:pt x="0" y="0"/>
                  </a:lnTo>
                  <a:lnTo>
                    <a:pt x="7" y="2"/>
                  </a:lnTo>
                  <a:lnTo>
                    <a:pt x="15" y="5"/>
                  </a:lnTo>
                  <a:lnTo>
                    <a:pt x="22" y="8"/>
                  </a:lnTo>
                  <a:lnTo>
                    <a:pt x="29" y="12"/>
                  </a:lnTo>
                  <a:lnTo>
                    <a:pt x="35" y="17"/>
                  </a:lnTo>
                  <a:lnTo>
                    <a:pt x="41" y="21"/>
                  </a:lnTo>
                  <a:lnTo>
                    <a:pt x="45" y="28"/>
                  </a:lnTo>
                  <a:lnTo>
                    <a:pt x="48" y="36"/>
                  </a:lnTo>
                  <a:lnTo>
                    <a:pt x="47" y="53"/>
                  </a:lnTo>
                  <a:lnTo>
                    <a:pt x="38" y="49"/>
                  </a:lnTo>
                  <a:lnTo>
                    <a:pt x="36" y="41"/>
                  </a:lnTo>
                  <a:lnTo>
                    <a:pt x="35" y="33"/>
                  </a:lnTo>
                  <a:lnTo>
                    <a:pt x="32" y="25"/>
                  </a:lnTo>
                  <a:close/>
                </a:path>
              </a:pathLst>
            </a:custGeom>
            <a:solidFill>
              <a:srgbClr val="000000"/>
            </a:solidFill>
            <a:ln w="9525">
              <a:noFill/>
              <a:round/>
              <a:headEnd/>
              <a:tailEnd/>
            </a:ln>
          </p:spPr>
          <p:txBody>
            <a:bodyPr/>
            <a:lstStyle/>
            <a:p>
              <a:endParaRPr lang="ru-RU"/>
            </a:p>
          </p:txBody>
        </p:sp>
        <p:sp>
          <p:nvSpPr>
            <p:cNvPr id="129" name="Freeform 408"/>
            <p:cNvSpPr>
              <a:spLocks/>
            </p:cNvSpPr>
            <p:nvPr/>
          </p:nvSpPr>
          <p:spPr bwMode="auto">
            <a:xfrm>
              <a:off x="3326" y="2801"/>
              <a:ext cx="8" cy="212"/>
            </a:xfrm>
            <a:custGeom>
              <a:avLst/>
              <a:gdLst>
                <a:gd name="T0" fmla="*/ 0 w 24"/>
                <a:gd name="T1" fmla="*/ 0 h 763"/>
                <a:gd name="T2" fmla="*/ 0 w 24"/>
                <a:gd name="T3" fmla="*/ 0 h 763"/>
                <a:gd name="T4" fmla="*/ 0 w 24"/>
                <a:gd name="T5" fmla="*/ 0 h 763"/>
                <a:gd name="T6" fmla="*/ 0 w 24"/>
                <a:gd name="T7" fmla="*/ 0 h 763"/>
                <a:gd name="T8" fmla="*/ 0 w 24"/>
                <a:gd name="T9" fmla="*/ 0 h 763"/>
                <a:gd name="T10" fmla="*/ 0 w 24"/>
                <a:gd name="T11" fmla="*/ 0 h 763"/>
                <a:gd name="T12" fmla="*/ 0 w 24"/>
                <a:gd name="T13" fmla="*/ 0 h 763"/>
                <a:gd name="T14" fmla="*/ 0 w 24"/>
                <a:gd name="T15" fmla="*/ 0 h 763"/>
                <a:gd name="T16" fmla="*/ 0 w 24"/>
                <a:gd name="T17" fmla="*/ 0 h 763"/>
                <a:gd name="T18" fmla="*/ 0 w 24"/>
                <a:gd name="T19" fmla="*/ 0 h 763"/>
                <a:gd name="T20" fmla="*/ 0 w 24"/>
                <a:gd name="T21" fmla="*/ 0 h 763"/>
                <a:gd name="T22" fmla="*/ 0 w 24"/>
                <a:gd name="T23" fmla="*/ 0 h 763"/>
                <a:gd name="T24" fmla="*/ 0 w 24"/>
                <a:gd name="T25" fmla="*/ 0 h 763"/>
                <a:gd name="T26" fmla="*/ 0 w 24"/>
                <a:gd name="T27" fmla="*/ 0 h 763"/>
                <a:gd name="T28" fmla="*/ 0 w 24"/>
                <a:gd name="T29" fmla="*/ 0 h 763"/>
                <a:gd name="T30" fmla="*/ 0 w 24"/>
                <a:gd name="T31" fmla="*/ 0 h 763"/>
                <a:gd name="T32" fmla="*/ 0 w 24"/>
                <a:gd name="T33" fmla="*/ 0 h 763"/>
                <a:gd name="T34" fmla="*/ 0 w 24"/>
                <a:gd name="T35" fmla="*/ 0 h 763"/>
                <a:gd name="T36" fmla="*/ 0 w 24"/>
                <a:gd name="T37" fmla="*/ 0 h 763"/>
                <a:gd name="T38" fmla="*/ 0 w 24"/>
                <a:gd name="T39" fmla="*/ 0 h 763"/>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4"/>
                <a:gd name="T61" fmla="*/ 0 h 763"/>
                <a:gd name="T62" fmla="*/ 24 w 24"/>
                <a:gd name="T63" fmla="*/ 763 h 763"/>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4" h="763">
                  <a:moveTo>
                    <a:pt x="16" y="759"/>
                  </a:moveTo>
                  <a:lnTo>
                    <a:pt x="8" y="641"/>
                  </a:lnTo>
                  <a:lnTo>
                    <a:pt x="3" y="522"/>
                  </a:lnTo>
                  <a:lnTo>
                    <a:pt x="0" y="402"/>
                  </a:lnTo>
                  <a:lnTo>
                    <a:pt x="0" y="284"/>
                  </a:lnTo>
                  <a:lnTo>
                    <a:pt x="0" y="218"/>
                  </a:lnTo>
                  <a:lnTo>
                    <a:pt x="1" y="149"/>
                  </a:lnTo>
                  <a:lnTo>
                    <a:pt x="2" y="80"/>
                  </a:lnTo>
                  <a:lnTo>
                    <a:pt x="0" y="11"/>
                  </a:lnTo>
                  <a:lnTo>
                    <a:pt x="4" y="0"/>
                  </a:lnTo>
                  <a:lnTo>
                    <a:pt x="9" y="4"/>
                  </a:lnTo>
                  <a:lnTo>
                    <a:pt x="13" y="189"/>
                  </a:lnTo>
                  <a:lnTo>
                    <a:pt x="12" y="292"/>
                  </a:lnTo>
                  <a:lnTo>
                    <a:pt x="16" y="444"/>
                  </a:lnTo>
                  <a:lnTo>
                    <a:pt x="19" y="597"/>
                  </a:lnTo>
                  <a:lnTo>
                    <a:pt x="22" y="704"/>
                  </a:lnTo>
                  <a:lnTo>
                    <a:pt x="24" y="748"/>
                  </a:lnTo>
                  <a:lnTo>
                    <a:pt x="22" y="763"/>
                  </a:lnTo>
                  <a:lnTo>
                    <a:pt x="18" y="763"/>
                  </a:lnTo>
                  <a:lnTo>
                    <a:pt x="16" y="759"/>
                  </a:lnTo>
                  <a:close/>
                </a:path>
              </a:pathLst>
            </a:custGeom>
            <a:solidFill>
              <a:srgbClr val="000000"/>
            </a:solidFill>
            <a:ln w="9525">
              <a:noFill/>
              <a:round/>
              <a:headEnd/>
              <a:tailEnd/>
            </a:ln>
          </p:spPr>
          <p:txBody>
            <a:bodyPr/>
            <a:lstStyle/>
            <a:p>
              <a:endParaRPr lang="ru-RU"/>
            </a:p>
          </p:txBody>
        </p:sp>
        <p:sp>
          <p:nvSpPr>
            <p:cNvPr id="130" name="Freeform 409"/>
            <p:cNvSpPr>
              <a:spLocks/>
            </p:cNvSpPr>
            <p:nvPr/>
          </p:nvSpPr>
          <p:spPr bwMode="auto">
            <a:xfrm>
              <a:off x="3298" y="3112"/>
              <a:ext cx="9" cy="20"/>
            </a:xfrm>
            <a:custGeom>
              <a:avLst/>
              <a:gdLst>
                <a:gd name="T0" fmla="*/ 0 w 28"/>
                <a:gd name="T1" fmla="*/ 0 h 70"/>
                <a:gd name="T2" fmla="*/ 0 w 28"/>
                <a:gd name="T3" fmla="*/ 0 h 70"/>
                <a:gd name="T4" fmla="*/ 0 w 28"/>
                <a:gd name="T5" fmla="*/ 0 h 70"/>
                <a:gd name="T6" fmla="*/ 0 w 28"/>
                <a:gd name="T7" fmla="*/ 0 h 70"/>
                <a:gd name="T8" fmla="*/ 0 w 28"/>
                <a:gd name="T9" fmla="*/ 0 h 70"/>
                <a:gd name="T10" fmla="*/ 0 w 28"/>
                <a:gd name="T11" fmla="*/ 0 h 70"/>
                <a:gd name="T12" fmla="*/ 0 w 28"/>
                <a:gd name="T13" fmla="*/ 0 h 70"/>
                <a:gd name="T14" fmla="*/ 0 w 28"/>
                <a:gd name="T15" fmla="*/ 0 h 70"/>
                <a:gd name="T16" fmla="*/ 0 w 28"/>
                <a:gd name="T17" fmla="*/ 0 h 70"/>
                <a:gd name="T18" fmla="*/ 0 w 28"/>
                <a:gd name="T19" fmla="*/ 0 h 70"/>
                <a:gd name="T20" fmla="*/ 0 w 28"/>
                <a:gd name="T21" fmla="*/ 0 h 70"/>
                <a:gd name="T22" fmla="*/ 0 w 28"/>
                <a:gd name="T23" fmla="*/ 0 h 70"/>
                <a:gd name="T24" fmla="*/ 0 w 28"/>
                <a:gd name="T25" fmla="*/ 0 h 70"/>
                <a:gd name="T26" fmla="*/ 0 w 28"/>
                <a:gd name="T27" fmla="*/ 0 h 7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
                <a:gd name="T43" fmla="*/ 0 h 70"/>
                <a:gd name="T44" fmla="*/ 28 w 28"/>
                <a:gd name="T45" fmla="*/ 70 h 7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 h="70">
                  <a:moveTo>
                    <a:pt x="0" y="67"/>
                  </a:moveTo>
                  <a:lnTo>
                    <a:pt x="8" y="52"/>
                  </a:lnTo>
                  <a:lnTo>
                    <a:pt x="14" y="35"/>
                  </a:lnTo>
                  <a:lnTo>
                    <a:pt x="18" y="17"/>
                  </a:lnTo>
                  <a:lnTo>
                    <a:pt x="20" y="0"/>
                  </a:lnTo>
                  <a:lnTo>
                    <a:pt x="28" y="0"/>
                  </a:lnTo>
                  <a:lnTo>
                    <a:pt x="28" y="21"/>
                  </a:lnTo>
                  <a:lnTo>
                    <a:pt x="25" y="39"/>
                  </a:lnTo>
                  <a:lnTo>
                    <a:pt x="18" y="57"/>
                  </a:lnTo>
                  <a:lnTo>
                    <a:pt x="6" y="70"/>
                  </a:lnTo>
                  <a:lnTo>
                    <a:pt x="5" y="69"/>
                  </a:lnTo>
                  <a:lnTo>
                    <a:pt x="4" y="68"/>
                  </a:lnTo>
                  <a:lnTo>
                    <a:pt x="3" y="67"/>
                  </a:lnTo>
                  <a:lnTo>
                    <a:pt x="0" y="67"/>
                  </a:lnTo>
                  <a:close/>
                </a:path>
              </a:pathLst>
            </a:custGeom>
            <a:solidFill>
              <a:srgbClr val="000000"/>
            </a:solidFill>
            <a:ln w="9525">
              <a:noFill/>
              <a:round/>
              <a:headEnd/>
              <a:tailEnd/>
            </a:ln>
          </p:spPr>
          <p:txBody>
            <a:bodyPr/>
            <a:lstStyle/>
            <a:p>
              <a:endParaRPr lang="ru-RU"/>
            </a:p>
          </p:txBody>
        </p:sp>
        <p:sp>
          <p:nvSpPr>
            <p:cNvPr id="131" name="Freeform 410"/>
            <p:cNvSpPr>
              <a:spLocks/>
            </p:cNvSpPr>
            <p:nvPr/>
          </p:nvSpPr>
          <p:spPr bwMode="auto">
            <a:xfrm>
              <a:off x="3196" y="3105"/>
              <a:ext cx="28" cy="36"/>
            </a:xfrm>
            <a:custGeom>
              <a:avLst/>
              <a:gdLst>
                <a:gd name="T0" fmla="*/ 0 w 91"/>
                <a:gd name="T1" fmla="*/ 0 h 129"/>
                <a:gd name="T2" fmla="*/ 0 w 91"/>
                <a:gd name="T3" fmla="*/ 0 h 129"/>
                <a:gd name="T4" fmla="*/ 0 w 91"/>
                <a:gd name="T5" fmla="*/ 0 h 129"/>
                <a:gd name="T6" fmla="*/ 0 w 91"/>
                <a:gd name="T7" fmla="*/ 0 h 129"/>
                <a:gd name="T8" fmla="*/ 0 w 91"/>
                <a:gd name="T9" fmla="*/ 0 h 129"/>
                <a:gd name="T10" fmla="*/ 0 w 91"/>
                <a:gd name="T11" fmla="*/ 0 h 129"/>
                <a:gd name="T12" fmla="*/ 0 w 91"/>
                <a:gd name="T13" fmla="*/ 0 h 129"/>
                <a:gd name="T14" fmla="*/ 0 w 91"/>
                <a:gd name="T15" fmla="*/ 0 h 129"/>
                <a:gd name="T16" fmla="*/ 0 w 91"/>
                <a:gd name="T17" fmla="*/ 0 h 129"/>
                <a:gd name="T18" fmla="*/ 0 w 91"/>
                <a:gd name="T19" fmla="*/ 0 h 129"/>
                <a:gd name="T20" fmla="*/ 0 w 91"/>
                <a:gd name="T21" fmla="*/ 0 h 129"/>
                <a:gd name="T22" fmla="*/ 0 w 91"/>
                <a:gd name="T23" fmla="*/ 0 h 129"/>
                <a:gd name="T24" fmla="*/ 0 w 91"/>
                <a:gd name="T25" fmla="*/ 0 h 129"/>
                <a:gd name="T26" fmla="*/ 0 w 91"/>
                <a:gd name="T27" fmla="*/ 0 h 129"/>
                <a:gd name="T28" fmla="*/ 0 w 91"/>
                <a:gd name="T29" fmla="*/ 0 h 129"/>
                <a:gd name="T30" fmla="*/ 0 w 91"/>
                <a:gd name="T31" fmla="*/ 0 h 129"/>
                <a:gd name="T32" fmla="*/ 0 w 91"/>
                <a:gd name="T33" fmla="*/ 0 h 129"/>
                <a:gd name="T34" fmla="*/ 0 w 91"/>
                <a:gd name="T35" fmla="*/ 0 h 129"/>
                <a:gd name="T36" fmla="*/ 0 w 91"/>
                <a:gd name="T37" fmla="*/ 0 h 129"/>
                <a:gd name="T38" fmla="*/ 0 w 91"/>
                <a:gd name="T39" fmla="*/ 0 h 129"/>
                <a:gd name="T40" fmla="*/ 0 w 91"/>
                <a:gd name="T41" fmla="*/ 0 h 129"/>
                <a:gd name="T42" fmla="*/ 0 w 91"/>
                <a:gd name="T43" fmla="*/ 0 h 129"/>
                <a:gd name="T44" fmla="*/ 0 w 91"/>
                <a:gd name="T45" fmla="*/ 0 h 129"/>
                <a:gd name="T46" fmla="*/ 0 w 91"/>
                <a:gd name="T47" fmla="*/ 0 h 129"/>
                <a:gd name="T48" fmla="*/ 0 w 91"/>
                <a:gd name="T49" fmla="*/ 0 h 129"/>
                <a:gd name="T50" fmla="*/ 0 w 91"/>
                <a:gd name="T51" fmla="*/ 0 h 12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91"/>
                <a:gd name="T79" fmla="*/ 0 h 129"/>
                <a:gd name="T80" fmla="*/ 91 w 91"/>
                <a:gd name="T81" fmla="*/ 129 h 12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91" h="129">
                  <a:moveTo>
                    <a:pt x="67" y="63"/>
                  </a:moveTo>
                  <a:lnTo>
                    <a:pt x="58" y="49"/>
                  </a:lnTo>
                  <a:lnTo>
                    <a:pt x="52" y="39"/>
                  </a:lnTo>
                  <a:lnTo>
                    <a:pt x="45" y="30"/>
                  </a:lnTo>
                  <a:lnTo>
                    <a:pt x="38" y="24"/>
                  </a:lnTo>
                  <a:lnTo>
                    <a:pt x="31" y="19"/>
                  </a:lnTo>
                  <a:lnTo>
                    <a:pt x="22" y="16"/>
                  </a:lnTo>
                  <a:lnTo>
                    <a:pt x="12" y="14"/>
                  </a:lnTo>
                  <a:lnTo>
                    <a:pt x="2" y="11"/>
                  </a:lnTo>
                  <a:lnTo>
                    <a:pt x="1" y="9"/>
                  </a:lnTo>
                  <a:lnTo>
                    <a:pt x="1" y="6"/>
                  </a:lnTo>
                  <a:lnTo>
                    <a:pt x="0" y="2"/>
                  </a:lnTo>
                  <a:lnTo>
                    <a:pt x="0" y="0"/>
                  </a:lnTo>
                  <a:lnTo>
                    <a:pt x="15" y="1"/>
                  </a:lnTo>
                  <a:lnTo>
                    <a:pt x="30" y="6"/>
                  </a:lnTo>
                  <a:lnTo>
                    <a:pt x="42" y="13"/>
                  </a:lnTo>
                  <a:lnTo>
                    <a:pt x="55" y="22"/>
                  </a:lnTo>
                  <a:lnTo>
                    <a:pt x="65" y="32"/>
                  </a:lnTo>
                  <a:lnTo>
                    <a:pt x="76" y="45"/>
                  </a:lnTo>
                  <a:lnTo>
                    <a:pt x="84" y="56"/>
                  </a:lnTo>
                  <a:lnTo>
                    <a:pt x="91" y="68"/>
                  </a:lnTo>
                  <a:lnTo>
                    <a:pt x="85" y="129"/>
                  </a:lnTo>
                  <a:lnTo>
                    <a:pt x="78" y="121"/>
                  </a:lnTo>
                  <a:lnTo>
                    <a:pt x="75" y="101"/>
                  </a:lnTo>
                  <a:lnTo>
                    <a:pt x="70" y="79"/>
                  </a:lnTo>
                  <a:lnTo>
                    <a:pt x="67" y="63"/>
                  </a:lnTo>
                  <a:close/>
                </a:path>
              </a:pathLst>
            </a:custGeom>
            <a:solidFill>
              <a:srgbClr val="000000"/>
            </a:solidFill>
            <a:ln w="9525">
              <a:noFill/>
              <a:round/>
              <a:headEnd/>
              <a:tailEnd/>
            </a:ln>
          </p:spPr>
          <p:txBody>
            <a:bodyPr/>
            <a:lstStyle/>
            <a:p>
              <a:endParaRPr lang="ru-RU"/>
            </a:p>
          </p:txBody>
        </p:sp>
        <p:sp>
          <p:nvSpPr>
            <p:cNvPr id="132" name="Freeform 411"/>
            <p:cNvSpPr>
              <a:spLocks/>
            </p:cNvSpPr>
            <p:nvPr/>
          </p:nvSpPr>
          <p:spPr bwMode="auto">
            <a:xfrm>
              <a:off x="3239" y="3102"/>
              <a:ext cx="11" cy="18"/>
            </a:xfrm>
            <a:custGeom>
              <a:avLst/>
              <a:gdLst>
                <a:gd name="T0" fmla="*/ 0 w 36"/>
                <a:gd name="T1" fmla="*/ 0 h 63"/>
                <a:gd name="T2" fmla="*/ 0 w 36"/>
                <a:gd name="T3" fmla="*/ 0 h 63"/>
                <a:gd name="T4" fmla="*/ 0 w 36"/>
                <a:gd name="T5" fmla="*/ 0 h 63"/>
                <a:gd name="T6" fmla="*/ 0 w 36"/>
                <a:gd name="T7" fmla="*/ 0 h 63"/>
                <a:gd name="T8" fmla="*/ 0 w 36"/>
                <a:gd name="T9" fmla="*/ 0 h 63"/>
                <a:gd name="T10" fmla="*/ 0 w 36"/>
                <a:gd name="T11" fmla="*/ 0 h 63"/>
                <a:gd name="T12" fmla="*/ 0 w 36"/>
                <a:gd name="T13" fmla="*/ 0 h 63"/>
                <a:gd name="T14" fmla="*/ 0 w 36"/>
                <a:gd name="T15" fmla="*/ 0 h 63"/>
                <a:gd name="T16" fmla="*/ 0 w 36"/>
                <a:gd name="T17" fmla="*/ 0 h 63"/>
                <a:gd name="T18" fmla="*/ 0 w 36"/>
                <a:gd name="T19" fmla="*/ 0 h 63"/>
                <a:gd name="T20" fmla="*/ 0 w 36"/>
                <a:gd name="T21" fmla="*/ 0 h 63"/>
                <a:gd name="T22" fmla="*/ 0 w 36"/>
                <a:gd name="T23" fmla="*/ 0 h 63"/>
                <a:gd name="T24" fmla="*/ 0 w 36"/>
                <a:gd name="T25" fmla="*/ 0 h 63"/>
                <a:gd name="T26" fmla="*/ 0 w 36"/>
                <a:gd name="T27" fmla="*/ 0 h 63"/>
                <a:gd name="T28" fmla="*/ 0 w 36"/>
                <a:gd name="T29" fmla="*/ 0 h 63"/>
                <a:gd name="T30" fmla="*/ 0 w 36"/>
                <a:gd name="T31" fmla="*/ 0 h 63"/>
                <a:gd name="T32" fmla="*/ 0 w 36"/>
                <a:gd name="T33" fmla="*/ 0 h 63"/>
                <a:gd name="T34" fmla="*/ 0 w 36"/>
                <a:gd name="T35" fmla="*/ 0 h 63"/>
                <a:gd name="T36" fmla="*/ 0 w 36"/>
                <a:gd name="T37" fmla="*/ 0 h 63"/>
                <a:gd name="T38" fmla="*/ 0 w 36"/>
                <a:gd name="T39" fmla="*/ 0 h 63"/>
                <a:gd name="T40" fmla="*/ 0 w 36"/>
                <a:gd name="T41" fmla="*/ 0 h 6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6"/>
                <a:gd name="T64" fmla="*/ 0 h 63"/>
                <a:gd name="T65" fmla="*/ 36 w 36"/>
                <a:gd name="T66" fmla="*/ 63 h 63"/>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6" h="63">
                  <a:moveTo>
                    <a:pt x="21" y="56"/>
                  </a:moveTo>
                  <a:lnTo>
                    <a:pt x="19" y="49"/>
                  </a:lnTo>
                  <a:lnTo>
                    <a:pt x="14" y="42"/>
                  </a:lnTo>
                  <a:lnTo>
                    <a:pt x="8" y="34"/>
                  </a:lnTo>
                  <a:lnTo>
                    <a:pt x="4" y="27"/>
                  </a:lnTo>
                  <a:lnTo>
                    <a:pt x="0" y="20"/>
                  </a:lnTo>
                  <a:lnTo>
                    <a:pt x="0" y="13"/>
                  </a:lnTo>
                  <a:lnTo>
                    <a:pt x="3" y="6"/>
                  </a:lnTo>
                  <a:lnTo>
                    <a:pt x="10" y="0"/>
                  </a:lnTo>
                  <a:lnTo>
                    <a:pt x="8" y="10"/>
                  </a:lnTo>
                  <a:lnTo>
                    <a:pt x="11" y="18"/>
                  </a:lnTo>
                  <a:lnTo>
                    <a:pt x="14" y="25"/>
                  </a:lnTo>
                  <a:lnTo>
                    <a:pt x="20" y="30"/>
                  </a:lnTo>
                  <a:lnTo>
                    <a:pt x="26" y="37"/>
                  </a:lnTo>
                  <a:lnTo>
                    <a:pt x="30" y="44"/>
                  </a:lnTo>
                  <a:lnTo>
                    <a:pt x="35" y="51"/>
                  </a:lnTo>
                  <a:lnTo>
                    <a:pt x="36" y="58"/>
                  </a:lnTo>
                  <a:lnTo>
                    <a:pt x="33" y="63"/>
                  </a:lnTo>
                  <a:lnTo>
                    <a:pt x="28" y="61"/>
                  </a:lnTo>
                  <a:lnTo>
                    <a:pt x="23" y="59"/>
                  </a:lnTo>
                  <a:lnTo>
                    <a:pt x="21" y="56"/>
                  </a:lnTo>
                  <a:close/>
                </a:path>
              </a:pathLst>
            </a:custGeom>
            <a:solidFill>
              <a:srgbClr val="000000"/>
            </a:solidFill>
            <a:ln w="9525">
              <a:noFill/>
              <a:round/>
              <a:headEnd/>
              <a:tailEnd/>
            </a:ln>
          </p:spPr>
          <p:txBody>
            <a:bodyPr/>
            <a:lstStyle/>
            <a:p>
              <a:endParaRPr lang="ru-RU"/>
            </a:p>
          </p:txBody>
        </p:sp>
        <p:sp>
          <p:nvSpPr>
            <p:cNvPr id="133" name="Freeform 412"/>
            <p:cNvSpPr>
              <a:spLocks/>
            </p:cNvSpPr>
            <p:nvPr/>
          </p:nvSpPr>
          <p:spPr bwMode="auto">
            <a:xfrm>
              <a:off x="3127" y="3023"/>
              <a:ext cx="24" cy="117"/>
            </a:xfrm>
            <a:custGeom>
              <a:avLst/>
              <a:gdLst>
                <a:gd name="T0" fmla="*/ 0 w 80"/>
                <a:gd name="T1" fmla="*/ 0 h 421"/>
                <a:gd name="T2" fmla="*/ 0 w 80"/>
                <a:gd name="T3" fmla="*/ 0 h 421"/>
                <a:gd name="T4" fmla="*/ 0 w 80"/>
                <a:gd name="T5" fmla="*/ 0 h 421"/>
                <a:gd name="T6" fmla="*/ 0 w 80"/>
                <a:gd name="T7" fmla="*/ 0 h 421"/>
                <a:gd name="T8" fmla="*/ 0 w 80"/>
                <a:gd name="T9" fmla="*/ 0 h 421"/>
                <a:gd name="T10" fmla="*/ 0 w 80"/>
                <a:gd name="T11" fmla="*/ 0 h 421"/>
                <a:gd name="T12" fmla="*/ 0 w 80"/>
                <a:gd name="T13" fmla="*/ 0 h 421"/>
                <a:gd name="T14" fmla="*/ 0 w 80"/>
                <a:gd name="T15" fmla="*/ 0 h 421"/>
                <a:gd name="T16" fmla="*/ 0 w 80"/>
                <a:gd name="T17" fmla="*/ 0 h 421"/>
                <a:gd name="T18" fmla="*/ 0 w 80"/>
                <a:gd name="T19" fmla="*/ 0 h 421"/>
                <a:gd name="T20" fmla="*/ 0 w 80"/>
                <a:gd name="T21" fmla="*/ 0 h 421"/>
                <a:gd name="T22" fmla="*/ 0 w 80"/>
                <a:gd name="T23" fmla="*/ 0 h 421"/>
                <a:gd name="T24" fmla="*/ 0 w 80"/>
                <a:gd name="T25" fmla="*/ 0 h 421"/>
                <a:gd name="T26" fmla="*/ 0 w 80"/>
                <a:gd name="T27" fmla="*/ 0 h 421"/>
                <a:gd name="T28" fmla="*/ 0 w 80"/>
                <a:gd name="T29" fmla="*/ 0 h 421"/>
                <a:gd name="T30" fmla="*/ 0 w 80"/>
                <a:gd name="T31" fmla="*/ 0 h 421"/>
                <a:gd name="T32" fmla="*/ 0 w 80"/>
                <a:gd name="T33" fmla="*/ 0 h 421"/>
                <a:gd name="T34" fmla="*/ 0 w 80"/>
                <a:gd name="T35" fmla="*/ 0 h 421"/>
                <a:gd name="T36" fmla="*/ 0 w 80"/>
                <a:gd name="T37" fmla="*/ 0 h 421"/>
                <a:gd name="T38" fmla="*/ 0 w 80"/>
                <a:gd name="T39" fmla="*/ 0 h 421"/>
                <a:gd name="T40" fmla="*/ 0 w 80"/>
                <a:gd name="T41" fmla="*/ 0 h 421"/>
                <a:gd name="T42" fmla="*/ 0 w 80"/>
                <a:gd name="T43" fmla="*/ 0 h 421"/>
                <a:gd name="T44" fmla="*/ 0 w 80"/>
                <a:gd name="T45" fmla="*/ 0 h 421"/>
                <a:gd name="T46" fmla="*/ 0 w 80"/>
                <a:gd name="T47" fmla="*/ 0 h 421"/>
                <a:gd name="T48" fmla="*/ 0 w 80"/>
                <a:gd name="T49" fmla="*/ 0 h 4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421"/>
                <a:gd name="T77" fmla="*/ 80 w 80"/>
                <a:gd name="T78" fmla="*/ 421 h 42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421">
                  <a:moveTo>
                    <a:pt x="26" y="269"/>
                  </a:moveTo>
                  <a:lnTo>
                    <a:pt x="33" y="245"/>
                  </a:lnTo>
                  <a:lnTo>
                    <a:pt x="40" y="212"/>
                  </a:lnTo>
                  <a:lnTo>
                    <a:pt x="46" y="170"/>
                  </a:lnTo>
                  <a:lnTo>
                    <a:pt x="54" y="127"/>
                  </a:lnTo>
                  <a:lnTo>
                    <a:pt x="61" y="84"/>
                  </a:lnTo>
                  <a:lnTo>
                    <a:pt x="68" y="46"/>
                  </a:lnTo>
                  <a:lnTo>
                    <a:pt x="75" y="16"/>
                  </a:lnTo>
                  <a:lnTo>
                    <a:pt x="80" y="0"/>
                  </a:lnTo>
                  <a:lnTo>
                    <a:pt x="79" y="31"/>
                  </a:lnTo>
                  <a:lnTo>
                    <a:pt x="72" y="82"/>
                  </a:lnTo>
                  <a:lnTo>
                    <a:pt x="63" y="146"/>
                  </a:lnTo>
                  <a:lnTo>
                    <a:pt x="50" y="216"/>
                  </a:lnTo>
                  <a:lnTo>
                    <a:pt x="37" y="285"/>
                  </a:lnTo>
                  <a:lnTo>
                    <a:pt x="25" y="348"/>
                  </a:lnTo>
                  <a:lnTo>
                    <a:pt x="13" y="395"/>
                  </a:lnTo>
                  <a:lnTo>
                    <a:pt x="5" y="421"/>
                  </a:lnTo>
                  <a:lnTo>
                    <a:pt x="0" y="414"/>
                  </a:lnTo>
                  <a:lnTo>
                    <a:pt x="0" y="398"/>
                  </a:lnTo>
                  <a:lnTo>
                    <a:pt x="3" y="375"/>
                  </a:lnTo>
                  <a:lnTo>
                    <a:pt x="8" y="349"/>
                  </a:lnTo>
                  <a:lnTo>
                    <a:pt x="14" y="322"/>
                  </a:lnTo>
                  <a:lnTo>
                    <a:pt x="20" y="298"/>
                  </a:lnTo>
                  <a:lnTo>
                    <a:pt x="25" y="280"/>
                  </a:lnTo>
                  <a:lnTo>
                    <a:pt x="26" y="269"/>
                  </a:lnTo>
                  <a:close/>
                </a:path>
              </a:pathLst>
            </a:custGeom>
            <a:solidFill>
              <a:srgbClr val="000000"/>
            </a:solidFill>
            <a:ln w="9525">
              <a:noFill/>
              <a:round/>
              <a:headEnd/>
              <a:tailEnd/>
            </a:ln>
          </p:spPr>
          <p:txBody>
            <a:bodyPr/>
            <a:lstStyle/>
            <a:p>
              <a:endParaRPr lang="ru-RU"/>
            </a:p>
          </p:txBody>
        </p:sp>
        <p:sp>
          <p:nvSpPr>
            <p:cNvPr id="134" name="Freeform 413"/>
            <p:cNvSpPr>
              <a:spLocks/>
            </p:cNvSpPr>
            <p:nvPr/>
          </p:nvSpPr>
          <p:spPr bwMode="auto">
            <a:xfrm>
              <a:off x="3230" y="3095"/>
              <a:ext cx="7" cy="9"/>
            </a:xfrm>
            <a:custGeom>
              <a:avLst/>
              <a:gdLst>
                <a:gd name="T0" fmla="*/ 0 w 22"/>
                <a:gd name="T1" fmla="*/ 0 h 33"/>
                <a:gd name="T2" fmla="*/ 0 w 22"/>
                <a:gd name="T3" fmla="*/ 0 h 33"/>
                <a:gd name="T4" fmla="*/ 0 w 22"/>
                <a:gd name="T5" fmla="*/ 0 h 33"/>
                <a:gd name="T6" fmla="*/ 0 w 22"/>
                <a:gd name="T7" fmla="*/ 0 h 33"/>
                <a:gd name="T8" fmla="*/ 0 w 22"/>
                <a:gd name="T9" fmla="*/ 0 h 33"/>
                <a:gd name="T10" fmla="*/ 0 w 22"/>
                <a:gd name="T11" fmla="*/ 0 h 33"/>
                <a:gd name="T12" fmla="*/ 0 w 22"/>
                <a:gd name="T13" fmla="*/ 0 h 33"/>
                <a:gd name="T14" fmla="*/ 0 w 22"/>
                <a:gd name="T15" fmla="*/ 0 h 33"/>
                <a:gd name="T16" fmla="*/ 0 w 22"/>
                <a:gd name="T17" fmla="*/ 0 h 33"/>
                <a:gd name="T18" fmla="*/ 0 w 22"/>
                <a:gd name="T19" fmla="*/ 0 h 33"/>
                <a:gd name="T20" fmla="*/ 0 w 22"/>
                <a:gd name="T21" fmla="*/ 0 h 33"/>
                <a:gd name="T22" fmla="*/ 0 w 22"/>
                <a:gd name="T23" fmla="*/ 0 h 33"/>
                <a:gd name="T24" fmla="*/ 0 w 22"/>
                <a:gd name="T25" fmla="*/ 0 h 3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
                <a:gd name="T40" fmla="*/ 0 h 33"/>
                <a:gd name="T41" fmla="*/ 22 w 22"/>
                <a:gd name="T42" fmla="*/ 33 h 3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 h="33">
                  <a:moveTo>
                    <a:pt x="0" y="29"/>
                  </a:moveTo>
                  <a:lnTo>
                    <a:pt x="4" y="21"/>
                  </a:lnTo>
                  <a:lnTo>
                    <a:pt x="9" y="13"/>
                  </a:lnTo>
                  <a:lnTo>
                    <a:pt x="15" y="7"/>
                  </a:lnTo>
                  <a:lnTo>
                    <a:pt x="20" y="0"/>
                  </a:lnTo>
                  <a:lnTo>
                    <a:pt x="22" y="8"/>
                  </a:lnTo>
                  <a:lnTo>
                    <a:pt x="20" y="16"/>
                  </a:lnTo>
                  <a:lnTo>
                    <a:pt x="16" y="25"/>
                  </a:lnTo>
                  <a:lnTo>
                    <a:pt x="12" y="33"/>
                  </a:lnTo>
                  <a:lnTo>
                    <a:pt x="8" y="33"/>
                  </a:lnTo>
                  <a:lnTo>
                    <a:pt x="5" y="32"/>
                  </a:lnTo>
                  <a:lnTo>
                    <a:pt x="2" y="31"/>
                  </a:lnTo>
                  <a:lnTo>
                    <a:pt x="0" y="29"/>
                  </a:lnTo>
                  <a:close/>
                </a:path>
              </a:pathLst>
            </a:custGeom>
            <a:solidFill>
              <a:srgbClr val="000000"/>
            </a:solidFill>
            <a:ln w="9525">
              <a:noFill/>
              <a:round/>
              <a:headEnd/>
              <a:tailEnd/>
            </a:ln>
          </p:spPr>
          <p:txBody>
            <a:bodyPr/>
            <a:lstStyle/>
            <a:p>
              <a:endParaRPr lang="ru-RU"/>
            </a:p>
          </p:txBody>
        </p:sp>
        <p:sp>
          <p:nvSpPr>
            <p:cNvPr id="135" name="Freeform 414"/>
            <p:cNvSpPr>
              <a:spLocks/>
            </p:cNvSpPr>
            <p:nvPr/>
          </p:nvSpPr>
          <p:spPr bwMode="auto">
            <a:xfrm>
              <a:off x="3240" y="3077"/>
              <a:ext cx="57" cy="20"/>
            </a:xfrm>
            <a:custGeom>
              <a:avLst/>
              <a:gdLst>
                <a:gd name="T0" fmla="*/ 0 w 185"/>
                <a:gd name="T1" fmla="*/ 0 h 70"/>
                <a:gd name="T2" fmla="*/ 0 w 185"/>
                <a:gd name="T3" fmla="*/ 0 h 70"/>
                <a:gd name="T4" fmla="*/ 0 w 185"/>
                <a:gd name="T5" fmla="*/ 0 h 70"/>
                <a:gd name="T6" fmla="*/ 0 w 185"/>
                <a:gd name="T7" fmla="*/ 0 h 70"/>
                <a:gd name="T8" fmla="*/ 0 w 185"/>
                <a:gd name="T9" fmla="*/ 0 h 70"/>
                <a:gd name="T10" fmla="*/ 0 w 185"/>
                <a:gd name="T11" fmla="*/ 0 h 70"/>
                <a:gd name="T12" fmla="*/ 0 w 185"/>
                <a:gd name="T13" fmla="*/ 0 h 70"/>
                <a:gd name="T14" fmla="*/ 0 w 185"/>
                <a:gd name="T15" fmla="*/ 0 h 70"/>
                <a:gd name="T16" fmla="*/ 0 w 185"/>
                <a:gd name="T17" fmla="*/ 0 h 70"/>
                <a:gd name="T18" fmla="*/ 0 w 185"/>
                <a:gd name="T19" fmla="*/ 0 h 70"/>
                <a:gd name="T20" fmla="*/ 0 w 185"/>
                <a:gd name="T21" fmla="*/ 0 h 70"/>
                <a:gd name="T22" fmla="*/ 0 w 185"/>
                <a:gd name="T23" fmla="*/ 0 h 70"/>
                <a:gd name="T24" fmla="*/ 0 w 185"/>
                <a:gd name="T25" fmla="*/ 0 h 70"/>
                <a:gd name="T26" fmla="*/ 0 w 185"/>
                <a:gd name="T27" fmla="*/ 0 h 70"/>
                <a:gd name="T28" fmla="*/ 0 w 185"/>
                <a:gd name="T29" fmla="*/ 0 h 70"/>
                <a:gd name="T30" fmla="*/ 0 w 185"/>
                <a:gd name="T31" fmla="*/ 0 h 70"/>
                <a:gd name="T32" fmla="*/ 0 w 185"/>
                <a:gd name="T33" fmla="*/ 0 h 70"/>
                <a:gd name="T34" fmla="*/ 0 w 185"/>
                <a:gd name="T35" fmla="*/ 0 h 70"/>
                <a:gd name="T36" fmla="*/ 0 w 185"/>
                <a:gd name="T37" fmla="*/ 0 h 70"/>
                <a:gd name="T38" fmla="*/ 0 w 185"/>
                <a:gd name="T39" fmla="*/ 0 h 70"/>
                <a:gd name="T40" fmla="*/ 0 w 185"/>
                <a:gd name="T41" fmla="*/ 0 h 70"/>
                <a:gd name="T42" fmla="*/ 0 w 185"/>
                <a:gd name="T43" fmla="*/ 0 h 70"/>
                <a:gd name="T44" fmla="*/ 0 w 185"/>
                <a:gd name="T45" fmla="*/ 0 h 70"/>
                <a:gd name="T46" fmla="*/ 0 w 185"/>
                <a:gd name="T47" fmla="*/ 0 h 70"/>
                <a:gd name="T48" fmla="*/ 0 w 185"/>
                <a:gd name="T49" fmla="*/ 0 h 70"/>
                <a:gd name="T50" fmla="*/ 0 w 185"/>
                <a:gd name="T51" fmla="*/ 0 h 70"/>
                <a:gd name="T52" fmla="*/ 0 w 185"/>
                <a:gd name="T53" fmla="*/ 0 h 70"/>
                <a:gd name="T54" fmla="*/ 0 w 185"/>
                <a:gd name="T55" fmla="*/ 0 h 70"/>
                <a:gd name="T56" fmla="*/ 0 w 185"/>
                <a:gd name="T57" fmla="*/ 0 h 70"/>
                <a:gd name="T58" fmla="*/ 0 w 185"/>
                <a:gd name="T59" fmla="*/ 0 h 70"/>
                <a:gd name="T60" fmla="*/ 0 w 185"/>
                <a:gd name="T61" fmla="*/ 0 h 70"/>
                <a:gd name="T62" fmla="*/ 0 w 185"/>
                <a:gd name="T63" fmla="*/ 0 h 70"/>
                <a:gd name="T64" fmla="*/ 0 w 185"/>
                <a:gd name="T65" fmla="*/ 0 h 70"/>
                <a:gd name="T66" fmla="*/ 0 w 185"/>
                <a:gd name="T67" fmla="*/ 0 h 70"/>
                <a:gd name="T68" fmla="*/ 0 w 185"/>
                <a:gd name="T69" fmla="*/ 0 h 70"/>
                <a:gd name="T70" fmla="*/ 0 w 185"/>
                <a:gd name="T71" fmla="*/ 0 h 70"/>
                <a:gd name="T72" fmla="*/ 0 w 185"/>
                <a:gd name="T73" fmla="*/ 0 h 70"/>
                <a:gd name="T74" fmla="*/ 0 w 185"/>
                <a:gd name="T75" fmla="*/ 0 h 70"/>
                <a:gd name="T76" fmla="*/ 0 w 185"/>
                <a:gd name="T77" fmla="*/ 0 h 70"/>
                <a:gd name="T78" fmla="*/ 0 w 185"/>
                <a:gd name="T79" fmla="*/ 0 h 70"/>
                <a:gd name="T80" fmla="*/ 0 w 185"/>
                <a:gd name="T81" fmla="*/ 0 h 70"/>
                <a:gd name="T82" fmla="*/ 0 w 185"/>
                <a:gd name="T83" fmla="*/ 0 h 70"/>
                <a:gd name="T84" fmla="*/ 0 w 185"/>
                <a:gd name="T85" fmla="*/ 0 h 70"/>
                <a:gd name="T86" fmla="*/ 0 w 185"/>
                <a:gd name="T87" fmla="*/ 0 h 70"/>
                <a:gd name="T88" fmla="*/ 0 w 185"/>
                <a:gd name="T89" fmla="*/ 0 h 70"/>
                <a:gd name="T90" fmla="*/ 0 w 185"/>
                <a:gd name="T91" fmla="*/ 0 h 70"/>
                <a:gd name="T92" fmla="*/ 0 w 185"/>
                <a:gd name="T93" fmla="*/ 0 h 7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5"/>
                <a:gd name="T142" fmla="*/ 0 h 70"/>
                <a:gd name="T143" fmla="*/ 185 w 185"/>
                <a:gd name="T144" fmla="*/ 70 h 7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5" h="70">
                  <a:moveTo>
                    <a:pt x="101" y="23"/>
                  </a:moveTo>
                  <a:lnTo>
                    <a:pt x="91" y="18"/>
                  </a:lnTo>
                  <a:lnTo>
                    <a:pt x="81" y="16"/>
                  </a:lnTo>
                  <a:lnTo>
                    <a:pt x="71" y="16"/>
                  </a:lnTo>
                  <a:lnTo>
                    <a:pt x="62" y="17"/>
                  </a:lnTo>
                  <a:lnTo>
                    <a:pt x="51" y="18"/>
                  </a:lnTo>
                  <a:lnTo>
                    <a:pt x="42" y="20"/>
                  </a:lnTo>
                  <a:lnTo>
                    <a:pt x="32" y="23"/>
                  </a:lnTo>
                  <a:lnTo>
                    <a:pt x="23" y="24"/>
                  </a:lnTo>
                  <a:lnTo>
                    <a:pt x="0" y="51"/>
                  </a:lnTo>
                  <a:lnTo>
                    <a:pt x="0" y="46"/>
                  </a:lnTo>
                  <a:lnTo>
                    <a:pt x="1" y="39"/>
                  </a:lnTo>
                  <a:lnTo>
                    <a:pt x="4" y="32"/>
                  </a:lnTo>
                  <a:lnTo>
                    <a:pt x="9" y="26"/>
                  </a:lnTo>
                  <a:lnTo>
                    <a:pt x="11" y="22"/>
                  </a:lnTo>
                  <a:lnTo>
                    <a:pt x="15" y="19"/>
                  </a:lnTo>
                  <a:lnTo>
                    <a:pt x="19" y="17"/>
                  </a:lnTo>
                  <a:lnTo>
                    <a:pt x="24" y="15"/>
                  </a:lnTo>
                  <a:lnTo>
                    <a:pt x="30" y="13"/>
                  </a:lnTo>
                  <a:lnTo>
                    <a:pt x="35" y="12"/>
                  </a:lnTo>
                  <a:lnTo>
                    <a:pt x="41" y="10"/>
                  </a:lnTo>
                  <a:lnTo>
                    <a:pt x="46" y="8"/>
                  </a:lnTo>
                  <a:lnTo>
                    <a:pt x="61" y="2"/>
                  </a:lnTo>
                  <a:lnTo>
                    <a:pt x="73" y="0"/>
                  </a:lnTo>
                  <a:lnTo>
                    <a:pt x="86" y="1"/>
                  </a:lnTo>
                  <a:lnTo>
                    <a:pt x="98" y="4"/>
                  </a:lnTo>
                  <a:lnTo>
                    <a:pt x="109" y="9"/>
                  </a:lnTo>
                  <a:lnTo>
                    <a:pt x="121" y="15"/>
                  </a:lnTo>
                  <a:lnTo>
                    <a:pt x="131" y="20"/>
                  </a:lnTo>
                  <a:lnTo>
                    <a:pt x="142" y="24"/>
                  </a:lnTo>
                  <a:lnTo>
                    <a:pt x="148" y="28"/>
                  </a:lnTo>
                  <a:lnTo>
                    <a:pt x="153" y="34"/>
                  </a:lnTo>
                  <a:lnTo>
                    <a:pt x="159" y="39"/>
                  </a:lnTo>
                  <a:lnTo>
                    <a:pt x="163" y="45"/>
                  </a:lnTo>
                  <a:lnTo>
                    <a:pt x="169" y="49"/>
                  </a:lnTo>
                  <a:lnTo>
                    <a:pt x="174" y="54"/>
                  </a:lnTo>
                  <a:lnTo>
                    <a:pt x="179" y="57"/>
                  </a:lnTo>
                  <a:lnTo>
                    <a:pt x="185" y="62"/>
                  </a:lnTo>
                  <a:lnTo>
                    <a:pt x="181" y="70"/>
                  </a:lnTo>
                  <a:lnTo>
                    <a:pt x="170" y="64"/>
                  </a:lnTo>
                  <a:lnTo>
                    <a:pt x="161" y="57"/>
                  </a:lnTo>
                  <a:lnTo>
                    <a:pt x="152" y="49"/>
                  </a:lnTo>
                  <a:lnTo>
                    <a:pt x="144" y="41"/>
                  </a:lnTo>
                  <a:lnTo>
                    <a:pt x="134" y="33"/>
                  </a:lnTo>
                  <a:lnTo>
                    <a:pt x="124" y="27"/>
                  </a:lnTo>
                  <a:lnTo>
                    <a:pt x="114" y="24"/>
                  </a:lnTo>
                  <a:lnTo>
                    <a:pt x="101" y="23"/>
                  </a:lnTo>
                  <a:close/>
                </a:path>
              </a:pathLst>
            </a:custGeom>
            <a:solidFill>
              <a:srgbClr val="000000"/>
            </a:solidFill>
            <a:ln w="9525">
              <a:noFill/>
              <a:round/>
              <a:headEnd/>
              <a:tailEnd/>
            </a:ln>
          </p:spPr>
          <p:txBody>
            <a:bodyPr/>
            <a:lstStyle/>
            <a:p>
              <a:endParaRPr lang="ru-RU"/>
            </a:p>
          </p:txBody>
        </p:sp>
        <p:sp>
          <p:nvSpPr>
            <p:cNvPr id="136" name="Freeform 415"/>
            <p:cNvSpPr>
              <a:spLocks/>
            </p:cNvSpPr>
            <p:nvPr/>
          </p:nvSpPr>
          <p:spPr bwMode="auto">
            <a:xfrm>
              <a:off x="3149" y="3022"/>
              <a:ext cx="20" cy="82"/>
            </a:xfrm>
            <a:custGeom>
              <a:avLst/>
              <a:gdLst>
                <a:gd name="T0" fmla="*/ 0 w 64"/>
                <a:gd name="T1" fmla="*/ 0 h 297"/>
                <a:gd name="T2" fmla="*/ 0 w 64"/>
                <a:gd name="T3" fmla="*/ 0 h 297"/>
                <a:gd name="T4" fmla="*/ 0 w 64"/>
                <a:gd name="T5" fmla="*/ 0 h 297"/>
                <a:gd name="T6" fmla="*/ 0 w 64"/>
                <a:gd name="T7" fmla="*/ 0 h 297"/>
                <a:gd name="T8" fmla="*/ 0 w 64"/>
                <a:gd name="T9" fmla="*/ 0 h 297"/>
                <a:gd name="T10" fmla="*/ 0 w 64"/>
                <a:gd name="T11" fmla="*/ 0 h 297"/>
                <a:gd name="T12" fmla="*/ 0 w 64"/>
                <a:gd name="T13" fmla="*/ 0 h 297"/>
                <a:gd name="T14" fmla="*/ 0 w 64"/>
                <a:gd name="T15" fmla="*/ 0 h 297"/>
                <a:gd name="T16" fmla="*/ 0 w 64"/>
                <a:gd name="T17" fmla="*/ 0 h 297"/>
                <a:gd name="T18" fmla="*/ 0 w 64"/>
                <a:gd name="T19" fmla="*/ 0 h 297"/>
                <a:gd name="T20" fmla="*/ 0 w 64"/>
                <a:gd name="T21" fmla="*/ 0 h 297"/>
                <a:gd name="T22" fmla="*/ 0 w 64"/>
                <a:gd name="T23" fmla="*/ 0 h 297"/>
                <a:gd name="T24" fmla="*/ 0 w 64"/>
                <a:gd name="T25" fmla="*/ 0 h 297"/>
                <a:gd name="T26" fmla="*/ 0 w 64"/>
                <a:gd name="T27" fmla="*/ 0 h 297"/>
                <a:gd name="T28" fmla="*/ 0 w 64"/>
                <a:gd name="T29" fmla="*/ 0 h 297"/>
                <a:gd name="T30" fmla="*/ 0 w 64"/>
                <a:gd name="T31" fmla="*/ 0 h 297"/>
                <a:gd name="T32" fmla="*/ 0 w 64"/>
                <a:gd name="T33" fmla="*/ 0 h 29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4"/>
                <a:gd name="T52" fmla="*/ 0 h 297"/>
                <a:gd name="T53" fmla="*/ 64 w 64"/>
                <a:gd name="T54" fmla="*/ 297 h 29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4" h="297">
                  <a:moveTo>
                    <a:pt x="0" y="297"/>
                  </a:moveTo>
                  <a:lnTo>
                    <a:pt x="5" y="268"/>
                  </a:lnTo>
                  <a:lnTo>
                    <a:pt x="13" y="232"/>
                  </a:lnTo>
                  <a:lnTo>
                    <a:pt x="20" y="191"/>
                  </a:lnTo>
                  <a:lnTo>
                    <a:pt x="30" y="148"/>
                  </a:lnTo>
                  <a:lnTo>
                    <a:pt x="38" y="104"/>
                  </a:lnTo>
                  <a:lnTo>
                    <a:pt x="47" y="63"/>
                  </a:lnTo>
                  <a:lnTo>
                    <a:pt x="56" y="28"/>
                  </a:lnTo>
                  <a:lnTo>
                    <a:pt x="64" y="0"/>
                  </a:lnTo>
                  <a:lnTo>
                    <a:pt x="58" y="51"/>
                  </a:lnTo>
                  <a:lnTo>
                    <a:pt x="53" y="110"/>
                  </a:lnTo>
                  <a:lnTo>
                    <a:pt x="45" y="167"/>
                  </a:lnTo>
                  <a:lnTo>
                    <a:pt x="32" y="217"/>
                  </a:lnTo>
                  <a:lnTo>
                    <a:pt x="28" y="234"/>
                  </a:lnTo>
                  <a:lnTo>
                    <a:pt x="22" y="262"/>
                  </a:lnTo>
                  <a:lnTo>
                    <a:pt x="12" y="287"/>
                  </a:lnTo>
                  <a:lnTo>
                    <a:pt x="0" y="297"/>
                  </a:lnTo>
                  <a:close/>
                </a:path>
              </a:pathLst>
            </a:custGeom>
            <a:solidFill>
              <a:srgbClr val="000000"/>
            </a:solidFill>
            <a:ln w="9525">
              <a:noFill/>
              <a:round/>
              <a:headEnd/>
              <a:tailEnd/>
            </a:ln>
          </p:spPr>
          <p:txBody>
            <a:bodyPr/>
            <a:lstStyle/>
            <a:p>
              <a:endParaRPr lang="ru-RU"/>
            </a:p>
          </p:txBody>
        </p:sp>
        <p:sp>
          <p:nvSpPr>
            <p:cNvPr id="137" name="Freeform 416"/>
            <p:cNvSpPr>
              <a:spLocks/>
            </p:cNvSpPr>
            <p:nvPr/>
          </p:nvSpPr>
          <p:spPr bwMode="auto">
            <a:xfrm>
              <a:off x="3320" y="3029"/>
              <a:ext cx="32" cy="146"/>
            </a:xfrm>
            <a:custGeom>
              <a:avLst/>
              <a:gdLst>
                <a:gd name="T0" fmla="*/ 0 w 102"/>
                <a:gd name="T1" fmla="*/ 0 h 524"/>
                <a:gd name="T2" fmla="*/ 0 w 102"/>
                <a:gd name="T3" fmla="*/ 0 h 524"/>
                <a:gd name="T4" fmla="*/ 0 w 102"/>
                <a:gd name="T5" fmla="*/ 0 h 524"/>
                <a:gd name="T6" fmla="*/ 0 w 102"/>
                <a:gd name="T7" fmla="*/ 0 h 524"/>
                <a:gd name="T8" fmla="*/ 0 w 102"/>
                <a:gd name="T9" fmla="*/ 0 h 524"/>
                <a:gd name="T10" fmla="*/ 0 w 102"/>
                <a:gd name="T11" fmla="*/ 0 h 524"/>
                <a:gd name="T12" fmla="*/ 0 w 102"/>
                <a:gd name="T13" fmla="*/ 0 h 524"/>
                <a:gd name="T14" fmla="*/ 0 w 102"/>
                <a:gd name="T15" fmla="*/ 0 h 524"/>
                <a:gd name="T16" fmla="*/ 0 w 102"/>
                <a:gd name="T17" fmla="*/ 0 h 524"/>
                <a:gd name="T18" fmla="*/ 0 w 102"/>
                <a:gd name="T19" fmla="*/ 0 h 524"/>
                <a:gd name="T20" fmla="*/ 0 w 102"/>
                <a:gd name="T21" fmla="*/ 0 h 524"/>
                <a:gd name="T22" fmla="*/ 0 w 102"/>
                <a:gd name="T23" fmla="*/ 0 h 524"/>
                <a:gd name="T24" fmla="*/ 0 w 102"/>
                <a:gd name="T25" fmla="*/ 0 h 524"/>
                <a:gd name="T26" fmla="*/ 0 w 102"/>
                <a:gd name="T27" fmla="*/ 0 h 524"/>
                <a:gd name="T28" fmla="*/ 0 w 102"/>
                <a:gd name="T29" fmla="*/ 0 h 524"/>
                <a:gd name="T30" fmla="*/ 0 w 102"/>
                <a:gd name="T31" fmla="*/ 0 h 524"/>
                <a:gd name="T32" fmla="*/ 0 w 102"/>
                <a:gd name="T33" fmla="*/ 0 h 524"/>
                <a:gd name="T34" fmla="*/ 0 w 102"/>
                <a:gd name="T35" fmla="*/ 0 h 524"/>
                <a:gd name="T36" fmla="*/ 0 w 102"/>
                <a:gd name="T37" fmla="*/ 0 h 524"/>
                <a:gd name="T38" fmla="*/ 0 w 102"/>
                <a:gd name="T39" fmla="*/ 0 h 524"/>
                <a:gd name="T40" fmla="*/ 0 w 102"/>
                <a:gd name="T41" fmla="*/ 0 h 524"/>
                <a:gd name="T42" fmla="*/ 0 w 102"/>
                <a:gd name="T43" fmla="*/ 0 h 524"/>
                <a:gd name="T44" fmla="*/ 0 w 102"/>
                <a:gd name="T45" fmla="*/ 0 h 524"/>
                <a:gd name="T46" fmla="*/ 0 w 102"/>
                <a:gd name="T47" fmla="*/ 0 h 524"/>
                <a:gd name="T48" fmla="*/ 0 w 102"/>
                <a:gd name="T49" fmla="*/ 0 h 5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2"/>
                <a:gd name="T76" fmla="*/ 0 h 524"/>
                <a:gd name="T77" fmla="*/ 102 w 102"/>
                <a:gd name="T78" fmla="*/ 524 h 524"/>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2" h="524">
                  <a:moveTo>
                    <a:pt x="54" y="270"/>
                  </a:moveTo>
                  <a:lnTo>
                    <a:pt x="47" y="246"/>
                  </a:lnTo>
                  <a:lnTo>
                    <a:pt x="40" y="212"/>
                  </a:lnTo>
                  <a:lnTo>
                    <a:pt x="33" y="170"/>
                  </a:lnTo>
                  <a:lnTo>
                    <a:pt x="25" y="126"/>
                  </a:lnTo>
                  <a:lnTo>
                    <a:pt x="18" y="84"/>
                  </a:lnTo>
                  <a:lnTo>
                    <a:pt x="11" y="46"/>
                  </a:lnTo>
                  <a:lnTo>
                    <a:pt x="4" y="17"/>
                  </a:lnTo>
                  <a:lnTo>
                    <a:pt x="0" y="0"/>
                  </a:lnTo>
                  <a:lnTo>
                    <a:pt x="2" y="35"/>
                  </a:lnTo>
                  <a:lnTo>
                    <a:pt x="12" y="99"/>
                  </a:lnTo>
                  <a:lnTo>
                    <a:pt x="26" y="179"/>
                  </a:lnTo>
                  <a:lnTo>
                    <a:pt x="44" y="268"/>
                  </a:lnTo>
                  <a:lnTo>
                    <a:pt x="61" y="357"/>
                  </a:lnTo>
                  <a:lnTo>
                    <a:pt x="78" y="435"/>
                  </a:lnTo>
                  <a:lnTo>
                    <a:pt x="93" y="494"/>
                  </a:lnTo>
                  <a:lnTo>
                    <a:pt x="102" y="524"/>
                  </a:lnTo>
                  <a:lnTo>
                    <a:pt x="101" y="512"/>
                  </a:lnTo>
                  <a:lnTo>
                    <a:pt x="97" y="485"/>
                  </a:lnTo>
                  <a:lnTo>
                    <a:pt x="90" y="445"/>
                  </a:lnTo>
                  <a:lnTo>
                    <a:pt x="80" y="401"/>
                  </a:lnTo>
                  <a:lnTo>
                    <a:pt x="71" y="356"/>
                  </a:lnTo>
                  <a:lnTo>
                    <a:pt x="63" y="315"/>
                  </a:lnTo>
                  <a:lnTo>
                    <a:pt x="56" y="285"/>
                  </a:lnTo>
                  <a:lnTo>
                    <a:pt x="54" y="270"/>
                  </a:lnTo>
                  <a:close/>
                </a:path>
              </a:pathLst>
            </a:custGeom>
            <a:solidFill>
              <a:srgbClr val="000000"/>
            </a:solidFill>
            <a:ln w="9525">
              <a:noFill/>
              <a:round/>
              <a:headEnd/>
              <a:tailEnd/>
            </a:ln>
          </p:spPr>
          <p:txBody>
            <a:bodyPr/>
            <a:lstStyle/>
            <a:p>
              <a:endParaRPr lang="ru-RU"/>
            </a:p>
          </p:txBody>
        </p:sp>
        <p:sp>
          <p:nvSpPr>
            <p:cNvPr id="138" name="Freeform 417"/>
            <p:cNvSpPr>
              <a:spLocks/>
            </p:cNvSpPr>
            <p:nvPr/>
          </p:nvSpPr>
          <p:spPr bwMode="auto">
            <a:xfrm>
              <a:off x="3303" y="3028"/>
              <a:ext cx="36" cy="143"/>
            </a:xfrm>
            <a:custGeom>
              <a:avLst/>
              <a:gdLst>
                <a:gd name="T0" fmla="*/ 0 w 117"/>
                <a:gd name="T1" fmla="*/ 0 h 516"/>
                <a:gd name="T2" fmla="*/ 0 w 117"/>
                <a:gd name="T3" fmla="*/ 0 h 516"/>
                <a:gd name="T4" fmla="*/ 0 w 117"/>
                <a:gd name="T5" fmla="*/ 0 h 516"/>
                <a:gd name="T6" fmla="*/ 0 w 117"/>
                <a:gd name="T7" fmla="*/ 0 h 516"/>
                <a:gd name="T8" fmla="*/ 0 w 117"/>
                <a:gd name="T9" fmla="*/ 0 h 516"/>
                <a:gd name="T10" fmla="*/ 0 w 117"/>
                <a:gd name="T11" fmla="*/ 0 h 516"/>
                <a:gd name="T12" fmla="*/ 0 w 117"/>
                <a:gd name="T13" fmla="*/ 0 h 516"/>
                <a:gd name="T14" fmla="*/ 0 w 117"/>
                <a:gd name="T15" fmla="*/ 0 h 516"/>
                <a:gd name="T16" fmla="*/ 0 w 117"/>
                <a:gd name="T17" fmla="*/ 0 h 516"/>
                <a:gd name="T18" fmla="*/ 0 w 117"/>
                <a:gd name="T19" fmla="*/ 0 h 516"/>
                <a:gd name="T20" fmla="*/ 0 w 117"/>
                <a:gd name="T21" fmla="*/ 0 h 516"/>
                <a:gd name="T22" fmla="*/ 0 w 117"/>
                <a:gd name="T23" fmla="*/ 0 h 516"/>
                <a:gd name="T24" fmla="*/ 0 w 117"/>
                <a:gd name="T25" fmla="*/ 0 h 516"/>
                <a:gd name="T26" fmla="*/ 0 w 117"/>
                <a:gd name="T27" fmla="*/ 0 h 516"/>
                <a:gd name="T28" fmla="*/ 0 w 117"/>
                <a:gd name="T29" fmla="*/ 0 h 516"/>
                <a:gd name="T30" fmla="*/ 0 w 117"/>
                <a:gd name="T31" fmla="*/ 0 h 516"/>
                <a:gd name="T32" fmla="*/ 0 w 117"/>
                <a:gd name="T33" fmla="*/ 0 h 516"/>
                <a:gd name="T34" fmla="*/ 0 w 117"/>
                <a:gd name="T35" fmla="*/ 0 h 516"/>
                <a:gd name="T36" fmla="*/ 0 w 117"/>
                <a:gd name="T37" fmla="*/ 0 h 516"/>
                <a:gd name="T38" fmla="*/ 0 w 117"/>
                <a:gd name="T39" fmla="*/ 0 h 516"/>
                <a:gd name="T40" fmla="*/ 0 w 117"/>
                <a:gd name="T41" fmla="*/ 0 h 51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17"/>
                <a:gd name="T64" fmla="*/ 0 h 516"/>
                <a:gd name="T65" fmla="*/ 117 w 117"/>
                <a:gd name="T66" fmla="*/ 516 h 51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17" h="516">
                  <a:moveTo>
                    <a:pt x="117" y="516"/>
                  </a:moveTo>
                  <a:lnTo>
                    <a:pt x="109" y="478"/>
                  </a:lnTo>
                  <a:lnTo>
                    <a:pt x="95" y="417"/>
                  </a:lnTo>
                  <a:lnTo>
                    <a:pt x="79" y="341"/>
                  </a:lnTo>
                  <a:lnTo>
                    <a:pt x="61" y="257"/>
                  </a:lnTo>
                  <a:lnTo>
                    <a:pt x="43" y="174"/>
                  </a:lnTo>
                  <a:lnTo>
                    <a:pt x="26" y="98"/>
                  </a:lnTo>
                  <a:lnTo>
                    <a:pt x="11" y="38"/>
                  </a:lnTo>
                  <a:lnTo>
                    <a:pt x="0" y="0"/>
                  </a:lnTo>
                  <a:lnTo>
                    <a:pt x="6" y="51"/>
                  </a:lnTo>
                  <a:lnTo>
                    <a:pt x="12" y="109"/>
                  </a:lnTo>
                  <a:lnTo>
                    <a:pt x="20" y="168"/>
                  </a:lnTo>
                  <a:lnTo>
                    <a:pt x="33" y="217"/>
                  </a:lnTo>
                  <a:lnTo>
                    <a:pt x="36" y="233"/>
                  </a:lnTo>
                  <a:lnTo>
                    <a:pt x="44" y="268"/>
                  </a:lnTo>
                  <a:lnTo>
                    <a:pt x="56" y="317"/>
                  </a:lnTo>
                  <a:lnTo>
                    <a:pt x="70" y="371"/>
                  </a:lnTo>
                  <a:lnTo>
                    <a:pt x="83" y="425"/>
                  </a:lnTo>
                  <a:lnTo>
                    <a:pt x="97" y="471"/>
                  </a:lnTo>
                  <a:lnTo>
                    <a:pt x="109" y="504"/>
                  </a:lnTo>
                  <a:lnTo>
                    <a:pt x="117" y="516"/>
                  </a:lnTo>
                  <a:close/>
                </a:path>
              </a:pathLst>
            </a:custGeom>
            <a:solidFill>
              <a:srgbClr val="000000"/>
            </a:solidFill>
            <a:ln w="9525">
              <a:noFill/>
              <a:round/>
              <a:headEnd/>
              <a:tailEnd/>
            </a:ln>
          </p:spPr>
          <p:txBody>
            <a:bodyPr/>
            <a:lstStyle/>
            <a:p>
              <a:endParaRPr lang="ru-RU"/>
            </a:p>
          </p:txBody>
        </p:sp>
        <p:sp>
          <p:nvSpPr>
            <p:cNvPr id="139" name="Freeform 418"/>
            <p:cNvSpPr>
              <a:spLocks/>
            </p:cNvSpPr>
            <p:nvPr/>
          </p:nvSpPr>
          <p:spPr bwMode="auto">
            <a:xfrm>
              <a:off x="3024" y="3041"/>
              <a:ext cx="5" cy="76"/>
            </a:xfrm>
            <a:custGeom>
              <a:avLst/>
              <a:gdLst>
                <a:gd name="T0" fmla="*/ 0 w 19"/>
                <a:gd name="T1" fmla="*/ 0 h 277"/>
                <a:gd name="T2" fmla="*/ 0 w 19"/>
                <a:gd name="T3" fmla="*/ 0 h 277"/>
                <a:gd name="T4" fmla="*/ 0 w 19"/>
                <a:gd name="T5" fmla="*/ 0 h 277"/>
                <a:gd name="T6" fmla="*/ 0 w 19"/>
                <a:gd name="T7" fmla="*/ 0 h 277"/>
                <a:gd name="T8" fmla="*/ 0 w 19"/>
                <a:gd name="T9" fmla="*/ 0 h 277"/>
                <a:gd name="T10" fmla="*/ 0 w 19"/>
                <a:gd name="T11" fmla="*/ 0 h 277"/>
                <a:gd name="T12" fmla="*/ 0 w 19"/>
                <a:gd name="T13" fmla="*/ 0 h 277"/>
                <a:gd name="T14" fmla="*/ 0 w 19"/>
                <a:gd name="T15" fmla="*/ 0 h 277"/>
                <a:gd name="T16" fmla="*/ 0 w 19"/>
                <a:gd name="T17" fmla="*/ 0 h 277"/>
                <a:gd name="T18" fmla="*/ 0 w 19"/>
                <a:gd name="T19" fmla="*/ 0 h 277"/>
                <a:gd name="T20" fmla="*/ 0 w 19"/>
                <a:gd name="T21" fmla="*/ 0 h 277"/>
                <a:gd name="T22" fmla="*/ 0 w 19"/>
                <a:gd name="T23" fmla="*/ 0 h 277"/>
                <a:gd name="T24" fmla="*/ 0 w 19"/>
                <a:gd name="T25" fmla="*/ 0 h 277"/>
                <a:gd name="T26" fmla="*/ 0 w 19"/>
                <a:gd name="T27" fmla="*/ 0 h 277"/>
                <a:gd name="T28" fmla="*/ 0 w 19"/>
                <a:gd name="T29" fmla="*/ 0 h 277"/>
                <a:gd name="T30" fmla="*/ 0 w 19"/>
                <a:gd name="T31" fmla="*/ 0 h 277"/>
                <a:gd name="T32" fmla="*/ 0 w 19"/>
                <a:gd name="T33" fmla="*/ 0 h 27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77"/>
                <a:gd name="T53" fmla="*/ 19 w 19"/>
                <a:gd name="T54" fmla="*/ 277 h 27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77">
                  <a:moveTo>
                    <a:pt x="0" y="59"/>
                  </a:moveTo>
                  <a:lnTo>
                    <a:pt x="0" y="46"/>
                  </a:lnTo>
                  <a:lnTo>
                    <a:pt x="1" y="30"/>
                  </a:lnTo>
                  <a:lnTo>
                    <a:pt x="6" y="13"/>
                  </a:lnTo>
                  <a:lnTo>
                    <a:pt x="15" y="0"/>
                  </a:lnTo>
                  <a:lnTo>
                    <a:pt x="18" y="27"/>
                  </a:lnTo>
                  <a:lnTo>
                    <a:pt x="16" y="62"/>
                  </a:lnTo>
                  <a:lnTo>
                    <a:pt x="14" y="99"/>
                  </a:lnTo>
                  <a:lnTo>
                    <a:pt x="13" y="126"/>
                  </a:lnTo>
                  <a:lnTo>
                    <a:pt x="14" y="151"/>
                  </a:lnTo>
                  <a:lnTo>
                    <a:pt x="18" y="202"/>
                  </a:lnTo>
                  <a:lnTo>
                    <a:pt x="19" y="252"/>
                  </a:lnTo>
                  <a:lnTo>
                    <a:pt x="15" y="277"/>
                  </a:lnTo>
                  <a:lnTo>
                    <a:pt x="10" y="240"/>
                  </a:lnTo>
                  <a:lnTo>
                    <a:pt x="5" y="168"/>
                  </a:lnTo>
                  <a:lnTo>
                    <a:pt x="1" y="97"/>
                  </a:lnTo>
                  <a:lnTo>
                    <a:pt x="0" y="59"/>
                  </a:lnTo>
                  <a:close/>
                </a:path>
              </a:pathLst>
            </a:custGeom>
            <a:solidFill>
              <a:srgbClr val="000000"/>
            </a:solidFill>
            <a:ln w="9525">
              <a:noFill/>
              <a:round/>
              <a:headEnd/>
              <a:tailEnd/>
            </a:ln>
          </p:spPr>
          <p:txBody>
            <a:bodyPr/>
            <a:lstStyle/>
            <a:p>
              <a:endParaRPr lang="ru-RU"/>
            </a:p>
          </p:txBody>
        </p:sp>
        <p:sp>
          <p:nvSpPr>
            <p:cNvPr id="140" name="Freeform 419"/>
            <p:cNvSpPr>
              <a:spLocks/>
            </p:cNvSpPr>
            <p:nvPr/>
          </p:nvSpPr>
          <p:spPr bwMode="auto">
            <a:xfrm>
              <a:off x="3039" y="3029"/>
              <a:ext cx="80" cy="9"/>
            </a:xfrm>
            <a:custGeom>
              <a:avLst/>
              <a:gdLst>
                <a:gd name="T0" fmla="*/ 0 w 258"/>
                <a:gd name="T1" fmla="*/ 0 h 30"/>
                <a:gd name="T2" fmla="*/ 0 w 258"/>
                <a:gd name="T3" fmla="*/ 0 h 30"/>
                <a:gd name="T4" fmla="*/ 0 w 258"/>
                <a:gd name="T5" fmla="*/ 0 h 30"/>
                <a:gd name="T6" fmla="*/ 0 w 258"/>
                <a:gd name="T7" fmla="*/ 0 h 30"/>
                <a:gd name="T8" fmla="*/ 0 w 258"/>
                <a:gd name="T9" fmla="*/ 0 h 30"/>
                <a:gd name="T10" fmla="*/ 0 w 258"/>
                <a:gd name="T11" fmla="*/ 0 h 30"/>
                <a:gd name="T12" fmla="*/ 0 w 258"/>
                <a:gd name="T13" fmla="*/ 0 h 30"/>
                <a:gd name="T14" fmla="*/ 0 w 258"/>
                <a:gd name="T15" fmla="*/ 0 h 30"/>
                <a:gd name="T16" fmla="*/ 0 w 258"/>
                <a:gd name="T17" fmla="*/ 0 h 30"/>
                <a:gd name="T18" fmla="*/ 0 w 258"/>
                <a:gd name="T19" fmla="*/ 0 h 30"/>
                <a:gd name="T20" fmla="*/ 0 w 258"/>
                <a:gd name="T21" fmla="*/ 0 h 30"/>
                <a:gd name="T22" fmla="*/ 0 w 258"/>
                <a:gd name="T23" fmla="*/ 0 h 30"/>
                <a:gd name="T24" fmla="*/ 0 w 258"/>
                <a:gd name="T25" fmla="*/ 0 h 30"/>
                <a:gd name="T26" fmla="*/ 0 w 258"/>
                <a:gd name="T27" fmla="*/ 0 h 30"/>
                <a:gd name="T28" fmla="*/ 0 w 258"/>
                <a:gd name="T29" fmla="*/ 0 h 30"/>
                <a:gd name="T30" fmla="*/ 0 w 258"/>
                <a:gd name="T31" fmla="*/ 0 h 30"/>
                <a:gd name="T32" fmla="*/ 0 w 258"/>
                <a:gd name="T33" fmla="*/ 0 h 30"/>
                <a:gd name="T34" fmla="*/ 0 w 258"/>
                <a:gd name="T35" fmla="*/ 0 h 30"/>
                <a:gd name="T36" fmla="*/ 0 w 258"/>
                <a:gd name="T37" fmla="*/ 0 h 30"/>
                <a:gd name="T38" fmla="*/ 0 w 258"/>
                <a:gd name="T39" fmla="*/ 0 h 30"/>
                <a:gd name="T40" fmla="*/ 0 w 258"/>
                <a:gd name="T41" fmla="*/ 0 h 30"/>
                <a:gd name="T42" fmla="*/ 0 w 258"/>
                <a:gd name="T43" fmla="*/ 0 h 30"/>
                <a:gd name="T44" fmla="*/ 0 w 258"/>
                <a:gd name="T45" fmla="*/ 0 h 30"/>
                <a:gd name="T46" fmla="*/ 0 w 258"/>
                <a:gd name="T47" fmla="*/ 0 h 30"/>
                <a:gd name="T48" fmla="*/ 0 w 258"/>
                <a:gd name="T49" fmla="*/ 0 h 30"/>
                <a:gd name="T50" fmla="*/ 0 w 258"/>
                <a:gd name="T51" fmla="*/ 0 h 30"/>
                <a:gd name="T52" fmla="*/ 0 w 258"/>
                <a:gd name="T53" fmla="*/ 0 h 30"/>
                <a:gd name="T54" fmla="*/ 0 w 258"/>
                <a:gd name="T55" fmla="*/ 0 h 30"/>
                <a:gd name="T56" fmla="*/ 0 w 258"/>
                <a:gd name="T57" fmla="*/ 0 h 30"/>
                <a:gd name="T58" fmla="*/ 0 w 258"/>
                <a:gd name="T59" fmla="*/ 0 h 30"/>
                <a:gd name="T60" fmla="*/ 0 w 258"/>
                <a:gd name="T61" fmla="*/ 0 h 30"/>
                <a:gd name="T62" fmla="*/ 0 w 258"/>
                <a:gd name="T63" fmla="*/ 0 h 30"/>
                <a:gd name="T64" fmla="*/ 0 w 258"/>
                <a:gd name="T65" fmla="*/ 0 h 30"/>
                <a:gd name="T66" fmla="*/ 0 w 258"/>
                <a:gd name="T67" fmla="*/ 0 h 30"/>
                <a:gd name="T68" fmla="*/ 0 w 258"/>
                <a:gd name="T69" fmla="*/ 0 h 30"/>
                <a:gd name="T70" fmla="*/ 0 w 258"/>
                <a:gd name="T71" fmla="*/ 0 h 30"/>
                <a:gd name="T72" fmla="*/ 0 w 258"/>
                <a:gd name="T73" fmla="*/ 0 h 30"/>
                <a:gd name="T74" fmla="*/ 0 w 258"/>
                <a:gd name="T75" fmla="*/ 0 h 30"/>
                <a:gd name="T76" fmla="*/ 0 w 258"/>
                <a:gd name="T77" fmla="*/ 0 h 30"/>
                <a:gd name="T78" fmla="*/ 0 w 258"/>
                <a:gd name="T79" fmla="*/ 0 h 30"/>
                <a:gd name="T80" fmla="*/ 0 w 258"/>
                <a:gd name="T81" fmla="*/ 0 h 30"/>
                <a:gd name="T82" fmla="*/ 0 w 258"/>
                <a:gd name="T83" fmla="*/ 0 h 30"/>
                <a:gd name="T84" fmla="*/ 0 w 258"/>
                <a:gd name="T85" fmla="*/ 0 h 3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58"/>
                <a:gd name="T130" fmla="*/ 0 h 30"/>
                <a:gd name="T131" fmla="*/ 258 w 258"/>
                <a:gd name="T132" fmla="*/ 30 h 3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58" h="30">
                  <a:moveTo>
                    <a:pt x="0" y="25"/>
                  </a:moveTo>
                  <a:lnTo>
                    <a:pt x="16" y="18"/>
                  </a:lnTo>
                  <a:lnTo>
                    <a:pt x="34" y="11"/>
                  </a:lnTo>
                  <a:lnTo>
                    <a:pt x="55" y="7"/>
                  </a:lnTo>
                  <a:lnTo>
                    <a:pt x="77" y="2"/>
                  </a:lnTo>
                  <a:lnTo>
                    <a:pt x="100" y="0"/>
                  </a:lnTo>
                  <a:lnTo>
                    <a:pt x="122" y="0"/>
                  </a:lnTo>
                  <a:lnTo>
                    <a:pt x="142" y="1"/>
                  </a:lnTo>
                  <a:lnTo>
                    <a:pt x="161" y="5"/>
                  </a:lnTo>
                  <a:lnTo>
                    <a:pt x="170" y="5"/>
                  </a:lnTo>
                  <a:lnTo>
                    <a:pt x="180" y="5"/>
                  </a:lnTo>
                  <a:lnTo>
                    <a:pt x="194" y="4"/>
                  </a:lnTo>
                  <a:lnTo>
                    <a:pt x="209" y="3"/>
                  </a:lnTo>
                  <a:lnTo>
                    <a:pt x="223" y="3"/>
                  </a:lnTo>
                  <a:lnTo>
                    <a:pt x="237" y="2"/>
                  </a:lnTo>
                  <a:lnTo>
                    <a:pt x="248" y="2"/>
                  </a:lnTo>
                  <a:lnTo>
                    <a:pt x="258" y="2"/>
                  </a:lnTo>
                  <a:lnTo>
                    <a:pt x="251" y="9"/>
                  </a:lnTo>
                  <a:lnTo>
                    <a:pt x="243" y="13"/>
                  </a:lnTo>
                  <a:lnTo>
                    <a:pt x="231" y="17"/>
                  </a:lnTo>
                  <a:lnTo>
                    <a:pt x="218" y="19"/>
                  </a:lnTo>
                  <a:lnTo>
                    <a:pt x="207" y="20"/>
                  </a:lnTo>
                  <a:lnTo>
                    <a:pt x="194" y="20"/>
                  </a:lnTo>
                  <a:lnTo>
                    <a:pt x="184" y="20"/>
                  </a:lnTo>
                  <a:lnTo>
                    <a:pt x="176" y="19"/>
                  </a:lnTo>
                  <a:lnTo>
                    <a:pt x="176" y="18"/>
                  </a:lnTo>
                  <a:lnTo>
                    <a:pt x="167" y="17"/>
                  </a:lnTo>
                  <a:lnTo>
                    <a:pt x="157" y="16"/>
                  </a:lnTo>
                  <a:lnTo>
                    <a:pt x="148" y="13"/>
                  </a:lnTo>
                  <a:lnTo>
                    <a:pt x="138" y="12"/>
                  </a:lnTo>
                  <a:lnTo>
                    <a:pt x="129" y="11"/>
                  </a:lnTo>
                  <a:lnTo>
                    <a:pt x="119" y="11"/>
                  </a:lnTo>
                  <a:lnTo>
                    <a:pt x="110" y="12"/>
                  </a:lnTo>
                  <a:lnTo>
                    <a:pt x="102" y="15"/>
                  </a:lnTo>
                  <a:lnTo>
                    <a:pt x="93" y="16"/>
                  </a:lnTo>
                  <a:lnTo>
                    <a:pt x="83" y="17"/>
                  </a:lnTo>
                  <a:lnTo>
                    <a:pt x="72" y="18"/>
                  </a:lnTo>
                  <a:lnTo>
                    <a:pt x="62" y="19"/>
                  </a:lnTo>
                  <a:lnTo>
                    <a:pt x="50" y="20"/>
                  </a:lnTo>
                  <a:lnTo>
                    <a:pt x="40" y="23"/>
                  </a:lnTo>
                  <a:lnTo>
                    <a:pt x="31" y="26"/>
                  </a:lnTo>
                  <a:lnTo>
                    <a:pt x="21" y="30"/>
                  </a:lnTo>
                  <a:lnTo>
                    <a:pt x="0" y="25"/>
                  </a:lnTo>
                  <a:close/>
                </a:path>
              </a:pathLst>
            </a:custGeom>
            <a:solidFill>
              <a:srgbClr val="000000"/>
            </a:solidFill>
            <a:ln w="9525">
              <a:noFill/>
              <a:round/>
              <a:headEnd/>
              <a:tailEnd/>
            </a:ln>
          </p:spPr>
          <p:txBody>
            <a:bodyPr/>
            <a:lstStyle/>
            <a:p>
              <a:endParaRPr lang="ru-RU"/>
            </a:p>
          </p:txBody>
        </p:sp>
        <p:sp>
          <p:nvSpPr>
            <p:cNvPr id="141" name="Freeform 420"/>
            <p:cNvSpPr>
              <a:spLocks/>
            </p:cNvSpPr>
            <p:nvPr/>
          </p:nvSpPr>
          <p:spPr bwMode="auto">
            <a:xfrm>
              <a:off x="3025" y="3015"/>
              <a:ext cx="9" cy="23"/>
            </a:xfrm>
            <a:custGeom>
              <a:avLst/>
              <a:gdLst>
                <a:gd name="T0" fmla="*/ 0 w 30"/>
                <a:gd name="T1" fmla="*/ 0 h 81"/>
                <a:gd name="T2" fmla="*/ 0 w 30"/>
                <a:gd name="T3" fmla="*/ 0 h 81"/>
                <a:gd name="T4" fmla="*/ 0 w 30"/>
                <a:gd name="T5" fmla="*/ 0 h 81"/>
                <a:gd name="T6" fmla="*/ 0 w 30"/>
                <a:gd name="T7" fmla="*/ 0 h 81"/>
                <a:gd name="T8" fmla="*/ 0 w 30"/>
                <a:gd name="T9" fmla="*/ 0 h 81"/>
                <a:gd name="T10" fmla="*/ 0 w 30"/>
                <a:gd name="T11" fmla="*/ 0 h 81"/>
                <a:gd name="T12" fmla="*/ 0 w 30"/>
                <a:gd name="T13" fmla="*/ 0 h 81"/>
                <a:gd name="T14" fmla="*/ 0 w 30"/>
                <a:gd name="T15" fmla="*/ 0 h 81"/>
                <a:gd name="T16" fmla="*/ 0 w 30"/>
                <a:gd name="T17" fmla="*/ 0 h 81"/>
                <a:gd name="T18" fmla="*/ 0 w 30"/>
                <a:gd name="T19" fmla="*/ 0 h 81"/>
                <a:gd name="T20" fmla="*/ 0 w 30"/>
                <a:gd name="T21" fmla="*/ 0 h 81"/>
                <a:gd name="T22" fmla="*/ 0 w 30"/>
                <a:gd name="T23" fmla="*/ 0 h 81"/>
                <a:gd name="T24" fmla="*/ 0 w 30"/>
                <a:gd name="T25" fmla="*/ 0 h 8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81"/>
                <a:gd name="T41" fmla="*/ 30 w 30"/>
                <a:gd name="T42" fmla="*/ 81 h 8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81">
                  <a:moveTo>
                    <a:pt x="0" y="56"/>
                  </a:moveTo>
                  <a:lnTo>
                    <a:pt x="3" y="44"/>
                  </a:lnTo>
                  <a:lnTo>
                    <a:pt x="3" y="28"/>
                  </a:lnTo>
                  <a:lnTo>
                    <a:pt x="4" y="11"/>
                  </a:lnTo>
                  <a:lnTo>
                    <a:pt x="10" y="0"/>
                  </a:lnTo>
                  <a:lnTo>
                    <a:pt x="17" y="15"/>
                  </a:lnTo>
                  <a:lnTo>
                    <a:pt x="19" y="36"/>
                  </a:lnTo>
                  <a:lnTo>
                    <a:pt x="21" y="56"/>
                  </a:lnTo>
                  <a:lnTo>
                    <a:pt x="30" y="71"/>
                  </a:lnTo>
                  <a:lnTo>
                    <a:pt x="19" y="81"/>
                  </a:lnTo>
                  <a:lnTo>
                    <a:pt x="12" y="76"/>
                  </a:lnTo>
                  <a:lnTo>
                    <a:pt x="5" y="66"/>
                  </a:lnTo>
                  <a:lnTo>
                    <a:pt x="0" y="56"/>
                  </a:lnTo>
                  <a:close/>
                </a:path>
              </a:pathLst>
            </a:custGeom>
            <a:solidFill>
              <a:srgbClr val="000000"/>
            </a:solidFill>
            <a:ln w="9525">
              <a:noFill/>
              <a:round/>
              <a:headEnd/>
              <a:tailEnd/>
            </a:ln>
          </p:spPr>
          <p:txBody>
            <a:bodyPr/>
            <a:lstStyle/>
            <a:p>
              <a:endParaRPr lang="ru-RU"/>
            </a:p>
          </p:txBody>
        </p:sp>
        <p:sp>
          <p:nvSpPr>
            <p:cNvPr id="142" name="Freeform 421"/>
            <p:cNvSpPr>
              <a:spLocks/>
            </p:cNvSpPr>
            <p:nvPr/>
          </p:nvSpPr>
          <p:spPr bwMode="auto">
            <a:xfrm>
              <a:off x="3117" y="2978"/>
              <a:ext cx="6" cy="43"/>
            </a:xfrm>
            <a:custGeom>
              <a:avLst/>
              <a:gdLst>
                <a:gd name="T0" fmla="*/ 0 w 17"/>
                <a:gd name="T1" fmla="*/ 0 h 157"/>
                <a:gd name="T2" fmla="*/ 0 w 17"/>
                <a:gd name="T3" fmla="*/ 0 h 157"/>
                <a:gd name="T4" fmla="*/ 0 w 17"/>
                <a:gd name="T5" fmla="*/ 0 h 157"/>
                <a:gd name="T6" fmla="*/ 0 w 17"/>
                <a:gd name="T7" fmla="*/ 0 h 157"/>
                <a:gd name="T8" fmla="*/ 0 w 17"/>
                <a:gd name="T9" fmla="*/ 0 h 157"/>
                <a:gd name="T10" fmla="*/ 0 w 17"/>
                <a:gd name="T11" fmla="*/ 0 h 157"/>
                <a:gd name="T12" fmla="*/ 0 w 17"/>
                <a:gd name="T13" fmla="*/ 0 h 157"/>
                <a:gd name="T14" fmla="*/ 0 w 17"/>
                <a:gd name="T15" fmla="*/ 0 h 157"/>
                <a:gd name="T16" fmla="*/ 0 w 17"/>
                <a:gd name="T17" fmla="*/ 0 h 157"/>
                <a:gd name="T18" fmla="*/ 0 w 17"/>
                <a:gd name="T19" fmla="*/ 0 h 157"/>
                <a:gd name="T20" fmla="*/ 0 w 17"/>
                <a:gd name="T21" fmla="*/ 0 h 157"/>
                <a:gd name="T22" fmla="*/ 0 w 17"/>
                <a:gd name="T23" fmla="*/ 0 h 157"/>
                <a:gd name="T24" fmla="*/ 0 w 17"/>
                <a:gd name="T25" fmla="*/ 0 h 15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7"/>
                <a:gd name="T40" fmla="*/ 0 h 157"/>
                <a:gd name="T41" fmla="*/ 17 w 17"/>
                <a:gd name="T42" fmla="*/ 157 h 15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7" h="157">
                  <a:moveTo>
                    <a:pt x="0" y="156"/>
                  </a:moveTo>
                  <a:lnTo>
                    <a:pt x="3" y="119"/>
                  </a:lnTo>
                  <a:lnTo>
                    <a:pt x="5" y="79"/>
                  </a:lnTo>
                  <a:lnTo>
                    <a:pt x="7" y="38"/>
                  </a:lnTo>
                  <a:lnTo>
                    <a:pt x="8" y="0"/>
                  </a:lnTo>
                  <a:lnTo>
                    <a:pt x="11" y="15"/>
                  </a:lnTo>
                  <a:lnTo>
                    <a:pt x="15" y="51"/>
                  </a:lnTo>
                  <a:lnTo>
                    <a:pt x="17" y="98"/>
                  </a:lnTo>
                  <a:lnTo>
                    <a:pt x="14" y="145"/>
                  </a:lnTo>
                  <a:lnTo>
                    <a:pt x="11" y="149"/>
                  </a:lnTo>
                  <a:lnTo>
                    <a:pt x="7" y="153"/>
                  </a:lnTo>
                  <a:lnTo>
                    <a:pt x="3" y="157"/>
                  </a:lnTo>
                  <a:lnTo>
                    <a:pt x="0" y="156"/>
                  </a:lnTo>
                  <a:close/>
                </a:path>
              </a:pathLst>
            </a:custGeom>
            <a:solidFill>
              <a:srgbClr val="000000"/>
            </a:solidFill>
            <a:ln w="9525">
              <a:noFill/>
              <a:round/>
              <a:headEnd/>
              <a:tailEnd/>
            </a:ln>
          </p:spPr>
          <p:txBody>
            <a:bodyPr/>
            <a:lstStyle/>
            <a:p>
              <a:endParaRPr lang="ru-RU"/>
            </a:p>
          </p:txBody>
        </p:sp>
        <p:sp>
          <p:nvSpPr>
            <p:cNvPr id="143" name="Freeform 422"/>
            <p:cNvSpPr>
              <a:spLocks/>
            </p:cNvSpPr>
            <p:nvPr/>
          </p:nvSpPr>
          <p:spPr bwMode="auto">
            <a:xfrm>
              <a:off x="3218" y="3017"/>
              <a:ext cx="103" cy="7"/>
            </a:xfrm>
            <a:custGeom>
              <a:avLst/>
              <a:gdLst>
                <a:gd name="T0" fmla="*/ 0 w 332"/>
                <a:gd name="T1" fmla="*/ 0 h 25"/>
                <a:gd name="T2" fmla="*/ 0 w 332"/>
                <a:gd name="T3" fmla="*/ 0 h 25"/>
                <a:gd name="T4" fmla="*/ 0 w 332"/>
                <a:gd name="T5" fmla="*/ 0 h 25"/>
                <a:gd name="T6" fmla="*/ 0 w 332"/>
                <a:gd name="T7" fmla="*/ 0 h 25"/>
                <a:gd name="T8" fmla="*/ 0 w 332"/>
                <a:gd name="T9" fmla="*/ 0 h 25"/>
                <a:gd name="T10" fmla="*/ 0 w 332"/>
                <a:gd name="T11" fmla="*/ 0 h 25"/>
                <a:gd name="T12" fmla="*/ 0 w 332"/>
                <a:gd name="T13" fmla="*/ 0 h 25"/>
                <a:gd name="T14" fmla="*/ 0 w 332"/>
                <a:gd name="T15" fmla="*/ 0 h 25"/>
                <a:gd name="T16" fmla="*/ 0 w 332"/>
                <a:gd name="T17" fmla="*/ 0 h 25"/>
                <a:gd name="T18" fmla="*/ 0 w 332"/>
                <a:gd name="T19" fmla="*/ 0 h 25"/>
                <a:gd name="T20" fmla="*/ 0 w 332"/>
                <a:gd name="T21" fmla="*/ 0 h 25"/>
                <a:gd name="T22" fmla="*/ 0 w 332"/>
                <a:gd name="T23" fmla="*/ 0 h 25"/>
                <a:gd name="T24" fmla="*/ 0 w 332"/>
                <a:gd name="T25" fmla="*/ 0 h 25"/>
                <a:gd name="T26" fmla="*/ 0 w 332"/>
                <a:gd name="T27" fmla="*/ 0 h 25"/>
                <a:gd name="T28" fmla="*/ 0 w 332"/>
                <a:gd name="T29" fmla="*/ 0 h 25"/>
                <a:gd name="T30" fmla="*/ 0 w 332"/>
                <a:gd name="T31" fmla="*/ 0 h 25"/>
                <a:gd name="T32" fmla="*/ 0 w 332"/>
                <a:gd name="T33" fmla="*/ 0 h 25"/>
                <a:gd name="T34" fmla="*/ 0 w 332"/>
                <a:gd name="T35" fmla="*/ 0 h 25"/>
                <a:gd name="T36" fmla="*/ 0 w 332"/>
                <a:gd name="T37" fmla="*/ 0 h 25"/>
                <a:gd name="T38" fmla="*/ 0 w 332"/>
                <a:gd name="T39" fmla="*/ 0 h 25"/>
                <a:gd name="T40" fmla="*/ 0 w 332"/>
                <a:gd name="T41" fmla="*/ 0 h 25"/>
                <a:gd name="T42" fmla="*/ 0 w 332"/>
                <a:gd name="T43" fmla="*/ 0 h 2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32"/>
                <a:gd name="T67" fmla="*/ 0 h 25"/>
                <a:gd name="T68" fmla="*/ 332 w 332"/>
                <a:gd name="T69" fmla="*/ 25 h 2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32" h="25">
                  <a:moveTo>
                    <a:pt x="22" y="14"/>
                  </a:moveTo>
                  <a:lnTo>
                    <a:pt x="0" y="1"/>
                  </a:lnTo>
                  <a:lnTo>
                    <a:pt x="30" y="0"/>
                  </a:lnTo>
                  <a:lnTo>
                    <a:pt x="47" y="2"/>
                  </a:lnTo>
                  <a:lnTo>
                    <a:pt x="66" y="3"/>
                  </a:lnTo>
                  <a:lnTo>
                    <a:pt x="84" y="4"/>
                  </a:lnTo>
                  <a:lnTo>
                    <a:pt x="103" y="6"/>
                  </a:lnTo>
                  <a:lnTo>
                    <a:pt x="122" y="6"/>
                  </a:lnTo>
                  <a:lnTo>
                    <a:pt x="142" y="7"/>
                  </a:lnTo>
                  <a:lnTo>
                    <a:pt x="161" y="7"/>
                  </a:lnTo>
                  <a:lnTo>
                    <a:pt x="181" y="7"/>
                  </a:lnTo>
                  <a:lnTo>
                    <a:pt x="202" y="8"/>
                  </a:lnTo>
                  <a:lnTo>
                    <a:pt x="221" y="8"/>
                  </a:lnTo>
                  <a:lnTo>
                    <a:pt x="241" y="9"/>
                  </a:lnTo>
                  <a:lnTo>
                    <a:pt x="259" y="10"/>
                  </a:lnTo>
                  <a:lnTo>
                    <a:pt x="279" y="11"/>
                  </a:lnTo>
                  <a:lnTo>
                    <a:pt x="297" y="13"/>
                  </a:lnTo>
                  <a:lnTo>
                    <a:pt x="315" y="15"/>
                  </a:lnTo>
                  <a:lnTo>
                    <a:pt x="332" y="17"/>
                  </a:lnTo>
                  <a:lnTo>
                    <a:pt x="292" y="25"/>
                  </a:lnTo>
                  <a:lnTo>
                    <a:pt x="97" y="16"/>
                  </a:lnTo>
                  <a:lnTo>
                    <a:pt x="22" y="14"/>
                  </a:lnTo>
                  <a:close/>
                </a:path>
              </a:pathLst>
            </a:custGeom>
            <a:solidFill>
              <a:srgbClr val="000000"/>
            </a:solidFill>
            <a:ln w="9525">
              <a:noFill/>
              <a:round/>
              <a:headEnd/>
              <a:tailEnd/>
            </a:ln>
          </p:spPr>
          <p:txBody>
            <a:bodyPr/>
            <a:lstStyle/>
            <a:p>
              <a:endParaRPr lang="ru-RU"/>
            </a:p>
          </p:txBody>
        </p:sp>
        <p:sp>
          <p:nvSpPr>
            <p:cNvPr id="144" name="Freeform 423"/>
            <p:cNvSpPr>
              <a:spLocks/>
            </p:cNvSpPr>
            <p:nvPr/>
          </p:nvSpPr>
          <p:spPr bwMode="auto">
            <a:xfrm>
              <a:off x="3138" y="3013"/>
              <a:ext cx="76" cy="7"/>
            </a:xfrm>
            <a:custGeom>
              <a:avLst/>
              <a:gdLst>
                <a:gd name="T0" fmla="*/ 0 w 248"/>
                <a:gd name="T1" fmla="*/ 0 h 26"/>
                <a:gd name="T2" fmla="*/ 0 w 248"/>
                <a:gd name="T3" fmla="*/ 0 h 26"/>
                <a:gd name="T4" fmla="*/ 0 w 248"/>
                <a:gd name="T5" fmla="*/ 0 h 26"/>
                <a:gd name="T6" fmla="*/ 0 w 248"/>
                <a:gd name="T7" fmla="*/ 0 h 26"/>
                <a:gd name="T8" fmla="*/ 0 w 248"/>
                <a:gd name="T9" fmla="*/ 0 h 26"/>
                <a:gd name="T10" fmla="*/ 0 w 248"/>
                <a:gd name="T11" fmla="*/ 0 h 26"/>
                <a:gd name="T12" fmla="*/ 0 w 248"/>
                <a:gd name="T13" fmla="*/ 0 h 26"/>
                <a:gd name="T14" fmla="*/ 0 w 248"/>
                <a:gd name="T15" fmla="*/ 0 h 26"/>
                <a:gd name="T16" fmla="*/ 0 w 248"/>
                <a:gd name="T17" fmla="*/ 0 h 26"/>
                <a:gd name="T18" fmla="*/ 0 w 248"/>
                <a:gd name="T19" fmla="*/ 0 h 26"/>
                <a:gd name="T20" fmla="*/ 0 w 248"/>
                <a:gd name="T21" fmla="*/ 0 h 26"/>
                <a:gd name="T22" fmla="*/ 0 w 248"/>
                <a:gd name="T23" fmla="*/ 0 h 26"/>
                <a:gd name="T24" fmla="*/ 0 w 248"/>
                <a:gd name="T25" fmla="*/ 0 h 26"/>
                <a:gd name="T26" fmla="*/ 0 w 248"/>
                <a:gd name="T27" fmla="*/ 0 h 26"/>
                <a:gd name="T28" fmla="*/ 0 w 248"/>
                <a:gd name="T29" fmla="*/ 0 h 26"/>
                <a:gd name="T30" fmla="*/ 0 w 248"/>
                <a:gd name="T31" fmla="*/ 0 h 26"/>
                <a:gd name="T32" fmla="*/ 0 w 248"/>
                <a:gd name="T33" fmla="*/ 0 h 26"/>
                <a:gd name="T34" fmla="*/ 0 w 248"/>
                <a:gd name="T35" fmla="*/ 0 h 26"/>
                <a:gd name="T36" fmla="*/ 0 w 248"/>
                <a:gd name="T37" fmla="*/ 0 h 26"/>
                <a:gd name="T38" fmla="*/ 0 w 248"/>
                <a:gd name="T39" fmla="*/ 0 h 26"/>
                <a:gd name="T40" fmla="*/ 0 w 248"/>
                <a:gd name="T41" fmla="*/ 0 h 26"/>
                <a:gd name="T42" fmla="*/ 0 w 248"/>
                <a:gd name="T43" fmla="*/ 0 h 26"/>
                <a:gd name="T44" fmla="*/ 0 w 248"/>
                <a:gd name="T45" fmla="*/ 0 h 26"/>
                <a:gd name="T46" fmla="*/ 0 w 248"/>
                <a:gd name="T47" fmla="*/ 0 h 26"/>
                <a:gd name="T48" fmla="*/ 0 w 248"/>
                <a:gd name="T49" fmla="*/ 0 h 26"/>
                <a:gd name="T50" fmla="*/ 0 w 248"/>
                <a:gd name="T51" fmla="*/ 0 h 26"/>
                <a:gd name="T52" fmla="*/ 0 w 248"/>
                <a:gd name="T53" fmla="*/ 0 h 26"/>
                <a:gd name="T54" fmla="*/ 0 w 248"/>
                <a:gd name="T55" fmla="*/ 0 h 26"/>
                <a:gd name="T56" fmla="*/ 0 w 248"/>
                <a:gd name="T57" fmla="*/ 0 h 26"/>
                <a:gd name="T58" fmla="*/ 0 w 248"/>
                <a:gd name="T59" fmla="*/ 0 h 26"/>
                <a:gd name="T60" fmla="*/ 0 w 248"/>
                <a:gd name="T61" fmla="*/ 0 h 26"/>
                <a:gd name="T62" fmla="*/ 0 w 248"/>
                <a:gd name="T63" fmla="*/ 0 h 26"/>
                <a:gd name="T64" fmla="*/ 0 w 248"/>
                <a:gd name="T65" fmla="*/ 0 h 26"/>
                <a:gd name="T66" fmla="*/ 0 w 248"/>
                <a:gd name="T67" fmla="*/ 0 h 26"/>
                <a:gd name="T68" fmla="*/ 0 w 248"/>
                <a:gd name="T69" fmla="*/ 0 h 26"/>
                <a:gd name="T70" fmla="*/ 0 w 248"/>
                <a:gd name="T71" fmla="*/ 0 h 26"/>
                <a:gd name="T72" fmla="*/ 0 w 248"/>
                <a:gd name="T73" fmla="*/ 0 h 26"/>
                <a:gd name="T74" fmla="*/ 0 w 248"/>
                <a:gd name="T75" fmla="*/ 0 h 2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48"/>
                <a:gd name="T115" fmla="*/ 0 h 26"/>
                <a:gd name="T116" fmla="*/ 248 w 248"/>
                <a:gd name="T117" fmla="*/ 26 h 2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48" h="26">
                  <a:moveTo>
                    <a:pt x="80" y="14"/>
                  </a:moveTo>
                  <a:lnTo>
                    <a:pt x="70" y="15"/>
                  </a:lnTo>
                  <a:lnTo>
                    <a:pt x="60" y="15"/>
                  </a:lnTo>
                  <a:lnTo>
                    <a:pt x="50" y="14"/>
                  </a:lnTo>
                  <a:lnTo>
                    <a:pt x="39" y="13"/>
                  </a:lnTo>
                  <a:lnTo>
                    <a:pt x="29" y="11"/>
                  </a:lnTo>
                  <a:lnTo>
                    <a:pt x="18" y="10"/>
                  </a:lnTo>
                  <a:lnTo>
                    <a:pt x="9" y="8"/>
                  </a:lnTo>
                  <a:lnTo>
                    <a:pt x="0" y="6"/>
                  </a:lnTo>
                  <a:lnTo>
                    <a:pt x="13" y="3"/>
                  </a:lnTo>
                  <a:lnTo>
                    <a:pt x="24" y="1"/>
                  </a:lnTo>
                  <a:lnTo>
                    <a:pt x="38" y="0"/>
                  </a:lnTo>
                  <a:lnTo>
                    <a:pt x="51" y="0"/>
                  </a:lnTo>
                  <a:lnTo>
                    <a:pt x="65" y="0"/>
                  </a:lnTo>
                  <a:lnTo>
                    <a:pt x="78" y="1"/>
                  </a:lnTo>
                  <a:lnTo>
                    <a:pt x="92" y="2"/>
                  </a:lnTo>
                  <a:lnTo>
                    <a:pt x="106" y="3"/>
                  </a:lnTo>
                  <a:lnTo>
                    <a:pt x="120" y="4"/>
                  </a:lnTo>
                  <a:lnTo>
                    <a:pt x="135" y="6"/>
                  </a:lnTo>
                  <a:lnTo>
                    <a:pt x="149" y="7"/>
                  </a:lnTo>
                  <a:lnTo>
                    <a:pt x="163" y="9"/>
                  </a:lnTo>
                  <a:lnTo>
                    <a:pt x="175" y="10"/>
                  </a:lnTo>
                  <a:lnTo>
                    <a:pt x="189" y="10"/>
                  </a:lnTo>
                  <a:lnTo>
                    <a:pt x="202" y="11"/>
                  </a:lnTo>
                  <a:lnTo>
                    <a:pt x="214" y="11"/>
                  </a:lnTo>
                  <a:lnTo>
                    <a:pt x="221" y="13"/>
                  </a:lnTo>
                  <a:lnTo>
                    <a:pt x="233" y="16"/>
                  </a:lnTo>
                  <a:lnTo>
                    <a:pt x="243" y="18"/>
                  </a:lnTo>
                  <a:lnTo>
                    <a:pt x="248" y="22"/>
                  </a:lnTo>
                  <a:lnTo>
                    <a:pt x="235" y="25"/>
                  </a:lnTo>
                  <a:lnTo>
                    <a:pt x="221" y="26"/>
                  </a:lnTo>
                  <a:lnTo>
                    <a:pt x="205" y="25"/>
                  </a:lnTo>
                  <a:lnTo>
                    <a:pt x="189" y="24"/>
                  </a:lnTo>
                  <a:lnTo>
                    <a:pt x="173" y="22"/>
                  </a:lnTo>
                  <a:lnTo>
                    <a:pt x="157" y="21"/>
                  </a:lnTo>
                  <a:lnTo>
                    <a:pt x="143" y="21"/>
                  </a:lnTo>
                  <a:lnTo>
                    <a:pt x="130" y="23"/>
                  </a:lnTo>
                  <a:lnTo>
                    <a:pt x="80" y="14"/>
                  </a:lnTo>
                  <a:close/>
                </a:path>
              </a:pathLst>
            </a:custGeom>
            <a:solidFill>
              <a:srgbClr val="000000"/>
            </a:solidFill>
            <a:ln w="9525">
              <a:noFill/>
              <a:round/>
              <a:headEnd/>
              <a:tailEnd/>
            </a:ln>
          </p:spPr>
          <p:txBody>
            <a:bodyPr/>
            <a:lstStyle/>
            <a:p>
              <a:endParaRPr lang="ru-RU"/>
            </a:p>
          </p:txBody>
        </p:sp>
        <p:sp>
          <p:nvSpPr>
            <p:cNvPr id="145" name="Freeform 424"/>
            <p:cNvSpPr>
              <a:spLocks/>
            </p:cNvSpPr>
            <p:nvPr/>
          </p:nvSpPr>
          <p:spPr bwMode="auto">
            <a:xfrm>
              <a:off x="3010" y="2998"/>
              <a:ext cx="54" cy="16"/>
            </a:xfrm>
            <a:custGeom>
              <a:avLst/>
              <a:gdLst>
                <a:gd name="T0" fmla="*/ 0 w 174"/>
                <a:gd name="T1" fmla="*/ 0 h 58"/>
                <a:gd name="T2" fmla="*/ 0 w 174"/>
                <a:gd name="T3" fmla="*/ 0 h 58"/>
                <a:gd name="T4" fmla="*/ 0 w 174"/>
                <a:gd name="T5" fmla="*/ 0 h 58"/>
                <a:gd name="T6" fmla="*/ 0 w 174"/>
                <a:gd name="T7" fmla="*/ 0 h 58"/>
                <a:gd name="T8" fmla="*/ 0 w 174"/>
                <a:gd name="T9" fmla="*/ 0 h 58"/>
                <a:gd name="T10" fmla="*/ 0 w 174"/>
                <a:gd name="T11" fmla="*/ 0 h 58"/>
                <a:gd name="T12" fmla="*/ 0 w 174"/>
                <a:gd name="T13" fmla="*/ 0 h 58"/>
                <a:gd name="T14" fmla="*/ 0 w 174"/>
                <a:gd name="T15" fmla="*/ 0 h 58"/>
                <a:gd name="T16" fmla="*/ 0 w 174"/>
                <a:gd name="T17" fmla="*/ 0 h 58"/>
                <a:gd name="T18" fmla="*/ 0 w 174"/>
                <a:gd name="T19" fmla="*/ 0 h 58"/>
                <a:gd name="T20" fmla="*/ 0 w 174"/>
                <a:gd name="T21" fmla="*/ 0 h 58"/>
                <a:gd name="T22" fmla="*/ 0 w 174"/>
                <a:gd name="T23" fmla="*/ 0 h 58"/>
                <a:gd name="T24" fmla="*/ 0 w 174"/>
                <a:gd name="T25" fmla="*/ 0 h 58"/>
                <a:gd name="T26" fmla="*/ 0 w 174"/>
                <a:gd name="T27" fmla="*/ 0 h 58"/>
                <a:gd name="T28" fmla="*/ 0 w 174"/>
                <a:gd name="T29" fmla="*/ 0 h 58"/>
                <a:gd name="T30" fmla="*/ 0 w 174"/>
                <a:gd name="T31" fmla="*/ 0 h 58"/>
                <a:gd name="T32" fmla="*/ 0 w 174"/>
                <a:gd name="T33" fmla="*/ 0 h 58"/>
                <a:gd name="T34" fmla="*/ 0 w 174"/>
                <a:gd name="T35" fmla="*/ 0 h 58"/>
                <a:gd name="T36" fmla="*/ 0 w 174"/>
                <a:gd name="T37" fmla="*/ 0 h 58"/>
                <a:gd name="T38" fmla="*/ 0 w 174"/>
                <a:gd name="T39" fmla="*/ 0 h 58"/>
                <a:gd name="T40" fmla="*/ 0 w 174"/>
                <a:gd name="T41" fmla="*/ 0 h 58"/>
                <a:gd name="T42" fmla="*/ 0 w 174"/>
                <a:gd name="T43" fmla="*/ 0 h 58"/>
                <a:gd name="T44" fmla="*/ 0 w 174"/>
                <a:gd name="T45" fmla="*/ 0 h 58"/>
                <a:gd name="T46" fmla="*/ 0 w 174"/>
                <a:gd name="T47" fmla="*/ 0 h 58"/>
                <a:gd name="T48" fmla="*/ 0 w 174"/>
                <a:gd name="T49" fmla="*/ 0 h 58"/>
                <a:gd name="T50" fmla="*/ 0 w 174"/>
                <a:gd name="T51" fmla="*/ 0 h 58"/>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74"/>
                <a:gd name="T79" fmla="*/ 0 h 58"/>
                <a:gd name="T80" fmla="*/ 174 w 174"/>
                <a:gd name="T81" fmla="*/ 58 h 58"/>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74" h="58">
                  <a:moveTo>
                    <a:pt x="0" y="48"/>
                  </a:moveTo>
                  <a:lnTo>
                    <a:pt x="6" y="46"/>
                  </a:lnTo>
                  <a:lnTo>
                    <a:pt x="16" y="43"/>
                  </a:lnTo>
                  <a:lnTo>
                    <a:pt x="25" y="41"/>
                  </a:lnTo>
                  <a:lnTo>
                    <a:pt x="36" y="39"/>
                  </a:lnTo>
                  <a:lnTo>
                    <a:pt x="47" y="36"/>
                  </a:lnTo>
                  <a:lnTo>
                    <a:pt x="57" y="34"/>
                  </a:lnTo>
                  <a:lnTo>
                    <a:pt x="66" y="32"/>
                  </a:lnTo>
                  <a:lnTo>
                    <a:pt x="73" y="28"/>
                  </a:lnTo>
                  <a:lnTo>
                    <a:pt x="87" y="27"/>
                  </a:lnTo>
                  <a:lnTo>
                    <a:pt x="100" y="23"/>
                  </a:lnTo>
                  <a:lnTo>
                    <a:pt x="111" y="18"/>
                  </a:lnTo>
                  <a:lnTo>
                    <a:pt x="124" y="12"/>
                  </a:lnTo>
                  <a:lnTo>
                    <a:pt x="135" y="7"/>
                  </a:lnTo>
                  <a:lnTo>
                    <a:pt x="148" y="2"/>
                  </a:lnTo>
                  <a:lnTo>
                    <a:pt x="161" y="0"/>
                  </a:lnTo>
                  <a:lnTo>
                    <a:pt x="174" y="0"/>
                  </a:lnTo>
                  <a:lnTo>
                    <a:pt x="159" y="9"/>
                  </a:lnTo>
                  <a:lnTo>
                    <a:pt x="142" y="17"/>
                  </a:lnTo>
                  <a:lnTo>
                    <a:pt x="126" y="26"/>
                  </a:lnTo>
                  <a:lnTo>
                    <a:pt x="108" y="34"/>
                  </a:lnTo>
                  <a:lnTo>
                    <a:pt x="89" y="41"/>
                  </a:lnTo>
                  <a:lnTo>
                    <a:pt x="70" y="48"/>
                  </a:lnTo>
                  <a:lnTo>
                    <a:pt x="50" y="54"/>
                  </a:lnTo>
                  <a:lnTo>
                    <a:pt x="28" y="58"/>
                  </a:lnTo>
                  <a:lnTo>
                    <a:pt x="0" y="48"/>
                  </a:lnTo>
                  <a:close/>
                </a:path>
              </a:pathLst>
            </a:custGeom>
            <a:solidFill>
              <a:srgbClr val="000000"/>
            </a:solidFill>
            <a:ln w="9525">
              <a:noFill/>
              <a:round/>
              <a:headEnd/>
              <a:tailEnd/>
            </a:ln>
          </p:spPr>
          <p:txBody>
            <a:bodyPr/>
            <a:lstStyle/>
            <a:p>
              <a:endParaRPr lang="ru-RU"/>
            </a:p>
          </p:txBody>
        </p:sp>
        <p:sp>
          <p:nvSpPr>
            <p:cNvPr id="146" name="Freeform 425"/>
            <p:cNvSpPr>
              <a:spLocks/>
            </p:cNvSpPr>
            <p:nvPr/>
          </p:nvSpPr>
          <p:spPr bwMode="auto">
            <a:xfrm>
              <a:off x="3322" y="3005"/>
              <a:ext cx="3" cy="15"/>
            </a:xfrm>
            <a:custGeom>
              <a:avLst/>
              <a:gdLst>
                <a:gd name="T0" fmla="*/ 0 w 12"/>
                <a:gd name="T1" fmla="*/ 0 h 54"/>
                <a:gd name="T2" fmla="*/ 0 w 12"/>
                <a:gd name="T3" fmla="*/ 0 h 54"/>
                <a:gd name="T4" fmla="*/ 0 w 12"/>
                <a:gd name="T5" fmla="*/ 0 h 54"/>
                <a:gd name="T6" fmla="*/ 0 w 12"/>
                <a:gd name="T7" fmla="*/ 0 h 54"/>
                <a:gd name="T8" fmla="*/ 0 w 12"/>
                <a:gd name="T9" fmla="*/ 0 h 54"/>
                <a:gd name="T10" fmla="*/ 0 w 12"/>
                <a:gd name="T11" fmla="*/ 0 h 54"/>
                <a:gd name="T12" fmla="*/ 0 w 12"/>
                <a:gd name="T13" fmla="*/ 0 h 54"/>
                <a:gd name="T14" fmla="*/ 0 w 12"/>
                <a:gd name="T15" fmla="*/ 0 h 54"/>
                <a:gd name="T16" fmla="*/ 0 w 12"/>
                <a:gd name="T17" fmla="*/ 0 h 54"/>
                <a:gd name="T18" fmla="*/ 0 w 12"/>
                <a:gd name="T19" fmla="*/ 0 h 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
                <a:gd name="T31" fmla="*/ 0 h 54"/>
                <a:gd name="T32" fmla="*/ 12 w 12"/>
                <a:gd name="T33" fmla="*/ 54 h 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 h="54">
                  <a:moveTo>
                    <a:pt x="0" y="52"/>
                  </a:moveTo>
                  <a:lnTo>
                    <a:pt x="2" y="0"/>
                  </a:lnTo>
                  <a:lnTo>
                    <a:pt x="6" y="8"/>
                  </a:lnTo>
                  <a:lnTo>
                    <a:pt x="9" y="24"/>
                  </a:lnTo>
                  <a:lnTo>
                    <a:pt x="10" y="40"/>
                  </a:lnTo>
                  <a:lnTo>
                    <a:pt x="12" y="53"/>
                  </a:lnTo>
                  <a:lnTo>
                    <a:pt x="9" y="54"/>
                  </a:lnTo>
                  <a:lnTo>
                    <a:pt x="6" y="53"/>
                  </a:lnTo>
                  <a:lnTo>
                    <a:pt x="4" y="52"/>
                  </a:lnTo>
                  <a:lnTo>
                    <a:pt x="0" y="52"/>
                  </a:lnTo>
                  <a:close/>
                </a:path>
              </a:pathLst>
            </a:custGeom>
            <a:solidFill>
              <a:srgbClr val="000000"/>
            </a:solidFill>
            <a:ln w="9525">
              <a:noFill/>
              <a:round/>
              <a:headEnd/>
              <a:tailEnd/>
            </a:ln>
          </p:spPr>
          <p:txBody>
            <a:bodyPr/>
            <a:lstStyle/>
            <a:p>
              <a:endParaRPr lang="ru-RU"/>
            </a:p>
          </p:txBody>
        </p:sp>
        <p:sp>
          <p:nvSpPr>
            <p:cNvPr id="147" name="Freeform 426"/>
            <p:cNvSpPr>
              <a:spLocks/>
            </p:cNvSpPr>
            <p:nvPr/>
          </p:nvSpPr>
          <p:spPr bwMode="auto">
            <a:xfrm>
              <a:off x="2992" y="2955"/>
              <a:ext cx="11" cy="58"/>
            </a:xfrm>
            <a:custGeom>
              <a:avLst/>
              <a:gdLst>
                <a:gd name="T0" fmla="*/ 0 w 34"/>
                <a:gd name="T1" fmla="*/ 0 h 210"/>
                <a:gd name="T2" fmla="*/ 0 w 34"/>
                <a:gd name="T3" fmla="*/ 0 h 210"/>
                <a:gd name="T4" fmla="*/ 0 w 34"/>
                <a:gd name="T5" fmla="*/ 0 h 210"/>
                <a:gd name="T6" fmla="*/ 0 w 34"/>
                <a:gd name="T7" fmla="*/ 0 h 210"/>
                <a:gd name="T8" fmla="*/ 0 w 34"/>
                <a:gd name="T9" fmla="*/ 0 h 210"/>
                <a:gd name="T10" fmla="*/ 0 w 34"/>
                <a:gd name="T11" fmla="*/ 0 h 210"/>
                <a:gd name="T12" fmla="*/ 0 w 34"/>
                <a:gd name="T13" fmla="*/ 0 h 210"/>
                <a:gd name="T14" fmla="*/ 0 w 34"/>
                <a:gd name="T15" fmla="*/ 0 h 210"/>
                <a:gd name="T16" fmla="*/ 0 w 34"/>
                <a:gd name="T17" fmla="*/ 0 h 210"/>
                <a:gd name="T18" fmla="*/ 0 w 34"/>
                <a:gd name="T19" fmla="*/ 0 h 210"/>
                <a:gd name="T20" fmla="*/ 0 w 34"/>
                <a:gd name="T21" fmla="*/ 0 h 210"/>
                <a:gd name="T22" fmla="*/ 0 w 34"/>
                <a:gd name="T23" fmla="*/ 0 h 210"/>
                <a:gd name="T24" fmla="*/ 0 w 34"/>
                <a:gd name="T25" fmla="*/ 0 h 210"/>
                <a:gd name="T26" fmla="*/ 0 w 34"/>
                <a:gd name="T27" fmla="*/ 0 h 210"/>
                <a:gd name="T28" fmla="*/ 0 w 34"/>
                <a:gd name="T29" fmla="*/ 0 h 210"/>
                <a:gd name="T30" fmla="*/ 0 w 34"/>
                <a:gd name="T31" fmla="*/ 0 h 210"/>
                <a:gd name="T32" fmla="*/ 0 w 34"/>
                <a:gd name="T33" fmla="*/ 0 h 210"/>
                <a:gd name="T34" fmla="*/ 0 w 34"/>
                <a:gd name="T35" fmla="*/ 0 h 210"/>
                <a:gd name="T36" fmla="*/ 0 w 34"/>
                <a:gd name="T37" fmla="*/ 0 h 210"/>
                <a:gd name="T38" fmla="*/ 0 w 34"/>
                <a:gd name="T39" fmla="*/ 0 h 210"/>
                <a:gd name="T40" fmla="*/ 0 w 34"/>
                <a:gd name="T41" fmla="*/ 0 h 210"/>
                <a:gd name="T42" fmla="*/ 0 w 34"/>
                <a:gd name="T43" fmla="*/ 0 h 210"/>
                <a:gd name="T44" fmla="*/ 0 w 34"/>
                <a:gd name="T45" fmla="*/ 0 h 210"/>
                <a:gd name="T46" fmla="*/ 0 w 34"/>
                <a:gd name="T47" fmla="*/ 0 h 210"/>
                <a:gd name="T48" fmla="*/ 0 w 34"/>
                <a:gd name="T49" fmla="*/ 0 h 210"/>
                <a:gd name="T50" fmla="*/ 0 w 34"/>
                <a:gd name="T51" fmla="*/ 0 h 21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34"/>
                <a:gd name="T79" fmla="*/ 0 h 210"/>
                <a:gd name="T80" fmla="*/ 34 w 34"/>
                <a:gd name="T81" fmla="*/ 210 h 21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34" h="210">
                  <a:moveTo>
                    <a:pt x="23" y="210"/>
                  </a:moveTo>
                  <a:lnTo>
                    <a:pt x="10" y="196"/>
                  </a:lnTo>
                  <a:lnTo>
                    <a:pt x="3" y="174"/>
                  </a:lnTo>
                  <a:lnTo>
                    <a:pt x="0" y="146"/>
                  </a:lnTo>
                  <a:lnTo>
                    <a:pt x="0" y="113"/>
                  </a:lnTo>
                  <a:lnTo>
                    <a:pt x="1" y="80"/>
                  </a:lnTo>
                  <a:lnTo>
                    <a:pt x="3" y="48"/>
                  </a:lnTo>
                  <a:lnTo>
                    <a:pt x="6" y="21"/>
                  </a:lnTo>
                  <a:lnTo>
                    <a:pt x="7" y="0"/>
                  </a:lnTo>
                  <a:lnTo>
                    <a:pt x="14" y="0"/>
                  </a:lnTo>
                  <a:lnTo>
                    <a:pt x="15" y="35"/>
                  </a:lnTo>
                  <a:lnTo>
                    <a:pt x="15" y="71"/>
                  </a:lnTo>
                  <a:lnTo>
                    <a:pt x="14" y="105"/>
                  </a:lnTo>
                  <a:lnTo>
                    <a:pt x="15" y="141"/>
                  </a:lnTo>
                  <a:lnTo>
                    <a:pt x="17" y="154"/>
                  </a:lnTo>
                  <a:lnTo>
                    <a:pt x="18" y="169"/>
                  </a:lnTo>
                  <a:lnTo>
                    <a:pt x="21" y="180"/>
                  </a:lnTo>
                  <a:lnTo>
                    <a:pt x="31" y="186"/>
                  </a:lnTo>
                  <a:lnTo>
                    <a:pt x="34" y="188"/>
                  </a:lnTo>
                  <a:lnTo>
                    <a:pt x="34" y="193"/>
                  </a:lnTo>
                  <a:lnTo>
                    <a:pt x="33" y="197"/>
                  </a:lnTo>
                  <a:lnTo>
                    <a:pt x="31" y="201"/>
                  </a:lnTo>
                  <a:lnTo>
                    <a:pt x="30" y="203"/>
                  </a:lnTo>
                  <a:lnTo>
                    <a:pt x="28" y="207"/>
                  </a:lnTo>
                  <a:lnTo>
                    <a:pt x="26" y="209"/>
                  </a:lnTo>
                  <a:lnTo>
                    <a:pt x="23" y="210"/>
                  </a:lnTo>
                  <a:close/>
                </a:path>
              </a:pathLst>
            </a:custGeom>
            <a:solidFill>
              <a:srgbClr val="000000"/>
            </a:solidFill>
            <a:ln w="9525">
              <a:noFill/>
              <a:round/>
              <a:headEnd/>
              <a:tailEnd/>
            </a:ln>
          </p:spPr>
          <p:txBody>
            <a:bodyPr/>
            <a:lstStyle/>
            <a:p>
              <a:endParaRPr lang="ru-RU"/>
            </a:p>
          </p:txBody>
        </p:sp>
        <p:sp>
          <p:nvSpPr>
            <p:cNvPr id="148" name="Freeform 427"/>
            <p:cNvSpPr>
              <a:spLocks/>
            </p:cNvSpPr>
            <p:nvPr/>
          </p:nvSpPr>
          <p:spPr bwMode="auto">
            <a:xfrm>
              <a:off x="3138" y="2997"/>
              <a:ext cx="3" cy="12"/>
            </a:xfrm>
            <a:custGeom>
              <a:avLst/>
              <a:gdLst>
                <a:gd name="T0" fmla="*/ 0 w 11"/>
                <a:gd name="T1" fmla="*/ 0 h 44"/>
                <a:gd name="T2" fmla="*/ 0 w 11"/>
                <a:gd name="T3" fmla="*/ 0 h 44"/>
                <a:gd name="T4" fmla="*/ 0 w 11"/>
                <a:gd name="T5" fmla="*/ 0 h 44"/>
                <a:gd name="T6" fmla="*/ 0 w 11"/>
                <a:gd name="T7" fmla="*/ 0 h 44"/>
                <a:gd name="T8" fmla="*/ 0 w 11"/>
                <a:gd name="T9" fmla="*/ 0 h 44"/>
                <a:gd name="T10" fmla="*/ 0 w 11"/>
                <a:gd name="T11" fmla="*/ 0 h 44"/>
                <a:gd name="T12" fmla="*/ 0 w 11"/>
                <a:gd name="T13" fmla="*/ 0 h 44"/>
                <a:gd name="T14" fmla="*/ 0 w 11"/>
                <a:gd name="T15" fmla="*/ 0 h 44"/>
                <a:gd name="T16" fmla="*/ 0 w 11"/>
                <a:gd name="T17" fmla="*/ 0 h 44"/>
                <a:gd name="T18" fmla="*/ 0 w 11"/>
                <a:gd name="T19" fmla="*/ 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1"/>
                <a:gd name="T31" fmla="*/ 0 h 44"/>
                <a:gd name="T32" fmla="*/ 11 w 11"/>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1" h="44">
                  <a:moveTo>
                    <a:pt x="1" y="0"/>
                  </a:moveTo>
                  <a:lnTo>
                    <a:pt x="7" y="5"/>
                  </a:lnTo>
                  <a:lnTo>
                    <a:pt x="10" y="13"/>
                  </a:lnTo>
                  <a:lnTo>
                    <a:pt x="10" y="21"/>
                  </a:lnTo>
                  <a:lnTo>
                    <a:pt x="11" y="29"/>
                  </a:lnTo>
                  <a:lnTo>
                    <a:pt x="9" y="34"/>
                  </a:lnTo>
                  <a:lnTo>
                    <a:pt x="8" y="40"/>
                  </a:lnTo>
                  <a:lnTo>
                    <a:pt x="6" y="43"/>
                  </a:lnTo>
                  <a:lnTo>
                    <a:pt x="0" y="44"/>
                  </a:lnTo>
                  <a:lnTo>
                    <a:pt x="1" y="0"/>
                  </a:lnTo>
                  <a:close/>
                </a:path>
              </a:pathLst>
            </a:custGeom>
            <a:solidFill>
              <a:srgbClr val="000000"/>
            </a:solidFill>
            <a:ln w="9525">
              <a:noFill/>
              <a:round/>
              <a:headEnd/>
              <a:tailEnd/>
            </a:ln>
          </p:spPr>
          <p:txBody>
            <a:bodyPr/>
            <a:lstStyle/>
            <a:p>
              <a:endParaRPr lang="ru-RU"/>
            </a:p>
          </p:txBody>
        </p:sp>
        <p:sp>
          <p:nvSpPr>
            <p:cNvPr id="149" name="Freeform 428"/>
            <p:cNvSpPr>
              <a:spLocks/>
            </p:cNvSpPr>
            <p:nvPr/>
          </p:nvSpPr>
          <p:spPr bwMode="auto">
            <a:xfrm>
              <a:off x="3258" y="2999"/>
              <a:ext cx="61" cy="5"/>
            </a:xfrm>
            <a:custGeom>
              <a:avLst/>
              <a:gdLst>
                <a:gd name="T0" fmla="*/ 0 w 194"/>
                <a:gd name="T1" fmla="*/ 0 h 16"/>
                <a:gd name="T2" fmla="*/ 0 w 194"/>
                <a:gd name="T3" fmla="*/ 0 h 16"/>
                <a:gd name="T4" fmla="*/ 0 w 194"/>
                <a:gd name="T5" fmla="*/ 0 h 16"/>
                <a:gd name="T6" fmla="*/ 0 w 194"/>
                <a:gd name="T7" fmla="*/ 0 h 16"/>
                <a:gd name="T8" fmla="*/ 0 w 194"/>
                <a:gd name="T9" fmla="*/ 0 h 16"/>
                <a:gd name="T10" fmla="*/ 0 w 194"/>
                <a:gd name="T11" fmla="*/ 0 h 16"/>
                <a:gd name="T12" fmla="*/ 0 w 194"/>
                <a:gd name="T13" fmla="*/ 0 h 16"/>
                <a:gd name="T14" fmla="*/ 0 w 194"/>
                <a:gd name="T15" fmla="*/ 0 h 16"/>
                <a:gd name="T16" fmla="*/ 0 w 194"/>
                <a:gd name="T17" fmla="*/ 0 h 16"/>
                <a:gd name="T18" fmla="*/ 0 w 194"/>
                <a:gd name="T19" fmla="*/ 0 h 16"/>
                <a:gd name="T20" fmla="*/ 0 w 194"/>
                <a:gd name="T21" fmla="*/ 0 h 16"/>
                <a:gd name="T22" fmla="*/ 0 w 194"/>
                <a:gd name="T23" fmla="*/ 0 h 16"/>
                <a:gd name="T24" fmla="*/ 0 w 194"/>
                <a:gd name="T25" fmla="*/ 0 h 16"/>
                <a:gd name="T26" fmla="*/ 0 w 194"/>
                <a:gd name="T27" fmla="*/ 0 h 16"/>
                <a:gd name="T28" fmla="*/ 0 w 194"/>
                <a:gd name="T29" fmla="*/ 0 h 16"/>
                <a:gd name="T30" fmla="*/ 0 w 194"/>
                <a:gd name="T31" fmla="*/ 0 h 16"/>
                <a:gd name="T32" fmla="*/ 0 w 194"/>
                <a:gd name="T33" fmla="*/ 0 h 16"/>
                <a:gd name="T34" fmla="*/ 0 w 194"/>
                <a:gd name="T35" fmla="*/ 0 h 16"/>
                <a:gd name="T36" fmla="*/ 0 w 194"/>
                <a:gd name="T37" fmla="*/ 0 h 16"/>
                <a:gd name="T38" fmla="*/ 0 w 194"/>
                <a:gd name="T39" fmla="*/ 0 h 16"/>
                <a:gd name="T40" fmla="*/ 0 w 194"/>
                <a:gd name="T41" fmla="*/ 0 h 16"/>
                <a:gd name="T42" fmla="*/ 0 w 194"/>
                <a:gd name="T43" fmla="*/ 0 h 16"/>
                <a:gd name="T44" fmla="*/ 0 w 194"/>
                <a:gd name="T45" fmla="*/ 0 h 16"/>
                <a:gd name="T46" fmla="*/ 0 w 194"/>
                <a:gd name="T47" fmla="*/ 0 h 16"/>
                <a:gd name="T48" fmla="*/ 0 w 194"/>
                <a:gd name="T49" fmla="*/ 0 h 16"/>
                <a:gd name="T50" fmla="*/ 0 w 194"/>
                <a:gd name="T51" fmla="*/ 0 h 16"/>
                <a:gd name="T52" fmla="*/ 0 w 194"/>
                <a:gd name="T53" fmla="*/ 0 h 16"/>
                <a:gd name="T54" fmla="*/ 0 w 194"/>
                <a:gd name="T55" fmla="*/ 0 h 16"/>
                <a:gd name="T56" fmla="*/ 0 w 194"/>
                <a:gd name="T57" fmla="*/ 0 h 16"/>
                <a:gd name="T58" fmla="*/ 0 w 194"/>
                <a:gd name="T59" fmla="*/ 0 h 16"/>
                <a:gd name="T60" fmla="*/ 0 w 194"/>
                <a:gd name="T61" fmla="*/ 0 h 16"/>
                <a:gd name="T62" fmla="*/ 0 w 194"/>
                <a:gd name="T63" fmla="*/ 0 h 16"/>
                <a:gd name="T64" fmla="*/ 0 w 194"/>
                <a:gd name="T65" fmla="*/ 0 h 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94"/>
                <a:gd name="T100" fmla="*/ 0 h 16"/>
                <a:gd name="T101" fmla="*/ 194 w 194"/>
                <a:gd name="T102" fmla="*/ 16 h 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94" h="16">
                  <a:moveTo>
                    <a:pt x="0" y="8"/>
                  </a:moveTo>
                  <a:lnTo>
                    <a:pt x="9" y="3"/>
                  </a:lnTo>
                  <a:lnTo>
                    <a:pt x="21" y="1"/>
                  </a:lnTo>
                  <a:lnTo>
                    <a:pt x="35" y="0"/>
                  </a:lnTo>
                  <a:lnTo>
                    <a:pt x="50" y="1"/>
                  </a:lnTo>
                  <a:lnTo>
                    <a:pt x="65" y="3"/>
                  </a:lnTo>
                  <a:lnTo>
                    <a:pt x="79" y="4"/>
                  </a:lnTo>
                  <a:lnTo>
                    <a:pt x="92" y="4"/>
                  </a:lnTo>
                  <a:lnTo>
                    <a:pt x="101" y="2"/>
                  </a:lnTo>
                  <a:lnTo>
                    <a:pt x="107" y="1"/>
                  </a:lnTo>
                  <a:lnTo>
                    <a:pt x="118" y="1"/>
                  </a:lnTo>
                  <a:lnTo>
                    <a:pt x="132" y="2"/>
                  </a:lnTo>
                  <a:lnTo>
                    <a:pt x="148" y="3"/>
                  </a:lnTo>
                  <a:lnTo>
                    <a:pt x="163" y="5"/>
                  </a:lnTo>
                  <a:lnTo>
                    <a:pt x="177" y="8"/>
                  </a:lnTo>
                  <a:lnTo>
                    <a:pt x="189" y="10"/>
                  </a:lnTo>
                  <a:lnTo>
                    <a:pt x="194" y="12"/>
                  </a:lnTo>
                  <a:lnTo>
                    <a:pt x="185" y="13"/>
                  </a:lnTo>
                  <a:lnTo>
                    <a:pt x="174" y="14"/>
                  </a:lnTo>
                  <a:lnTo>
                    <a:pt x="161" y="16"/>
                  </a:lnTo>
                  <a:lnTo>
                    <a:pt x="148" y="16"/>
                  </a:lnTo>
                  <a:lnTo>
                    <a:pt x="134" y="16"/>
                  </a:lnTo>
                  <a:lnTo>
                    <a:pt x="121" y="16"/>
                  </a:lnTo>
                  <a:lnTo>
                    <a:pt x="107" y="14"/>
                  </a:lnTo>
                  <a:lnTo>
                    <a:pt x="92" y="14"/>
                  </a:lnTo>
                  <a:lnTo>
                    <a:pt x="78" y="13"/>
                  </a:lnTo>
                  <a:lnTo>
                    <a:pt x="64" y="12"/>
                  </a:lnTo>
                  <a:lnTo>
                    <a:pt x="50" y="11"/>
                  </a:lnTo>
                  <a:lnTo>
                    <a:pt x="39" y="11"/>
                  </a:lnTo>
                  <a:lnTo>
                    <a:pt x="27" y="10"/>
                  </a:lnTo>
                  <a:lnTo>
                    <a:pt x="16" y="9"/>
                  </a:lnTo>
                  <a:lnTo>
                    <a:pt x="8" y="8"/>
                  </a:lnTo>
                  <a:lnTo>
                    <a:pt x="0" y="8"/>
                  </a:lnTo>
                  <a:close/>
                </a:path>
              </a:pathLst>
            </a:custGeom>
            <a:solidFill>
              <a:srgbClr val="000000"/>
            </a:solidFill>
            <a:ln w="9525">
              <a:noFill/>
              <a:round/>
              <a:headEnd/>
              <a:tailEnd/>
            </a:ln>
          </p:spPr>
          <p:txBody>
            <a:bodyPr/>
            <a:lstStyle/>
            <a:p>
              <a:endParaRPr lang="ru-RU"/>
            </a:p>
          </p:txBody>
        </p:sp>
        <p:sp>
          <p:nvSpPr>
            <p:cNvPr id="150" name="Freeform 429"/>
            <p:cNvSpPr>
              <a:spLocks/>
            </p:cNvSpPr>
            <p:nvPr/>
          </p:nvSpPr>
          <p:spPr bwMode="auto">
            <a:xfrm>
              <a:off x="3152" y="2994"/>
              <a:ext cx="100" cy="8"/>
            </a:xfrm>
            <a:custGeom>
              <a:avLst/>
              <a:gdLst>
                <a:gd name="T0" fmla="*/ 0 w 323"/>
                <a:gd name="T1" fmla="*/ 0 h 30"/>
                <a:gd name="T2" fmla="*/ 0 w 323"/>
                <a:gd name="T3" fmla="*/ 0 h 30"/>
                <a:gd name="T4" fmla="*/ 0 w 323"/>
                <a:gd name="T5" fmla="*/ 0 h 30"/>
                <a:gd name="T6" fmla="*/ 0 w 323"/>
                <a:gd name="T7" fmla="*/ 0 h 30"/>
                <a:gd name="T8" fmla="*/ 0 w 323"/>
                <a:gd name="T9" fmla="*/ 0 h 30"/>
                <a:gd name="T10" fmla="*/ 0 w 323"/>
                <a:gd name="T11" fmla="*/ 0 h 30"/>
                <a:gd name="T12" fmla="*/ 0 w 323"/>
                <a:gd name="T13" fmla="*/ 0 h 30"/>
                <a:gd name="T14" fmla="*/ 0 w 323"/>
                <a:gd name="T15" fmla="*/ 0 h 30"/>
                <a:gd name="T16" fmla="*/ 0 w 323"/>
                <a:gd name="T17" fmla="*/ 0 h 30"/>
                <a:gd name="T18" fmla="*/ 0 w 323"/>
                <a:gd name="T19" fmla="*/ 0 h 30"/>
                <a:gd name="T20" fmla="*/ 0 w 323"/>
                <a:gd name="T21" fmla="*/ 0 h 30"/>
                <a:gd name="T22" fmla="*/ 0 w 323"/>
                <a:gd name="T23" fmla="*/ 0 h 30"/>
                <a:gd name="T24" fmla="*/ 0 w 323"/>
                <a:gd name="T25" fmla="*/ 0 h 30"/>
                <a:gd name="T26" fmla="*/ 0 w 323"/>
                <a:gd name="T27" fmla="*/ 0 h 30"/>
                <a:gd name="T28" fmla="*/ 0 w 323"/>
                <a:gd name="T29" fmla="*/ 0 h 30"/>
                <a:gd name="T30" fmla="*/ 0 w 323"/>
                <a:gd name="T31" fmla="*/ 0 h 30"/>
                <a:gd name="T32" fmla="*/ 0 w 323"/>
                <a:gd name="T33" fmla="*/ 0 h 30"/>
                <a:gd name="T34" fmla="*/ 0 w 323"/>
                <a:gd name="T35" fmla="*/ 0 h 30"/>
                <a:gd name="T36" fmla="*/ 0 w 323"/>
                <a:gd name="T37" fmla="*/ 0 h 30"/>
                <a:gd name="T38" fmla="*/ 0 w 323"/>
                <a:gd name="T39" fmla="*/ 0 h 30"/>
                <a:gd name="T40" fmla="*/ 0 w 323"/>
                <a:gd name="T41" fmla="*/ 0 h 30"/>
                <a:gd name="T42" fmla="*/ 0 w 323"/>
                <a:gd name="T43" fmla="*/ 0 h 30"/>
                <a:gd name="T44" fmla="*/ 0 w 323"/>
                <a:gd name="T45" fmla="*/ 0 h 30"/>
                <a:gd name="T46" fmla="*/ 0 w 323"/>
                <a:gd name="T47" fmla="*/ 0 h 30"/>
                <a:gd name="T48" fmla="*/ 0 w 323"/>
                <a:gd name="T49" fmla="*/ 0 h 30"/>
                <a:gd name="T50" fmla="*/ 0 w 323"/>
                <a:gd name="T51" fmla="*/ 0 h 30"/>
                <a:gd name="T52" fmla="*/ 0 w 323"/>
                <a:gd name="T53" fmla="*/ 0 h 30"/>
                <a:gd name="T54" fmla="*/ 0 w 323"/>
                <a:gd name="T55" fmla="*/ 0 h 30"/>
                <a:gd name="T56" fmla="*/ 0 w 323"/>
                <a:gd name="T57" fmla="*/ 0 h 30"/>
                <a:gd name="T58" fmla="*/ 0 w 323"/>
                <a:gd name="T59" fmla="*/ 0 h 30"/>
                <a:gd name="T60" fmla="*/ 0 w 323"/>
                <a:gd name="T61" fmla="*/ 0 h 30"/>
                <a:gd name="T62" fmla="*/ 0 w 323"/>
                <a:gd name="T63" fmla="*/ 0 h 30"/>
                <a:gd name="T64" fmla="*/ 0 w 323"/>
                <a:gd name="T65" fmla="*/ 0 h 30"/>
                <a:gd name="T66" fmla="*/ 0 w 323"/>
                <a:gd name="T67" fmla="*/ 0 h 30"/>
                <a:gd name="T68" fmla="*/ 0 w 323"/>
                <a:gd name="T69" fmla="*/ 0 h 30"/>
                <a:gd name="T70" fmla="*/ 0 w 323"/>
                <a:gd name="T71" fmla="*/ 0 h 30"/>
                <a:gd name="T72" fmla="*/ 0 w 323"/>
                <a:gd name="T73" fmla="*/ 0 h 30"/>
                <a:gd name="T74" fmla="*/ 0 w 323"/>
                <a:gd name="T75" fmla="*/ 0 h 30"/>
                <a:gd name="T76" fmla="*/ 0 w 323"/>
                <a:gd name="T77" fmla="*/ 0 h 30"/>
                <a:gd name="T78" fmla="*/ 0 w 323"/>
                <a:gd name="T79" fmla="*/ 0 h 30"/>
                <a:gd name="T80" fmla="*/ 0 w 323"/>
                <a:gd name="T81" fmla="*/ 0 h 3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23"/>
                <a:gd name="T124" fmla="*/ 0 h 30"/>
                <a:gd name="T125" fmla="*/ 323 w 323"/>
                <a:gd name="T126" fmla="*/ 30 h 3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23" h="30">
                  <a:moveTo>
                    <a:pt x="0" y="18"/>
                  </a:moveTo>
                  <a:lnTo>
                    <a:pt x="1" y="16"/>
                  </a:lnTo>
                  <a:lnTo>
                    <a:pt x="6" y="13"/>
                  </a:lnTo>
                  <a:lnTo>
                    <a:pt x="13" y="10"/>
                  </a:lnTo>
                  <a:lnTo>
                    <a:pt x="22" y="7"/>
                  </a:lnTo>
                  <a:lnTo>
                    <a:pt x="31" y="5"/>
                  </a:lnTo>
                  <a:lnTo>
                    <a:pt x="39" y="2"/>
                  </a:lnTo>
                  <a:lnTo>
                    <a:pt x="47" y="0"/>
                  </a:lnTo>
                  <a:lnTo>
                    <a:pt x="52" y="0"/>
                  </a:lnTo>
                  <a:lnTo>
                    <a:pt x="54" y="0"/>
                  </a:lnTo>
                  <a:lnTo>
                    <a:pt x="62" y="1"/>
                  </a:lnTo>
                  <a:lnTo>
                    <a:pt x="74" y="2"/>
                  </a:lnTo>
                  <a:lnTo>
                    <a:pt x="89" y="3"/>
                  </a:lnTo>
                  <a:lnTo>
                    <a:pt x="107" y="6"/>
                  </a:lnTo>
                  <a:lnTo>
                    <a:pt x="128" y="8"/>
                  </a:lnTo>
                  <a:lnTo>
                    <a:pt x="150" y="10"/>
                  </a:lnTo>
                  <a:lnTo>
                    <a:pt x="173" y="13"/>
                  </a:lnTo>
                  <a:lnTo>
                    <a:pt x="197" y="15"/>
                  </a:lnTo>
                  <a:lnTo>
                    <a:pt x="220" y="16"/>
                  </a:lnTo>
                  <a:lnTo>
                    <a:pt x="243" y="18"/>
                  </a:lnTo>
                  <a:lnTo>
                    <a:pt x="264" y="20"/>
                  </a:lnTo>
                  <a:lnTo>
                    <a:pt x="283" y="21"/>
                  </a:lnTo>
                  <a:lnTo>
                    <a:pt x="300" y="21"/>
                  </a:lnTo>
                  <a:lnTo>
                    <a:pt x="313" y="21"/>
                  </a:lnTo>
                  <a:lnTo>
                    <a:pt x="323" y="20"/>
                  </a:lnTo>
                  <a:lnTo>
                    <a:pt x="316" y="24"/>
                  </a:lnTo>
                  <a:lnTo>
                    <a:pt x="303" y="28"/>
                  </a:lnTo>
                  <a:lnTo>
                    <a:pt x="287" y="30"/>
                  </a:lnTo>
                  <a:lnTo>
                    <a:pt x="267" y="30"/>
                  </a:lnTo>
                  <a:lnTo>
                    <a:pt x="245" y="30"/>
                  </a:lnTo>
                  <a:lnTo>
                    <a:pt x="221" y="29"/>
                  </a:lnTo>
                  <a:lnTo>
                    <a:pt x="196" y="28"/>
                  </a:lnTo>
                  <a:lnTo>
                    <a:pt x="168" y="25"/>
                  </a:lnTo>
                  <a:lnTo>
                    <a:pt x="142" y="23"/>
                  </a:lnTo>
                  <a:lnTo>
                    <a:pt x="115" y="21"/>
                  </a:lnTo>
                  <a:lnTo>
                    <a:pt x="90" y="20"/>
                  </a:lnTo>
                  <a:lnTo>
                    <a:pt x="66" y="17"/>
                  </a:lnTo>
                  <a:lnTo>
                    <a:pt x="44" y="16"/>
                  </a:lnTo>
                  <a:lnTo>
                    <a:pt x="25" y="16"/>
                  </a:lnTo>
                  <a:lnTo>
                    <a:pt x="10" y="16"/>
                  </a:lnTo>
                  <a:lnTo>
                    <a:pt x="0" y="18"/>
                  </a:lnTo>
                  <a:close/>
                </a:path>
              </a:pathLst>
            </a:custGeom>
            <a:solidFill>
              <a:srgbClr val="000000"/>
            </a:solidFill>
            <a:ln w="9525">
              <a:noFill/>
              <a:round/>
              <a:headEnd/>
              <a:tailEnd/>
            </a:ln>
          </p:spPr>
          <p:txBody>
            <a:bodyPr/>
            <a:lstStyle/>
            <a:p>
              <a:endParaRPr lang="ru-RU"/>
            </a:p>
          </p:txBody>
        </p:sp>
        <p:sp>
          <p:nvSpPr>
            <p:cNvPr id="151" name="Freeform 430"/>
            <p:cNvSpPr>
              <a:spLocks/>
            </p:cNvSpPr>
            <p:nvPr/>
          </p:nvSpPr>
          <p:spPr bwMode="auto">
            <a:xfrm>
              <a:off x="3151" y="2962"/>
              <a:ext cx="5" cy="31"/>
            </a:xfrm>
            <a:custGeom>
              <a:avLst/>
              <a:gdLst>
                <a:gd name="T0" fmla="*/ 0 w 18"/>
                <a:gd name="T1" fmla="*/ 0 h 116"/>
                <a:gd name="T2" fmla="*/ 0 w 18"/>
                <a:gd name="T3" fmla="*/ 0 h 116"/>
                <a:gd name="T4" fmla="*/ 0 w 18"/>
                <a:gd name="T5" fmla="*/ 0 h 116"/>
                <a:gd name="T6" fmla="*/ 0 w 18"/>
                <a:gd name="T7" fmla="*/ 0 h 116"/>
                <a:gd name="T8" fmla="*/ 0 w 18"/>
                <a:gd name="T9" fmla="*/ 0 h 116"/>
                <a:gd name="T10" fmla="*/ 0 w 18"/>
                <a:gd name="T11" fmla="*/ 0 h 116"/>
                <a:gd name="T12" fmla="*/ 0 w 18"/>
                <a:gd name="T13" fmla="*/ 0 h 116"/>
                <a:gd name="T14" fmla="*/ 0 w 18"/>
                <a:gd name="T15" fmla="*/ 0 h 116"/>
                <a:gd name="T16" fmla="*/ 0 w 18"/>
                <a:gd name="T17" fmla="*/ 0 h 116"/>
                <a:gd name="T18" fmla="*/ 0 w 18"/>
                <a:gd name="T19" fmla="*/ 0 h 116"/>
                <a:gd name="T20" fmla="*/ 0 w 18"/>
                <a:gd name="T21" fmla="*/ 0 h 116"/>
                <a:gd name="T22" fmla="*/ 0 w 18"/>
                <a:gd name="T23" fmla="*/ 0 h 116"/>
                <a:gd name="T24" fmla="*/ 0 w 18"/>
                <a:gd name="T25" fmla="*/ 0 h 1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
                <a:gd name="T40" fmla="*/ 0 h 116"/>
                <a:gd name="T41" fmla="*/ 18 w 18"/>
                <a:gd name="T42" fmla="*/ 116 h 1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 h="116">
                  <a:moveTo>
                    <a:pt x="0" y="106"/>
                  </a:moveTo>
                  <a:lnTo>
                    <a:pt x="1" y="79"/>
                  </a:lnTo>
                  <a:lnTo>
                    <a:pt x="3" y="52"/>
                  </a:lnTo>
                  <a:lnTo>
                    <a:pt x="6" y="26"/>
                  </a:lnTo>
                  <a:lnTo>
                    <a:pt x="11" y="0"/>
                  </a:lnTo>
                  <a:lnTo>
                    <a:pt x="18" y="27"/>
                  </a:lnTo>
                  <a:lnTo>
                    <a:pt x="17" y="57"/>
                  </a:lnTo>
                  <a:lnTo>
                    <a:pt x="12" y="87"/>
                  </a:lnTo>
                  <a:lnTo>
                    <a:pt x="10" y="116"/>
                  </a:lnTo>
                  <a:lnTo>
                    <a:pt x="6" y="116"/>
                  </a:lnTo>
                  <a:lnTo>
                    <a:pt x="3" y="112"/>
                  </a:lnTo>
                  <a:lnTo>
                    <a:pt x="1" y="110"/>
                  </a:lnTo>
                  <a:lnTo>
                    <a:pt x="0" y="106"/>
                  </a:lnTo>
                  <a:close/>
                </a:path>
              </a:pathLst>
            </a:custGeom>
            <a:solidFill>
              <a:srgbClr val="000000"/>
            </a:solidFill>
            <a:ln w="9525">
              <a:noFill/>
              <a:round/>
              <a:headEnd/>
              <a:tailEnd/>
            </a:ln>
          </p:spPr>
          <p:txBody>
            <a:bodyPr/>
            <a:lstStyle/>
            <a:p>
              <a:endParaRPr lang="ru-RU"/>
            </a:p>
          </p:txBody>
        </p:sp>
        <p:sp>
          <p:nvSpPr>
            <p:cNvPr id="152" name="Freeform 431"/>
            <p:cNvSpPr>
              <a:spLocks/>
            </p:cNvSpPr>
            <p:nvPr/>
          </p:nvSpPr>
          <p:spPr bwMode="auto">
            <a:xfrm>
              <a:off x="3072" y="2975"/>
              <a:ext cx="42" cy="20"/>
            </a:xfrm>
            <a:custGeom>
              <a:avLst/>
              <a:gdLst>
                <a:gd name="T0" fmla="*/ 0 w 135"/>
                <a:gd name="T1" fmla="*/ 0 h 73"/>
                <a:gd name="T2" fmla="*/ 0 w 135"/>
                <a:gd name="T3" fmla="*/ 0 h 73"/>
                <a:gd name="T4" fmla="*/ 0 w 135"/>
                <a:gd name="T5" fmla="*/ 0 h 73"/>
                <a:gd name="T6" fmla="*/ 0 w 135"/>
                <a:gd name="T7" fmla="*/ 0 h 73"/>
                <a:gd name="T8" fmla="*/ 0 w 135"/>
                <a:gd name="T9" fmla="*/ 0 h 73"/>
                <a:gd name="T10" fmla="*/ 0 w 135"/>
                <a:gd name="T11" fmla="*/ 0 h 73"/>
                <a:gd name="T12" fmla="*/ 0 w 135"/>
                <a:gd name="T13" fmla="*/ 0 h 73"/>
                <a:gd name="T14" fmla="*/ 0 w 135"/>
                <a:gd name="T15" fmla="*/ 0 h 73"/>
                <a:gd name="T16" fmla="*/ 0 w 135"/>
                <a:gd name="T17" fmla="*/ 0 h 73"/>
                <a:gd name="T18" fmla="*/ 0 w 135"/>
                <a:gd name="T19" fmla="*/ 0 h 73"/>
                <a:gd name="T20" fmla="*/ 0 w 135"/>
                <a:gd name="T21" fmla="*/ 0 h 73"/>
                <a:gd name="T22" fmla="*/ 0 w 135"/>
                <a:gd name="T23" fmla="*/ 0 h 73"/>
                <a:gd name="T24" fmla="*/ 0 w 135"/>
                <a:gd name="T25" fmla="*/ 0 h 73"/>
                <a:gd name="T26" fmla="*/ 0 w 135"/>
                <a:gd name="T27" fmla="*/ 0 h 73"/>
                <a:gd name="T28" fmla="*/ 0 w 135"/>
                <a:gd name="T29" fmla="*/ 0 h 73"/>
                <a:gd name="T30" fmla="*/ 0 w 135"/>
                <a:gd name="T31" fmla="*/ 0 h 73"/>
                <a:gd name="T32" fmla="*/ 0 w 135"/>
                <a:gd name="T33" fmla="*/ 0 h 73"/>
                <a:gd name="T34" fmla="*/ 0 w 135"/>
                <a:gd name="T35" fmla="*/ 0 h 73"/>
                <a:gd name="T36" fmla="*/ 0 w 135"/>
                <a:gd name="T37" fmla="*/ 0 h 73"/>
                <a:gd name="T38" fmla="*/ 0 w 135"/>
                <a:gd name="T39" fmla="*/ 0 h 73"/>
                <a:gd name="T40" fmla="*/ 0 w 135"/>
                <a:gd name="T41" fmla="*/ 0 h 73"/>
                <a:gd name="T42" fmla="*/ 0 w 135"/>
                <a:gd name="T43" fmla="*/ 0 h 73"/>
                <a:gd name="T44" fmla="*/ 0 w 135"/>
                <a:gd name="T45" fmla="*/ 0 h 7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5"/>
                <a:gd name="T70" fmla="*/ 0 h 73"/>
                <a:gd name="T71" fmla="*/ 135 w 135"/>
                <a:gd name="T72" fmla="*/ 73 h 73"/>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5" h="73">
                  <a:moveTo>
                    <a:pt x="0" y="73"/>
                  </a:moveTo>
                  <a:lnTo>
                    <a:pt x="54" y="44"/>
                  </a:lnTo>
                  <a:lnTo>
                    <a:pt x="64" y="39"/>
                  </a:lnTo>
                  <a:lnTo>
                    <a:pt x="76" y="35"/>
                  </a:lnTo>
                  <a:lnTo>
                    <a:pt x="86" y="30"/>
                  </a:lnTo>
                  <a:lnTo>
                    <a:pt x="98" y="24"/>
                  </a:lnTo>
                  <a:lnTo>
                    <a:pt x="107" y="18"/>
                  </a:lnTo>
                  <a:lnTo>
                    <a:pt x="117" y="13"/>
                  </a:lnTo>
                  <a:lnTo>
                    <a:pt x="125" y="7"/>
                  </a:lnTo>
                  <a:lnTo>
                    <a:pt x="133" y="0"/>
                  </a:lnTo>
                  <a:lnTo>
                    <a:pt x="135" y="3"/>
                  </a:lnTo>
                  <a:lnTo>
                    <a:pt x="135" y="8"/>
                  </a:lnTo>
                  <a:lnTo>
                    <a:pt x="135" y="14"/>
                  </a:lnTo>
                  <a:lnTo>
                    <a:pt x="135" y="17"/>
                  </a:lnTo>
                  <a:lnTo>
                    <a:pt x="125" y="25"/>
                  </a:lnTo>
                  <a:lnTo>
                    <a:pt x="115" y="31"/>
                  </a:lnTo>
                  <a:lnTo>
                    <a:pt x="105" y="37"/>
                  </a:lnTo>
                  <a:lnTo>
                    <a:pt x="94" y="40"/>
                  </a:lnTo>
                  <a:lnTo>
                    <a:pt x="83" y="45"/>
                  </a:lnTo>
                  <a:lnTo>
                    <a:pt x="72" y="48"/>
                  </a:lnTo>
                  <a:lnTo>
                    <a:pt x="61" y="53"/>
                  </a:lnTo>
                  <a:lnTo>
                    <a:pt x="49" y="58"/>
                  </a:lnTo>
                  <a:lnTo>
                    <a:pt x="0" y="73"/>
                  </a:lnTo>
                  <a:close/>
                </a:path>
              </a:pathLst>
            </a:custGeom>
            <a:solidFill>
              <a:srgbClr val="000000"/>
            </a:solidFill>
            <a:ln w="9525">
              <a:noFill/>
              <a:round/>
              <a:headEnd/>
              <a:tailEnd/>
            </a:ln>
          </p:spPr>
          <p:txBody>
            <a:bodyPr/>
            <a:lstStyle/>
            <a:p>
              <a:endParaRPr lang="ru-RU"/>
            </a:p>
          </p:txBody>
        </p:sp>
        <p:sp>
          <p:nvSpPr>
            <p:cNvPr id="153" name="Freeform 432"/>
            <p:cNvSpPr>
              <a:spLocks/>
            </p:cNvSpPr>
            <p:nvPr/>
          </p:nvSpPr>
          <p:spPr bwMode="auto">
            <a:xfrm>
              <a:off x="3308" y="2821"/>
              <a:ext cx="15" cy="178"/>
            </a:xfrm>
            <a:custGeom>
              <a:avLst/>
              <a:gdLst>
                <a:gd name="T0" fmla="*/ 0 w 49"/>
                <a:gd name="T1" fmla="*/ 0 h 640"/>
                <a:gd name="T2" fmla="*/ 0 w 49"/>
                <a:gd name="T3" fmla="*/ 0 h 640"/>
                <a:gd name="T4" fmla="*/ 0 w 49"/>
                <a:gd name="T5" fmla="*/ 0 h 640"/>
                <a:gd name="T6" fmla="*/ 0 w 49"/>
                <a:gd name="T7" fmla="*/ 0 h 640"/>
                <a:gd name="T8" fmla="*/ 0 w 49"/>
                <a:gd name="T9" fmla="*/ 0 h 640"/>
                <a:gd name="T10" fmla="*/ 0 w 49"/>
                <a:gd name="T11" fmla="*/ 0 h 640"/>
                <a:gd name="T12" fmla="*/ 0 w 49"/>
                <a:gd name="T13" fmla="*/ 0 h 640"/>
                <a:gd name="T14" fmla="*/ 0 w 49"/>
                <a:gd name="T15" fmla="*/ 0 h 640"/>
                <a:gd name="T16" fmla="*/ 0 w 49"/>
                <a:gd name="T17" fmla="*/ 0 h 640"/>
                <a:gd name="T18" fmla="*/ 0 w 49"/>
                <a:gd name="T19" fmla="*/ 0 h 640"/>
                <a:gd name="T20" fmla="*/ 0 w 49"/>
                <a:gd name="T21" fmla="*/ 0 h 640"/>
                <a:gd name="T22" fmla="*/ 0 w 49"/>
                <a:gd name="T23" fmla="*/ 0 h 640"/>
                <a:gd name="T24" fmla="*/ 0 w 49"/>
                <a:gd name="T25" fmla="*/ 0 h 640"/>
                <a:gd name="T26" fmla="*/ 0 w 49"/>
                <a:gd name="T27" fmla="*/ 0 h 640"/>
                <a:gd name="T28" fmla="*/ 0 w 49"/>
                <a:gd name="T29" fmla="*/ 0 h 640"/>
                <a:gd name="T30" fmla="*/ 0 w 49"/>
                <a:gd name="T31" fmla="*/ 0 h 640"/>
                <a:gd name="T32" fmla="*/ 0 w 49"/>
                <a:gd name="T33" fmla="*/ 0 h 640"/>
                <a:gd name="T34" fmla="*/ 0 w 49"/>
                <a:gd name="T35" fmla="*/ 0 h 640"/>
                <a:gd name="T36" fmla="*/ 0 w 49"/>
                <a:gd name="T37" fmla="*/ 0 h 640"/>
                <a:gd name="T38" fmla="*/ 0 w 49"/>
                <a:gd name="T39" fmla="*/ 0 h 640"/>
                <a:gd name="T40" fmla="*/ 0 w 49"/>
                <a:gd name="T41" fmla="*/ 0 h 640"/>
                <a:gd name="T42" fmla="*/ 0 w 49"/>
                <a:gd name="T43" fmla="*/ 0 h 640"/>
                <a:gd name="T44" fmla="*/ 0 w 49"/>
                <a:gd name="T45" fmla="*/ 0 h 640"/>
                <a:gd name="T46" fmla="*/ 0 w 49"/>
                <a:gd name="T47" fmla="*/ 0 h 640"/>
                <a:gd name="T48" fmla="*/ 0 w 49"/>
                <a:gd name="T49" fmla="*/ 0 h 640"/>
                <a:gd name="T50" fmla="*/ 0 w 49"/>
                <a:gd name="T51" fmla="*/ 0 h 640"/>
                <a:gd name="T52" fmla="*/ 0 w 49"/>
                <a:gd name="T53" fmla="*/ 0 h 640"/>
                <a:gd name="T54" fmla="*/ 0 w 49"/>
                <a:gd name="T55" fmla="*/ 0 h 640"/>
                <a:gd name="T56" fmla="*/ 0 w 49"/>
                <a:gd name="T57" fmla="*/ 0 h 640"/>
                <a:gd name="T58" fmla="*/ 0 w 49"/>
                <a:gd name="T59" fmla="*/ 0 h 640"/>
                <a:gd name="T60" fmla="*/ 0 w 49"/>
                <a:gd name="T61" fmla="*/ 0 h 640"/>
                <a:gd name="T62" fmla="*/ 0 w 49"/>
                <a:gd name="T63" fmla="*/ 0 h 640"/>
                <a:gd name="T64" fmla="*/ 0 w 49"/>
                <a:gd name="T65" fmla="*/ 0 h 640"/>
                <a:gd name="T66" fmla="*/ 0 w 49"/>
                <a:gd name="T67" fmla="*/ 0 h 640"/>
                <a:gd name="T68" fmla="*/ 0 w 49"/>
                <a:gd name="T69" fmla="*/ 0 h 640"/>
                <a:gd name="T70" fmla="*/ 0 w 49"/>
                <a:gd name="T71" fmla="*/ 0 h 640"/>
                <a:gd name="T72" fmla="*/ 0 w 49"/>
                <a:gd name="T73" fmla="*/ 0 h 640"/>
                <a:gd name="T74" fmla="*/ 0 w 49"/>
                <a:gd name="T75" fmla="*/ 0 h 640"/>
                <a:gd name="T76" fmla="*/ 0 w 49"/>
                <a:gd name="T77" fmla="*/ 0 h 640"/>
                <a:gd name="T78" fmla="*/ 0 w 49"/>
                <a:gd name="T79" fmla="*/ 0 h 640"/>
                <a:gd name="T80" fmla="*/ 0 w 49"/>
                <a:gd name="T81" fmla="*/ 0 h 64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
                <a:gd name="T124" fmla="*/ 0 h 640"/>
                <a:gd name="T125" fmla="*/ 49 w 49"/>
                <a:gd name="T126" fmla="*/ 640 h 64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 h="640">
                  <a:moveTo>
                    <a:pt x="8" y="580"/>
                  </a:moveTo>
                  <a:lnTo>
                    <a:pt x="0" y="546"/>
                  </a:lnTo>
                  <a:lnTo>
                    <a:pt x="0" y="493"/>
                  </a:lnTo>
                  <a:lnTo>
                    <a:pt x="3" y="427"/>
                  </a:lnTo>
                  <a:lnTo>
                    <a:pt x="10" y="353"/>
                  </a:lnTo>
                  <a:lnTo>
                    <a:pt x="18" y="279"/>
                  </a:lnTo>
                  <a:lnTo>
                    <a:pt x="27" y="207"/>
                  </a:lnTo>
                  <a:lnTo>
                    <a:pt x="34" y="145"/>
                  </a:lnTo>
                  <a:lnTo>
                    <a:pt x="38" y="97"/>
                  </a:lnTo>
                  <a:lnTo>
                    <a:pt x="33" y="70"/>
                  </a:lnTo>
                  <a:lnTo>
                    <a:pt x="27" y="38"/>
                  </a:lnTo>
                  <a:lnTo>
                    <a:pt x="20" y="11"/>
                  </a:lnTo>
                  <a:lnTo>
                    <a:pt x="19" y="0"/>
                  </a:lnTo>
                  <a:lnTo>
                    <a:pt x="29" y="16"/>
                  </a:lnTo>
                  <a:lnTo>
                    <a:pt x="39" y="39"/>
                  </a:lnTo>
                  <a:lnTo>
                    <a:pt x="47" y="67"/>
                  </a:lnTo>
                  <a:lnTo>
                    <a:pt x="49" y="97"/>
                  </a:lnTo>
                  <a:lnTo>
                    <a:pt x="48" y="110"/>
                  </a:lnTo>
                  <a:lnTo>
                    <a:pt x="45" y="147"/>
                  </a:lnTo>
                  <a:lnTo>
                    <a:pt x="39" y="200"/>
                  </a:lnTo>
                  <a:lnTo>
                    <a:pt x="33" y="265"/>
                  </a:lnTo>
                  <a:lnTo>
                    <a:pt x="27" y="333"/>
                  </a:lnTo>
                  <a:lnTo>
                    <a:pt x="22" y="398"/>
                  </a:lnTo>
                  <a:lnTo>
                    <a:pt x="16" y="456"/>
                  </a:lnTo>
                  <a:lnTo>
                    <a:pt x="12" y="497"/>
                  </a:lnTo>
                  <a:lnTo>
                    <a:pt x="12" y="520"/>
                  </a:lnTo>
                  <a:lnTo>
                    <a:pt x="15" y="545"/>
                  </a:lnTo>
                  <a:lnTo>
                    <a:pt x="19" y="569"/>
                  </a:lnTo>
                  <a:lnTo>
                    <a:pt x="26" y="591"/>
                  </a:lnTo>
                  <a:lnTo>
                    <a:pt x="32" y="610"/>
                  </a:lnTo>
                  <a:lnTo>
                    <a:pt x="37" y="626"/>
                  </a:lnTo>
                  <a:lnTo>
                    <a:pt x="41" y="637"/>
                  </a:lnTo>
                  <a:lnTo>
                    <a:pt x="42" y="640"/>
                  </a:lnTo>
                  <a:lnTo>
                    <a:pt x="37" y="633"/>
                  </a:lnTo>
                  <a:lnTo>
                    <a:pt x="31" y="626"/>
                  </a:lnTo>
                  <a:lnTo>
                    <a:pt x="26" y="618"/>
                  </a:lnTo>
                  <a:lnTo>
                    <a:pt x="22" y="610"/>
                  </a:lnTo>
                  <a:lnTo>
                    <a:pt x="17" y="601"/>
                  </a:lnTo>
                  <a:lnTo>
                    <a:pt x="14" y="594"/>
                  </a:lnTo>
                  <a:lnTo>
                    <a:pt x="10" y="586"/>
                  </a:lnTo>
                  <a:lnTo>
                    <a:pt x="8" y="580"/>
                  </a:lnTo>
                  <a:close/>
                </a:path>
              </a:pathLst>
            </a:custGeom>
            <a:solidFill>
              <a:srgbClr val="000000"/>
            </a:solidFill>
            <a:ln w="9525">
              <a:noFill/>
              <a:round/>
              <a:headEnd/>
              <a:tailEnd/>
            </a:ln>
          </p:spPr>
          <p:txBody>
            <a:bodyPr/>
            <a:lstStyle/>
            <a:p>
              <a:endParaRPr lang="ru-RU"/>
            </a:p>
          </p:txBody>
        </p:sp>
        <p:sp>
          <p:nvSpPr>
            <p:cNvPr id="154" name="Freeform 433"/>
            <p:cNvSpPr>
              <a:spLocks/>
            </p:cNvSpPr>
            <p:nvPr/>
          </p:nvSpPr>
          <p:spPr bwMode="auto">
            <a:xfrm>
              <a:off x="3032" y="2968"/>
              <a:ext cx="14" cy="10"/>
            </a:xfrm>
            <a:custGeom>
              <a:avLst/>
              <a:gdLst>
                <a:gd name="T0" fmla="*/ 0 w 43"/>
                <a:gd name="T1" fmla="*/ 0 h 38"/>
                <a:gd name="T2" fmla="*/ 0 w 43"/>
                <a:gd name="T3" fmla="*/ 0 h 38"/>
                <a:gd name="T4" fmla="*/ 0 w 43"/>
                <a:gd name="T5" fmla="*/ 0 h 38"/>
                <a:gd name="T6" fmla="*/ 0 w 43"/>
                <a:gd name="T7" fmla="*/ 0 h 38"/>
                <a:gd name="T8" fmla="*/ 0 w 43"/>
                <a:gd name="T9" fmla="*/ 0 h 38"/>
                <a:gd name="T10" fmla="*/ 0 w 43"/>
                <a:gd name="T11" fmla="*/ 0 h 38"/>
                <a:gd name="T12" fmla="*/ 0 w 43"/>
                <a:gd name="T13" fmla="*/ 0 h 38"/>
                <a:gd name="T14" fmla="*/ 0 w 43"/>
                <a:gd name="T15" fmla="*/ 0 h 38"/>
                <a:gd name="T16" fmla="*/ 0 w 43"/>
                <a:gd name="T17" fmla="*/ 0 h 38"/>
                <a:gd name="T18" fmla="*/ 0 w 43"/>
                <a:gd name="T19" fmla="*/ 0 h 38"/>
                <a:gd name="T20" fmla="*/ 0 w 43"/>
                <a:gd name="T21" fmla="*/ 0 h 38"/>
                <a:gd name="T22" fmla="*/ 0 w 43"/>
                <a:gd name="T23" fmla="*/ 0 h 38"/>
                <a:gd name="T24" fmla="*/ 0 w 43"/>
                <a:gd name="T25" fmla="*/ 0 h 38"/>
                <a:gd name="T26" fmla="*/ 0 w 43"/>
                <a:gd name="T27" fmla="*/ 0 h 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
                <a:gd name="T43" fmla="*/ 0 h 38"/>
                <a:gd name="T44" fmla="*/ 43 w 43"/>
                <a:gd name="T45" fmla="*/ 38 h 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 h="38">
                  <a:moveTo>
                    <a:pt x="0" y="36"/>
                  </a:moveTo>
                  <a:lnTo>
                    <a:pt x="3" y="30"/>
                  </a:lnTo>
                  <a:lnTo>
                    <a:pt x="7" y="25"/>
                  </a:lnTo>
                  <a:lnTo>
                    <a:pt x="12" y="19"/>
                  </a:lnTo>
                  <a:lnTo>
                    <a:pt x="18" y="14"/>
                  </a:lnTo>
                  <a:lnTo>
                    <a:pt x="24" y="10"/>
                  </a:lnTo>
                  <a:lnTo>
                    <a:pt x="31" y="6"/>
                  </a:lnTo>
                  <a:lnTo>
                    <a:pt x="37" y="3"/>
                  </a:lnTo>
                  <a:lnTo>
                    <a:pt x="43" y="0"/>
                  </a:lnTo>
                  <a:lnTo>
                    <a:pt x="39" y="12"/>
                  </a:lnTo>
                  <a:lnTo>
                    <a:pt x="31" y="20"/>
                  </a:lnTo>
                  <a:lnTo>
                    <a:pt x="20" y="28"/>
                  </a:lnTo>
                  <a:lnTo>
                    <a:pt x="11" y="38"/>
                  </a:lnTo>
                  <a:lnTo>
                    <a:pt x="0" y="36"/>
                  </a:lnTo>
                  <a:close/>
                </a:path>
              </a:pathLst>
            </a:custGeom>
            <a:solidFill>
              <a:srgbClr val="000000"/>
            </a:solidFill>
            <a:ln w="9525">
              <a:noFill/>
              <a:round/>
              <a:headEnd/>
              <a:tailEnd/>
            </a:ln>
          </p:spPr>
          <p:txBody>
            <a:bodyPr/>
            <a:lstStyle/>
            <a:p>
              <a:endParaRPr lang="ru-RU"/>
            </a:p>
          </p:txBody>
        </p:sp>
        <p:sp>
          <p:nvSpPr>
            <p:cNvPr id="155" name="Freeform 434"/>
            <p:cNvSpPr>
              <a:spLocks/>
            </p:cNvSpPr>
            <p:nvPr/>
          </p:nvSpPr>
          <p:spPr bwMode="auto">
            <a:xfrm>
              <a:off x="3064" y="2867"/>
              <a:ext cx="12" cy="11"/>
            </a:xfrm>
            <a:custGeom>
              <a:avLst/>
              <a:gdLst>
                <a:gd name="T0" fmla="*/ 0 w 39"/>
                <a:gd name="T1" fmla="*/ 0 h 43"/>
                <a:gd name="T2" fmla="*/ 0 w 39"/>
                <a:gd name="T3" fmla="*/ 0 h 43"/>
                <a:gd name="T4" fmla="*/ 0 w 39"/>
                <a:gd name="T5" fmla="*/ 0 h 43"/>
                <a:gd name="T6" fmla="*/ 0 w 39"/>
                <a:gd name="T7" fmla="*/ 0 h 43"/>
                <a:gd name="T8" fmla="*/ 0 w 39"/>
                <a:gd name="T9" fmla="*/ 0 h 43"/>
                <a:gd name="T10" fmla="*/ 0 w 39"/>
                <a:gd name="T11" fmla="*/ 0 h 43"/>
                <a:gd name="T12" fmla="*/ 0 w 39"/>
                <a:gd name="T13" fmla="*/ 0 h 43"/>
                <a:gd name="T14" fmla="*/ 0 w 39"/>
                <a:gd name="T15" fmla="*/ 0 h 43"/>
                <a:gd name="T16" fmla="*/ 0 w 39"/>
                <a:gd name="T17" fmla="*/ 0 h 43"/>
                <a:gd name="T18" fmla="*/ 0 w 39"/>
                <a:gd name="T19" fmla="*/ 0 h 43"/>
                <a:gd name="T20" fmla="*/ 0 w 39"/>
                <a:gd name="T21" fmla="*/ 0 h 43"/>
                <a:gd name="T22" fmla="*/ 0 w 39"/>
                <a:gd name="T23" fmla="*/ 0 h 43"/>
                <a:gd name="T24" fmla="*/ 0 w 39"/>
                <a:gd name="T25" fmla="*/ 0 h 43"/>
                <a:gd name="T26" fmla="*/ 0 w 39"/>
                <a:gd name="T27" fmla="*/ 0 h 43"/>
                <a:gd name="T28" fmla="*/ 0 w 39"/>
                <a:gd name="T29" fmla="*/ 0 h 43"/>
                <a:gd name="T30" fmla="*/ 0 w 39"/>
                <a:gd name="T31" fmla="*/ 0 h 43"/>
                <a:gd name="T32" fmla="*/ 0 w 39"/>
                <a:gd name="T33" fmla="*/ 0 h 43"/>
                <a:gd name="T34" fmla="*/ 0 w 39"/>
                <a:gd name="T35" fmla="*/ 0 h 4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9"/>
                <a:gd name="T55" fmla="*/ 0 h 43"/>
                <a:gd name="T56" fmla="*/ 39 w 39"/>
                <a:gd name="T57" fmla="*/ 43 h 4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9" h="43">
                  <a:moveTo>
                    <a:pt x="34" y="43"/>
                  </a:moveTo>
                  <a:lnTo>
                    <a:pt x="28" y="38"/>
                  </a:lnTo>
                  <a:lnTo>
                    <a:pt x="23" y="35"/>
                  </a:lnTo>
                  <a:lnTo>
                    <a:pt x="17" y="29"/>
                  </a:lnTo>
                  <a:lnTo>
                    <a:pt x="11" y="25"/>
                  </a:lnTo>
                  <a:lnTo>
                    <a:pt x="6" y="19"/>
                  </a:lnTo>
                  <a:lnTo>
                    <a:pt x="3" y="13"/>
                  </a:lnTo>
                  <a:lnTo>
                    <a:pt x="1" y="7"/>
                  </a:lnTo>
                  <a:lnTo>
                    <a:pt x="0" y="0"/>
                  </a:lnTo>
                  <a:lnTo>
                    <a:pt x="5" y="5"/>
                  </a:lnTo>
                  <a:lnTo>
                    <a:pt x="11" y="10"/>
                  </a:lnTo>
                  <a:lnTo>
                    <a:pt x="16" y="13"/>
                  </a:lnTo>
                  <a:lnTo>
                    <a:pt x="20" y="18"/>
                  </a:lnTo>
                  <a:lnTo>
                    <a:pt x="25" y="21"/>
                  </a:lnTo>
                  <a:lnTo>
                    <a:pt x="29" y="25"/>
                  </a:lnTo>
                  <a:lnTo>
                    <a:pt x="34" y="28"/>
                  </a:lnTo>
                  <a:lnTo>
                    <a:pt x="39" y="33"/>
                  </a:lnTo>
                  <a:lnTo>
                    <a:pt x="34" y="43"/>
                  </a:lnTo>
                  <a:close/>
                </a:path>
              </a:pathLst>
            </a:custGeom>
            <a:solidFill>
              <a:srgbClr val="000000"/>
            </a:solidFill>
            <a:ln w="9525">
              <a:noFill/>
              <a:round/>
              <a:headEnd/>
              <a:tailEnd/>
            </a:ln>
          </p:spPr>
          <p:txBody>
            <a:bodyPr/>
            <a:lstStyle/>
            <a:p>
              <a:endParaRPr lang="ru-RU"/>
            </a:p>
          </p:txBody>
        </p:sp>
        <p:sp>
          <p:nvSpPr>
            <p:cNvPr id="156" name="Freeform 435"/>
            <p:cNvSpPr>
              <a:spLocks/>
            </p:cNvSpPr>
            <p:nvPr/>
          </p:nvSpPr>
          <p:spPr bwMode="auto">
            <a:xfrm>
              <a:off x="3099" y="2950"/>
              <a:ext cx="13" cy="17"/>
            </a:xfrm>
            <a:custGeom>
              <a:avLst/>
              <a:gdLst>
                <a:gd name="T0" fmla="*/ 0 w 43"/>
                <a:gd name="T1" fmla="*/ 0 h 60"/>
                <a:gd name="T2" fmla="*/ 0 w 43"/>
                <a:gd name="T3" fmla="*/ 0 h 60"/>
                <a:gd name="T4" fmla="*/ 0 w 43"/>
                <a:gd name="T5" fmla="*/ 0 h 60"/>
                <a:gd name="T6" fmla="*/ 0 w 43"/>
                <a:gd name="T7" fmla="*/ 0 h 60"/>
                <a:gd name="T8" fmla="*/ 0 w 43"/>
                <a:gd name="T9" fmla="*/ 0 h 60"/>
                <a:gd name="T10" fmla="*/ 0 w 43"/>
                <a:gd name="T11" fmla="*/ 0 h 60"/>
                <a:gd name="T12" fmla="*/ 0 w 43"/>
                <a:gd name="T13" fmla="*/ 0 h 60"/>
                <a:gd name="T14" fmla="*/ 0 w 43"/>
                <a:gd name="T15" fmla="*/ 0 h 60"/>
                <a:gd name="T16" fmla="*/ 0 w 43"/>
                <a:gd name="T17" fmla="*/ 0 h 60"/>
                <a:gd name="T18" fmla="*/ 0 w 43"/>
                <a:gd name="T19" fmla="*/ 0 h 60"/>
                <a:gd name="T20" fmla="*/ 0 w 43"/>
                <a:gd name="T21" fmla="*/ 0 h 60"/>
                <a:gd name="T22" fmla="*/ 0 w 43"/>
                <a:gd name="T23" fmla="*/ 0 h 60"/>
                <a:gd name="T24" fmla="*/ 0 w 43"/>
                <a:gd name="T25" fmla="*/ 0 h 60"/>
                <a:gd name="T26" fmla="*/ 0 w 43"/>
                <a:gd name="T27" fmla="*/ 0 h 60"/>
                <a:gd name="T28" fmla="*/ 0 w 43"/>
                <a:gd name="T29" fmla="*/ 0 h 60"/>
                <a:gd name="T30" fmla="*/ 0 w 43"/>
                <a:gd name="T31" fmla="*/ 0 h 60"/>
                <a:gd name="T32" fmla="*/ 0 w 43"/>
                <a:gd name="T33" fmla="*/ 0 h 60"/>
                <a:gd name="T34" fmla="*/ 0 w 43"/>
                <a:gd name="T35" fmla="*/ 0 h 60"/>
                <a:gd name="T36" fmla="*/ 0 w 43"/>
                <a:gd name="T37" fmla="*/ 0 h 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3"/>
                <a:gd name="T58" fmla="*/ 0 h 60"/>
                <a:gd name="T59" fmla="*/ 43 w 43"/>
                <a:gd name="T60" fmla="*/ 60 h 6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3" h="60">
                  <a:moveTo>
                    <a:pt x="0" y="10"/>
                  </a:moveTo>
                  <a:lnTo>
                    <a:pt x="0" y="8"/>
                  </a:lnTo>
                  <a:lnTo>
                    <a:pt x="0" y="5"/>
                  </a:lnTo>
                  <a:lnTo>
                    <a:pt x="2" y="2"/>
                  </a:lnTo>
                  <a:lnTo>
                    <a:pt x="4" y="0"/>
                  </a:lnTo>
                  <a:lnTo>
                    <a:pt x="10" y="1"/>
                  </a:lnTo>
                  <a:lnTo>
                    <a:pt x="13" y="16"/>
                  </a:lnTo>
                  <a:lnTo>
                    <a:pt x="21" y="30"/>
                  </a:lnTo>
                  <a:lnTo>
                    <a:pt x="32" y="43"/>
                  </a:lnTo>
                  <a:lnTo>
                    <a:pt x="43" y="53"/>
                  </a:lnTo>
                  <a:lnTo>
                    <a:pt x="42" y="60"/>
                  </a:lnTo>
                  <a:lnTo>
                    <a:pt x="33" y="59"/>
                  </a:lnTo>
                  <a:lnTo>
                    <a:pt x="25" y="55"/>
                  </a:lnTo>
                  <a:lnTo>
                    <a:pt x="19" y="50"/>
                  </a:lnTo>
                  <a:lnTo>
                    <a:pt x="14" y="41"/>
                  </a:lnTo>
                  <a:lnTo>
                    <a:pt x="11" y="35"/>
                  </a:lnTo>
                  <a:lnTo>
                    <a:pt x="7" y="25"/>
                  </a:lnTo>
                  <a:lnTo>
                    <a:pt x="4" y="17"/>
                  </a:lnTo>
                  <a:lnTo>
                    <a:pt x="0" y="10"/>
                  </a:lnTo>
                  <a:close/>
                </a:path>
              </a:pathLst>
            </a:custGeom>
            <a:solidFill>
              <a:srgbClr val="000000"/>
            </a:solidFill>
            <a:ln w="9525">
              <a:noFill/>
              <a:round/>
              <a:headEnd/>
              <a:tailEnd/>
            </a:ln>
          </p:spPr>
          <p:txBody>
            <a:bodyPr/>
            <a:lstStyle/>
            <a:p>
              <a:endParaRPr lang="ru-RU"/>
            </a:p>
          </p:txBody>
        </p:sp>
        <p:sp>
          <p:nvSpPr>
            <p:cNvPr id="157" name="Freeform 436"/>
            <p:cNvSpPr>
              <a:spLocks/>
            </p:cNvSpPr>
            <p:nvPr/>
          </p:nvSpPr>
          <p:spPr bwMode="auto">
            <a:xfrm>
              <a:off x="3049" y="2924"/>
              <a:ext cx="6" cy="38"/>
            </a:xfrm>
            <a:custGeom>
              <a:avLst/>
              <a:gdLst>
                <a:gd name="T0" fmla="*/ 0 w 20"/>
                <a:gd name="T1" fmla="*/ 0 h 136"/>
                <a:gd name="T2" fmla="*/ 0 w 20"/>
                <a:gd name="T3" fmla="*/ 0 h 136"/>
                <a:gd name="T4" fmla="*/ 0 w 20"/>
                <a:gd name="T5" fmla="*/ 0 h 136"/>
                <a:gd name="T6" fmla="*/ 0 w 20"/>
                <a:gd name="T7" fmla="*/ 0 h 136"/>
                <a:gd name="T8" fmla="*/ 0 w 20"/>
                <a:gd name="T9" fmla="*/ 0 h 136"/>
                <a:gd name="T10" fmla="*/ 0 w 20"/>
                <a:gd name="T11" fmla="*/ 0 h 136"/>
                <a:gd name="T12" fmla="*/ 0 w 20"/>
                <a:gd name="T13" fmla="*/ 0 h 136"/>
                <a:gd name="T14" fmla="*/ 0 w 20"/>
                <a:gd name="T15" fmla="*/ 0 h 136"/>
                <a:gd name="T16" fmla="*/ 0 w 20"/>
                <a:gd name="T17" fmla="*/ 0 h 136"/>
                <a:gd name="T18" fmla="*/ 0 w 20"/>
                <a:gd name="T19" fmla="*/ 0 h 136"/>
                <a:gd name="T20" fmla="*/ 0 w 20"/>
                <a:gd name="T21" fmla="*/ 0 h 136"/>
                <a:gd name="T22" fmla="*/ 0 w 20"/>
                <a:gd name="T23" fmla="*/ 0 h 136"/>
                <a:gd name="T24" fmla="*/ 0 w 20"/>
                <a:gd name="T25" fmla="*/ 0 h 136"/>
                <a:gd name="T26" fmla="*/ 0 w 20"/>
                <a:gd name="T27" fmla="*/ 0 h 1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
                <a:gd name="T43" fmla="*/ 0 h 136"/>
                <a:gd name="T44" fmla="*/ 20 w 20"/>
                <a:gd name="T45" fmla="*/ 136 h 1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 h="136">
                  <a:moveTo>
                    <a:pt x="2" y="136"/>
                  </a:moveTo>
                  <a:lnTo>
                    <a:pt x="3" y="101"/>
                  </a:lnTo>
                  <a:lnTo>
                    <a:pt x="7" y="67"/>
                  </a:lnTo>
                  <a:lnTo>
                    <a:pt x="6" y="33"/>
                  </a:lnTo>
                  <a:lnTo>
                    <a:pt x="0" y="0"/>
                  </a:lnTo>
                  <a:lnTo>
                    <a:pt x="5" y="1"/>
                  </a:lnTo>
                  <a:lnTo>
                    <a:pt x="9" y="4"/>
                  </a:lnTo>
                  <a:lnTo>
                    <a:pt x="13" y="10"/>
                  </a:lnTo>
                  <a:lnTo>
                    <a:pt x="15" y="16"/>
                  </a:lnTo>
                  <a:lnTo>
                    <a:pt x="20" y="46"/>
                  </a:lnTo>
                  <a:lnTo>
                    <a:pt x="18" y="76"/>
                  </a:lnTo>
                  <a:lnTo>
                    <a:pt x="14" y="107"/>
                  </a:lnTo>
                  <a:lnTo>
                    <a:pt x="7" y="136"/>
                  </a:lnTo>
                  <a:lnTo>
                    <a:pt x="2" y="136"/>
                  </a:lnTo>
                  <a:close/>
                </a:path>
              </a:pathLst>
            </a:custGeom>
            <a:solidFill>
              <a:srgbClr val="000000"/>
            </a:solidFill>
            <a:ln w="9525">
              <a:noFill/>
              <a:round/>
              <a:headEnd/>
              <a:tailEnd/>
            </a:ln>
          </p:spPr>
          <p:txBody>
            <a:bodyPr/>
            <a:lstStyle/>
            <a:p>
              <a:endParaRPr lang="ru-RU"/>
            </a:p>
          </p:txBody>
        </p:sp>
        <p:sp>
          <p:nvSpPr>
            <p:cNvPr id="158" name="Freeform 437"/>
            <p:cNvSpPr>
              <a:spLocks/>
            </p:cNvSpPr>
            <p:nvPr/>
          </p:nvSpPr>
          <p:spPr bwMode="auto">
            <a:xfrm>
              <a:off x="3103" y="2938"/>
              <a:ext cx="20" cy="22"/>
            </a:xfrm>
            <a:custGeom>
              <a:avLst/>
              <a:gdLst>
                <a:gd name="T0" fmla="*/ 0 w 63"/>
                <a:gd name="T1" fmla="*/ 0 h 80"/>
                <a:gd name="T2" fmla="*/ 0 w 63"/>
                <a:gd name="T3" fmla="*/ 0 h 80"/>
                <a:gd name="T4" fmla="*/ 0 w 63"/>
                <a:gd name="T5" fmla="*/ 0 h 80"/>
                <a:gd name="T6" fmla="*/ 0 w 63"/>
                <a:gd name="T7" fmla="*/ 0 h 80"/>
                <a:gd name="T8" fmla="*/ 0 w 63"/>
                <a:gd name="T9" fmla="*/ 0 h 80"/>
                <a:gd name="T10" fmla="*/ 0 w 63"/>
                <a:gd name="T11" fmla="*/ 0 h 80"/>
                <a:gd name="T12" fmla="*/ 0 w 63"/>
                <a:gd name="T13" fmla="*/ 0 h 80"/>
                <a:gd name="T14" fmla="*/ 0 w 63"/>
                <a:gd name="T15" fmla="*/ 0 h 80"/>
                <a:gd name="T16" fmla="*/ 0 w 63"/>
                <a:gd name="T17" fmla="*/ 0 h 80"/>
                <a:gd name="T18" fmla="*/ 0 w 63"/>
                <a:gd name="T19" fmla="*/ 0 h 80"/>
                <a:gd name="T20" fmla="*/ 0 w 63"/>
                <a:gd name="T21" fmla="*/ 0 h 80"/>
                <a:gd name="T22" fmla="*/ 0 w 63"/>
                <a:gd name="T23" fmla="*/ 0 h 80"/>
                <a:gd name="T24" fmla="*/ 0 w 63"/>
                <a:gd name="T25" fmla="*/ 0 h 80"/>
                <a:gd name="T26" fmla="*/ 0 w 63"/>
                <a:gd name="T27" fmla="*/ 0 h 80"/>
                <a:gd name="T28" fmla="*/ 0 w 63"/>
                <a:gd name="T29" fmla="*/ 0 h 80"/>
                <a:gd name="T30" fmla="*/ 0 w 63"/>
                <a:gd name="T31" fmla="*/ 0 h 80"/>
                <a:gd name="T32" fmla="*/ 0 w 63"/>
                <a:gd name="T33" fmla="*/ 0 h 80"/>
                <a:gd name="T34" fmla="*/ 0 w 63"/>
                <a:gd name="T35" fmla="*/ 0 h 80"/>
                <a:gd name="T36" fmla="*/ 0 w 63"/>
                <a:gd name="T37" fmla="*/ 0 h 80"/>
                <a:gd name="T38" fmla="*/ 0 w 63"/>
                <a:gd name="T39" fmla="*/ 0 h 80"/>
                <a:gd name="T40" fmla="*/ 0 w 63"/>
                <a:gd name="T41" fmla="*/ 0 h 80"/>
                <a:gd name="T42" fmla="*/ 0 w 63"/>
                <a:gd name="T43" fmla="*/ 0 h 80"/>
                <a:gd name="T44" fmla="*/ 0 w 63"/>
                <a:gd name="T45" fmla="*/ 0 h 80"/>
                <a:gd name="T46" fmla="*/ 0 w 63"/>
                <a:gd name="T47" fmla="*/ 0 h 80"/>
                <a:gd name="T48" fmla="*/ 0 w 63"/>
                <a:gd name="T49" fmla="*/ 0 h 80"/>
                <a:gd name="T50" fmla="*/ 0 w 63"/>
                <a:gd name="T51" fmla="*/ 0 h 80"/>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63"/>
                <a:gd name="T79" fmla="*/ 0 h 80"/>
                <a:gd name="T80" fmla="*/ 63 w 63"/>
                <a:gd name="T81" fmla="*/ 80 h 80"/>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63" h="80">
                  <a:moveTo>
                    <a:pt x="21" y="12"/>
                  </a:moveTo>
                  <a:lnTo>
                    <a:pt x="15" y="10"/>
                  </a:lnTo>
                  <a:lnTo>
                    <a:pt x="9" y="11"/>
                  </a:lnTo>
                  <a:lnTo>
                    <a:pt x="5" y="12"/>
                  </a:lnTo>
                  <a:lnTo>
                    <a:pt x="0" y="11"/>
                  </a:lnTo>
                  <a:lnTo>
                    <a:pt x="1" y="5"/>
                  </a:lnTo>
                  <a:lnTo>
                    <a:pt x="6" y="3"/>
                  </a:lnTo>
                  <a:lnTo>
                    <a:pt x="12" y="2"/>
                  </a:lnTo>
                  <a:lnTo>
                    <a:pt x="15" y="0"/>
                  </a:lnTo>
                  <a:lnTo>
                    <a:pt x="29" y="0"/>
                  </a:lnTo>
                  <a:lnTo>
                    <a:pt x="34" y="15"/>
                  </a:lnTo>
                  <a:lnTo>
                    <a:pt x="39" y="30"/>
                  </a:lnTo>
                  <a:lnTo>
                    <a:pt x="45" y="43"/>
                  </a:lnTo>
                  <a:lnTo>
                    <a:pt x="52" y="57"/>
                  </a:lnTo>
                  <a:lnTo>
                    <a:pt x="57" y="63"/>
                  </a:lnTo>
                  <a:lnTo>
                    <a:pt x="61" y="68"/>
                  </a:lnTo>
                  <a:lnTo>
                    <a:pt x="63" y="74"/>
                  </a:lnTo>
                  <a:lnTo>
                    <a:pt x="62" y="80"/>
                  </a:lnTo>
                  <a:lnTo>
                    <a:pt x="53" y="74"/>
                  </a:lnTo>
                  <a:lnTo>
                    <a:pt x="45" y="68"/>
                  </a:lnTo>
                  <a:lnTo>
                    <a:pt x="39" y="60"/>
                  </a:lnTo>
                  <a:lnTo>
                    <a:pt x="35" y="51"/>
                  </a:lnTo>
                  <a:lnTo>
                    <a:pt x="31" y="42"/>
                  </a:lnTo>
                  <a:lnTo>
                    <a:pt x="28" y="31"/>
                  </a:lnTo>
                  <a:lnTo>
                    <a:pt x="24" y="21"/>
                  </a:lnTo>
                  <a:lnTo>
                    <a:pt x="21" y="12"/>
                  </a:lnTo>
                  <a:close/>
                </a:path>
              </a:pathLst>
            </a:custGeom>
            <a:solidFill>
              <a:srgbClr val="000000"/>
            </a:solidFill>
            <a:ln w="9525">
              <a:noFill/>
              <a:round/>
              <a:headEnd/>
              <a:tailEnd/>
            </a:ln>
          </p:spPr>
          <p:txBody>
            <a:bodyPr/>
            <a:lstStyle/>
            <a:p>
              <a:endParaRPr lang="ru-RU"/>
            </a:p>
          </p:txBody>
        </p:sp>
        <p:sp>
          <p:nvSpPr>
            <p:cNvPr id="159" name="Freeform 438"/>
            <p:cNvSpPr>
              <a:spLocks/>
            </p:cNvSpPr>
            <p:nvPr/>
          </p:nvSpPr>
          <p:spPr bwMode="auto">
            <a:xfrm>
              <a:off x="3053" y="2942"/>
              <a:ext cx="46" cy="19"/>
            </a:xfrm>
            <a:custGeom>
              <a:avLst/>
              <a:gdLst>
                <a:gd name="T0" fmla="*/ 0 w 148"/>
                <a:gd name="T1" fmla="*/ 0 h 68"/>
                <a:gd name="T2" fmla="*/ 0 w 148"/>
                <a:gd name="T3" fmla="*/ 0 h 68"/>
                <a:gd name="T4" fmla="*/ 0 w 148"/>
                <a:gd name="T5" fmla="*/ 0 h 68"/>
                <a:gd name="T6" fmla="*/ 0 w 148"/>
                <a:gd name="T7" fmla="*/ 0 h 68"/>
                <a:gd name="T8" fmla="*/ 0 w 148"/>
                <a:gd name="T9" fmla="*/ 0 h 68"/>
                <a:gd name="T10" fmla="*/ 0 w 148"/>
                <a:gd name="T11" fmla="*/ 0 h 68"/>
                <a:gd name="T12" fmla="*/ 0 w 148"/>
                <a:gd name="T13" fmla="*/ 0 h 68"/>
                <a:gd name="T14" fmla="*/ 0 w 148"/>
                <a:gd name="T15" fmla="*/ 0 h 68"/>
                <a:gd name="T16" fmla="*/ 0 w 148"/>
                <a:gd name="T17" fmla="*/ 0 h 68"/>
                <a:gd name="T18" fmla="*/ 0 w 148"/>
                <a:gd name="T19" fmla="*/ 0 h 68"/>
                <a:gd name="T20" fmla="*/ 0 w 148"/>
                <a:gd name="T21" fmla="*/ 0 h 68"/>
                <a:gd name="T22" fmla="*/ 0 w 148"/>
                <a:gd name="T23" fmla="*/ 0 h 68"/>
                <a:gd name="T24" fmla="*/ 0 w 148"/>
                <a:gd name="T25" fmla="*/ 0 h 68"/>
                <a:gd name="T26" fmla="*/ 0 w 148"/>
                <a:gd name="T27" fmla="*/ 0 h 68"/>
                <a:gd name="T28" fmla="*/ 0 w 148"/>
                <a:gd name="T29" fmla="*/ 0 h 68"/>
                <a:gd name="T30" fmla="*/ 0 w 148"/>
                <a:gd name="T31" fmla="*/ 0 h 68"/>
                <a:gd name="T32" fmla="*/ 0 w 148"/>
                <a:gd name="T33" fmla="*/ 0 h 68"/>
                <a:gd name="T34" fmla="*/ 0 w 148"/>
                <a:gd name="T35" fmla="*/ 0 h 68"/>
                <a:gd name="T36" fmla="*/ 0 w 148"/>
                <a:gd name="T37" fmla="*/ 0 h 68"/>
                <a:gd name="T38" fmla="*/ 0 w 148"/>
                <a:gd name="T39" fmla="*/ 0 h 68"/>
                <a:gd name="T40" fmla="*/ 0 w 148"/>
                <a:gd name="T41" fmla="*/ 0 h 68"/>
                <a:gd name="T42" fmla="*/ 0 w 148"/>
                <a:gd name="T43" fmla="*/ 0 h 68"/>
                <a:gd name="T44" fmla="*/ 0 w 148"/>
                <a:gd name="T45" fmla="*/ 0 h 68"/>
                <a:gd name="T46" fmla="*/ 0 w 148"/>
                <a:gd name="T47" fmla="*/ 0 h 68"/>
                <a:gd name="T48" fmla="*/ 0 w 148"/>
                <a:gd name="T49" fmla="*/ 0 h 68"/>
                <a:gd name="T50" fmla="*/ 0 w 148"/>
                <a:gd name="T51" fmla="*/ 0 h 68"/>
                <a:gd name="T52" fmla="*/ 0 w 148"/>
                <a:gd name="T53" fmla="*/ 0 h 68"/>
                <a:gd name="T54" fmla="*/ 0 w 148"/>
                <a:gd name="T55" fmla="*/ 0 h 68"/>
                <a:gd name="T56" fmla="*/ 0 w 148"/>
                <a:gd name="T57" fmla="*/ 0 h 68"/>
                <a:gd name="T58" fmla="*/ 0 w 148"/>
                <a:gd name="T59" fmla="*/ 0 h 68"/>
                <a:gd name="T60" fmla="*/ 0 w 148"/>
                <a:gd name="T61" fmla="*/ 0 h 68"/>
                <a:gd name="T62" fmla="*/ 0 w 148"/>
                <a:gd name="T63" fmla="*/ 0 h 68"/>
                <a:gd name="T64" fmla="*/ 0 w 148"/>
                <a:gd name="T65" fmla="*/ 0 h 6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8"/>
                <a:gd name="T100" fmla="*/ 0 h 68"/>
                <a:gd name="T101" fmla="*/ 148 w 148"/>
                <a:gd name="T102" fmla="*/ 68 h 68"/>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8" h="68">
                  <a:moveTo>
                    <a:pt x="0" y="67"/>
                  </a:moveTo>
                  <a:lnTo>
                    <a:pt x="8" y="60"/>
                  </a:lnTo>
                  <a:lnTo>
                    <a:pt x="18" y="54"/>
                  </a:lnTo>
                  <a:lnTo>
                    <a:pt x="30" y="47"/>
                  </a:lnTo>
                  <a:lnTo>
                    <a:pt x="41" y="42"/>
                  </a:lnTo>
                  <a:lnTo>
                    <a:pt x="54" y="36"/>
                  </a:lnTo>
                  <a:lnTo>
                    <a:pt x="65" y="30"/>
                  </a:lnTo>
                  <a:lnTo>
                    <a:pt x="76" y="24"/>
                  </a:lnTo>
                  <a:lnTo>
                    <a:pt x="84" y="19"/>
                  </a:lnTo>
                  <a:lnTo>
                    <a:pt x="91" y="15"/>
                  </a:lnTo>
                  <a:lnTo>
                    <a:pt x="99" y="11"/>
                  </a:lnTo>
                  <a:lnTo>
                    <a:pt x="108" y="6"/>
                  </a:lnTo>
                  <a:lnTo>
                    <a:pt x="116" y="3"/>
                  </a:lnTo>
                  <a:lnTo>
                    <a:pt x="124" y="0"/>
                  </a:lnTo>
                  <a:lnTo>
                    <a:pt x="133" y="0"/>
                  </a:lnTo>
                  <a:lnTo>
                    <a:pt x="141" y="3"/>
                  </a:lnTo>
                  <a:lnTo>
                    <a:pt x="148" y="7"/>
                  </a:lnTo>
                  <a:lnTo>
                    <a:pt x="144" y="9"/>
                  </a:lnTo>
                  <a:lnTo>
                    <a:pt x="138" y="11"/>
                  </a:lnTo>
                  <a:lnTo>
                    <a:pt x="131" y="13"/>
                  </a:lnTo>
                  <a:lnTo>
                    <a:pt x="125" y="14"/>
                  </a:lnTo>
                  <a:lnTo>
                    <a:pt x="118" y="16"/>
                  </a:lnTo>
                  <a:lnTo>
                    <a:pt x="113" y="19"/>
                  </a:lnTo>
                  <a:lnTo>
                    <a:pt x="108" y="22"/>
                  </a:lnTo>
                  <a:lnTo>
                    <a:pt x="105" y="26"/>
                  </a:lnTo>
                  <a:lnTo>
                    <a:pt x="90" y="35"/>
                  </a:lnTo>
                  <a:lnTo>
                    <a:pt x="73" y="44"/>
                  </a:lnTo>
                  <a:lnTo>
                    <a:pt x="57" y="51"/>
                  </a:lnTo>
                  <a:lnTo>
                    <a:pt x="41" y="58"/>
                  </a:lnTo>
                  <a:lnTo>
                    <a:pt x="26" y="64"/>
                  </a:lnTo>
                  <a:lnTo>
                    <a:pt x="13" y="67"/>
                  </a:lnTo>
                  <a:lnTo>
                    <a:pt x="4" y="68"/>
                  </a:lnTo>
                  <a:lnTo>
                    <a:pt x="0" y="67"/>
                  </a:lnTo>
                  <a:close/>
                </a:path>
              </a:pathLst>
            </a:custGeom>
            <a:solidFill>
              <a:srgbClr val="000000"/>
            </a:solidFill>
            <a:ln w="9525">
              <a:noFill/>
              <a:round/>
              <a:headEnd/>
              <a:tailEnd/>
            </a:ln>
          </p:spPr>
          <p:txBody>
            <a:bodyPr/>
            <a:lstStyle/>
            <a:p>
              <a:endParaRPr lang="ru-RU"/>
            </a:p>
          </p:txBody>
        </p:sp>
        <p:sp>
          <p:nvSpPr>
            <p:cNvPr id="160" name="Freeform 439"/>
            <p:cNvSpPr>
              <a:spLocks/>
            </p:cNvSpPr>
            <p:nvPr/>
          </p:nvSpPr>
          <p:spPr bwMode="auto">
            <a:xfrm>
              <a:off x="3127" y="2930"/>
              <a:ext cx="29" cy="33"/>
            </a:xfrm>
            <a:custGeom>
              <a:avLst/>
              <a:gdLst>
                <a:gd name="T0" fmla="*/ 0 w 93"/>
                <a:gd name="T1" fmla="*/ 0 h 117"/>
                <a:gd name="T2" fmla="*/ 0 w 93"/>
                <a:gd name="T3" fmla="*/ 0 h 117"/>
                <a:gd name="T4" fmla="*/ 0 w 93"/>
                <a:gd name="T5" fmla="*/ 0 h 117"/>
                <a:gd name="T6" fmla="*/ 0 w 93"/>
                <a:gd name="T7" fmla="*/ 0 h 117"/>
                <a:gd name="T8" fmla="*/ 0 w 93"/>
                <a:gd name="T9" fmla="*/ 0 h 117"/>
                <a:gd name="T10" fmla="*/ 0 w 93"/>
                <a:gd name="T11" fmla="*/ 0 h 117"/>
                <a:gd name="T12" fmla="*/ 0 w 93"/>
                <a:gd name="T13" fmla="*/ 0 h 117"/>
                <a:gd name="T14" fmla="*/ 0 w 93"/>
                <a:gd name="T15" fmla="*/ 0 h 117"/>
                <a:gd name="T16" fmla="*/ 0 w 93"/>
                <a:gd name="T17" fmla="*/ 0 h 117"/>
                <a:gd name="T18" fmla="*/ 0 w 93"/>
                <a:gd name="T19" fmla="*/ 0 h 117"/>
                <a:gd name="T20" fmla="*/ 0 w 93"/>
                <a:gd name="T21" fmla="*/ 0 h 117"/>
                <a:gd name="T22" fmla="*/ 0 w 93"/>
                <a:gd name="T23" fmla="*/ 0 h 117"/>
                <a:gd name="T24" fmla="*/ 0 w 93"/>
                <a:gd name="T25" fmla="*/ 0 h 117"/>
                <a:gd name="T26" fmla="*/ 0 w 93"/>
                <a:gd name="T27" fmla="*/ 0 h 117"/>
                <a:gd name="T28" fmla="*/ 0 w 93"/>
                <a:gd name="T29" fmla="*/ 0 h 117"/>
                <a:gd name="T30" fmla="*/ 0 w 93"/>
                <a:gd name="T31" fmla="*/ 0 h 117"/>
                <a:gd name="T32" fmla="*/ 0 w 93"/>
                <a:gd name="T33" fmla="*/ 0 h 117"/>
                <a:gd name="T34" fmla="*/ 0 w 93"/>
                <a:gd name="T35" fmla="*/ 0 h 117"/>
                <a:gd name="T36" fmla="*/ 0 w 93"/>
                <a:gd name="T37" fmla="*/ 0 h 117"/>
                <a:gd name="T38" fmla="*/ 0 w 93"/>
                <a:gd name="T39" fmla="*/ 0 h 117"/>
                <a:gd name="T40" fmla="*/ 0 w 93"/>
                <a:gd name="T41" fmla="*/ 0 h 117"/>
                <a:gd name="T42" fmla="*/ 0 w 93"/>
                <a:gd name="T43" fmla="*/ 0 h 117"/>
                <a:gd name="T44" fmla="*/ 0 w 93"/>
                <a:gd name="T45" fmla="*/ 0 h 117"/>
                <a:gd name="T46" fmla="*/ 0 w 93"/>
                <a:gd name="T47" fmla="*/ 0 h 117"/>
                <a:gd name="T48" fmla="*/ 0 w 93"/>
                <a:gd name="T49" fmla="*/ 0 h 117"/>
                <a:gd name="T50" fmla="*/ 0 w 93"/>
                <a:gd name="T51" fmla="*/ 0 h 117"/>
                <a:gd name="T52" fmla="*/ 0 w 93"/>
                <a:gd name="T53" fmla="*/ 0 h 117"/>
                <a:gd name="T54" fmla="*/ 0 w 93"/>
                <a:gd name="T55" fmla="*/ 0 h 117"/>
                <a:gd name="T56" fmla="*/ 0 w 93"/>
                <a:gd name="T57" fmla="*/ 0 h 117"/>
                <a:gd name="T58" fmla="*/ 0 w 93"/>
                <a:gd name="T59" fmla="*/ 0 h 117"/>
                <a:gd name="T60" fmla="*/ 0 w 93"/>
                <a:gd name="T61" fmla="*/ 0 h 117"/>
                <a:gd name="T62" fmla="*/ 0 w 93"/>
                <a:gd name="T63" fmla="*/ 0 h 117"/>
                <a:gd name="T64" fmla="*/ 0 w 93"/>
                <a:gd name="T65" fmla="*/ 0 h 117"/>
                <a:gd name="T66" fmla="*/ 0 w 93"/>
                <a:gd name="T67" fmla="*/ 0 h 117"/>
                <a:gd name="T68" fmla="*/ 0 w 93"/>
                <a:gd name="T69" fmla="*/ 0 h 11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3"/>
                <a:gd name="T106" fmla="*/ 0 h 117"/>
                <a:gd name="T107" fmla="*/ 93 w 93"/>
                <a:gd name="T108" fmla="*/ 117 h 11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3" h="117">
                  <a:moveTo>
                    <a:pt x="0" y="115"/>
                  </a:moveTo>
                  <a:lnTo>
                    <a:pt x="7" y="106"/>
                  </a:lnTo>
                  <a:lnTo>
                    <a:pt x="16" y="99"/>
                  </a:lnTo>
                  <a:lnTo>
                    <a:pt x="28" y="95"/>
                  </a:lnTo>
                  <a:lnTo>
                    <a:pt x="41" y="92"/>
                  </a:lnTo>
                  <a:lnTo>
                    <a:pt x="52" y="88"/>
                  </a:lnTo>
                  <a:lnTo>
                    <a:pt x="64" y="85"/>
                  </a:lnTo>
                  <a:lnTo>
                    <a:pt x="74" y="79"/>
                  </a:lnTo>
                  <a:lnTo>
                    <a:pt x="81" y="71"/>
                  </a:lnTo>
                  <a:lnTo>
                    <a:pt x="84" y="62"/>
                  </a:lnTo>
                  <a:lnTo>
                    <a:pt x="83" y="55"/>
                  </a:lnTo>
                  <a:lnTo>
                    <a:pt x="80" y="47"/>
                  </a:lnTo>
                  <a:lnTo>
                    <a:pt x="75" y="40"/>
                  </a:lnTo>
                  <a:lnTo>
                    <a:pt x="72" y="33"/>
                  </a:lnTo>
                  <a:lnTo>
                    <a:pt x="69" y="26"/>
                  </a:lnTo>
                  <a:lnTo>
                    <a:pt x="72" y="19"/>
                  </a:lnTo>
                  <a:lnTo>
                    <a:pt x="80" y="12"/>
                  </a:lnTo>
                  <a:lnTo>
                    <a:pt x="84" y="0"/>
                  </a:lnTo>
                  <a:lnTo>
                    <a:pt x="87" y="2"/>
                  </a:lnTo>
                  <a:lnTo>
                    <a:pt x="88" y="5"/>
                  </a:lnTo>
                  <a:lnTo>
                    <a:pt x="89" y="11"/>
                  </a:lnTo>
                  <a:lnTo>
                    <a:pt x="88" y="16"/>
                  </a:lnTo>
                  <a:lnTo>
                    <a:pt x="88" y="19"/>
                  </a:lnTo>
                  <a:lnTo>
                    <a:pt x="87" y="23"/>
                  </a:lnTo>
                  <a:lnTo>
                    <a:pt x="84" y="26"/>
                  </a:lnTo>
                  <a:lnTo>
                    <a:pt x="82" y="30"/>
                  </a:lnTo>
                  <a:lnTo>
                    <a:pt x="88" y="45"/>
                  </a:lnTo>
                  <a:lnTo>
                    <a:pt x="93" y="59"/>
                  </a:lnTo>
                  <a:lnTo>
                    <a:pt x="93" y="74"/>
                  </a:lnTo>
                  <a:lnTo>
                    <a:pt x="84" y="89"/>
                  </a:lnTo>
                  <a:lnTo>
                    <a:pt x="13" y="108"/>
                  </a:lnTo>
                  <a:lnTo>
                    <a:pt x="10" y="111"/>
                  </a:lnTo>
                  <a:lnTo>
                    <a:pt x="7" y="115"/>
                  </a:lnTo>
                  <a:lnTo>
                    <a:pt x="5" y="117"/>
                  </a:lnTo>
                  <a:lnTo>
                    <a:pt x="0" y="115"/>
                  </a:lnTo>
                  <a:close/>
                </a:path>
              </a:pathLst>
            </a:custGeom>
            <a:solidFill>
              <a:srgbClr val="000000"/>
            </a:solidFill>
            <a:ln w="9525">
              <a:noFill/>
              <a:round/>
              <a:headEnd/>
              <a:tailEnd/>
            </a:ln>
          </p:spPr>
          <p:txBody>
            <a:bodyPr/>
            <a:lstStyle/>
            <a:p>
              <a:endParaRPr lang="ru-RU"/>
            </a:p>
          </p:txBody>
        </p:sp>
        <p:sp>
          <p:nvSpPr>
            <p:cNvPr id="161" name="Freeform 440"/>
            <p:cNvSpPr>
              <a:spLocks/>
            </p:cNvSpPr>
            <p:nvPr/>
          </p:nvSpPr>
          <p:spPr bwMode="auto">
            <a:xfrm>
              <a:off x="3188" y="2955"/>
              <a:ext cx="46" cy="7"/>
            </a:xfrm>
            <a:custGeom>
              <a:avLst/>
              <a:gdLst>
                <a:gd name="T0" fmla="*/ 0 w 147"/>
                <a:gd name="T1" fmla="*/ 0 h 26"/>
                <a:gd name="T2" fmla="*/ 0 w 147"/>
                <a:gd name="T3" fmla="*/ 0 h 26"/>
                <a:gd name="T4" fmla="*/ 0 w 147"/>
                <a:gd name="T5" fmla="*/ 0 h 26"/>
                <a:gd name="T6" fmla="*/ 0 w 147"/>
                <a:gd name="T7" fmla="*/ 0 h 26"/>
                <a:gd name="T8" fmla="*/ 0 w 147"/>
                <a:gd name="T9" fmla="*/ 0 h 26"/>
                <a:gd name="T10" fmla="*/ 0 w 147"/>
                <a:gd name="T11" fmla="*/ 0 h 26"/>
                <a:gd name="T12" fmla="*/ 0 w 147"/>
                <a:gd name="T13" fmla="*/ 0 h 26"/>
                <a:gd name="T14" fmla="*/ 0 w 147"/>
                <a:gd name="T15" fmla="*/ 0 h 26"/>
                <a:gd name="T16" fmla="*/ 0 w 147"/>
                <a:gd name="T17" fmla="*/ 0 h 26"/>
                <a:gd name="T18" fmla="*/ 0 w 147"/>
                <a:gd name="T19" fmla="*/ 0 h 26"/>
                <a:gd name="T20" fmla="*/ 0 w 147"/>
                <a:gd name="T21" fmla="*/ 0 h 26"/>
                <a:gd name="T22" fmla="*/ 0 w 147"/>
                <a:gd name="T23" fmla="*/ 0 h 26"/>
                <a:gd name="T24" fmla="*/ 0 w 147"/>
                <a:gd name="T25" fmla="*/ 0 h 26"/>
                <a:gd name="T26" fmla="*/ 0 w 147"/>
                <a:gd name="T27" fmla="*/ 0 h 26"/>
                <a:gd name="T28" fmla="*/ 0 w 147"/>
                <a:gd name="T29" fmla="*/ 0 h 26"/>
                <a:gd name="T30" fmla="*/ 0 w 147"/>
                <a:gd name="T31" fmla="*/ 0 h 26"/>
                <a:gd name="T32" fmla="*/ 0 w 147"/>
                <a:gd name="T33" fmla="*/ 0 h 26"/>
                <a:gd name="T34" fmla="*/ 0 w 147"/>
                <a:gd name="T35" fmla="*/ 0 h 26"/>
                <a:gd name="T36" fmla="*/ 0 w 147"/>
                <a:gd name="T37" fmla="*/ 0 h 26"/>
                <a:gd name="T38" fmla="*/ 0 w 147"/>
                <a:gd name="T39" fmla="*/ 0 h 26"/>
                <a:gd name="T40" fmla="*/ 0 w 147"/>
                <a:gd name="T41" fmla="*/ 0 h 26"/>
                <a:gd name="T42" fmla="*/ 0 w 147"/>
                <a:gd name="T43" fmla="*/ 0 h 2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47"/>
                <a:gd name="T67" fmla="*/ 0 h 26"/>
                <a:gd name="T68" fmla="*/ 147 w 147"/>
                <a:gd name="T69" fmla="*/ 26 h 2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47" h="26">
                  <a:moveTo>
                    <a:pt x="5" y="18"/>
                  </a:moveTo>
                  <a:lnTo>
                    <a:pt x="0" y="14"/>
                  </a:lnTo>
                  <a:lnTo>
                    <a:pt x="3" y="8"/>
                  </a:lnTo>
                  <a:lnTo>
                    <a:pt x="11" y="4"/>
                  </a:lnTo>
                  <a:lnTo>
                    <a:pt x="19" y="1"/>
                  </a:lnTo>
                  <a:lnTo>
                    <a:pt x="28" y="0"/>
                  </a:lnTo>
                  <a:lnTo>
                    <a:pt x="42" y="5"/>
                  </a:lnTo>
                  <a:lnTo>
                    <a:pt x="56" y="9"/>
                  </a:lnTo>
                  <a:lnTo>
                    <a:pt x="71" y="12"/>
                  </a:lnTo>
                  <a:lnTo>
                    <a:pt x="87" y="14"/>
                  </a:lnTo>
                  <a:lnTo>
                    <a:pt x="102" y="15"/>
                  </a:lnTo>
                  <a:lnTo>
                    <a:pt x="118" y="15"/>
                  </a:lnTo>
                  <a:lnTo>
                    <a:pt x="133" y="15"/>
                  </a:lnTo>
                  <a:lnTo>
                    <a:pt x="147" y="15"/>
                  </a:lnTo>
                  <a:lnTo>
                    <a:pt x="131" y="23"/>
                  </a:lnTo>
                  <a:lnTo>
                    <a:pt x="114" y="26"/>
                  </a:lnTo>
                  <a:lnTo>
                    <a:pt x="95" y="26"/>
                  </a:lnTo>
                  <a:lnTo>
                    <a:pt x="77" y="22"/>
                  </a:lnTo>
                  <a:lnTo>
                    <a:pt x="58" y="19"/>
                  </a:lnTo>
                  <a:lnTo>
                    <a:pt x="40" y="15"/>
                  </a:lnTo>
                  <a:lnTo>
                    <a:pt x="23" y="14"/>
                  </a:lnTo>
                  <a:lnTo>
                    <a:pt x="5" y="18"/>
                  </a:lnTo>
                  <a:close/>
                </a:path>
              </a:pathLst>
            </a:custGeom>
            <a:solidFill>
              <a:srgbClr val="000000"/>
            </a:solidFill>
            <a:ln w="9525">
              <a:noFill/>
              <a:round/>
              <a:headEnd/>
              <a:tailEnd/>
            </a:ln>
          </p:spPr>
          <p:txBody>
            <a:bodyPr/>
            <a:lstStyle/>
            <a:p>
              <a:endParaRPr lang="ru-RU"/>
            </a:p>
          </p:txBody>
        </p:sp>
        <p:sp>
          <p:nvSpPr>
            <p:cNvPr id="162" name="Freeform 441"/>
            <p:cNvSpPr>
              <a:spLocks/>
            </p:cNvSpPr>
            <p:nvPr/>
          </p:nvSpPr>
          <p:spPr bwMode="auto">
            <a:xfrm>
              <a:off x="2995" y="2883"/>
              <a:ext cx="36" cy="65"/>
            </a:xfrm>
            <a:custGeom>
              <a:avLst/>
              <a:gdLst>
                <a:gd name="T0" fmla="*/ 0 w 119"/>
                <a:gd name="T1" fmla="*/ 0 h 234"/>
                <a:gd name="T2" fmla="*/ 0 w 119"/>
                <a:gd name="T3" fmla="*/ 0 h 234"/>
                <a:gd name="T4" fmla="*/ 0 w 119"/>
                <a:gd name="T5" fmla="*/ 0 h 234"/>
                <a:gd name="T6" fmla="*/ 0 w 119"/>
                <a:gd name="T7" fmla="*/ 0 h 234"/>
                <a:gd name="T8" fmla="*/ 0 w 119"/>
                <a:gd name="T9" fmla="*/ 0 h 234"/>
                <a:gd name="T10" fmla="*/ 0 w 119"/>
                <a:gd name="T11" fmla="*/ 0 h 234"/>
                <a:gd name="T12" fmla="*/ 0 w 119"/>
                <a:gd name="T13" fmla="*/ 0 h 234"/>
                <a:gd name="T14" fmla="*/ 0 w 119"/>
                <a:gd name="T15" fmla="*/ 0 h 234"/>
                <a:gd name="T16" fmla="*/ 0 w 119"/>
                <a:gd name="T17" fmla="*/ 0 h 234"/>
                <a:gd name="T18" fmla="*/ 0 w 119"/>
                <a:gd name="T19" fmla="*/ 0 h 234"/>
                <a:gd name="T20" fmla="*/ 0 w 119"/>
                <a:gd name="T21" fmla="*/ 0 h 234"/>
                <a:gd name="T22" fmla="*/ 0 w 119"/>
                <a:gd name="T23" fmla="*/ 0 h 234"/>
                <a:gd name="T24" fmla="*/ 0 w 119"/>
                <a:gd name="T25" fmla="*/ 0 h 234"/>
                <a:gd name="T26" fmla="*/ 0 w 119"/>
                <a:gd name="T27" fmla="*/ 0 h 234"/>
                <a:gd name="T28" fmla="*/ 0 w 119"/>
                <a:gd name="T29" fmla="*/ 0 h 234"/>
                <a:gd name="T30" fmla="*/ 0 w 119"/>
                <a:gd name="T31" fmla="*/ 0 h 234"/>
                <a:gd name="T32" fmla="*/ 0 w 119"/>
                <a:gd name="T33" fmla="*/ 0 h 234"/>
                <a:gd name="T34" fmla="*/ 0 w 119"/>
                <a:gd name="T35" fmla="*/ 0 h 234"/>
                <a:gd name="T36" fmla="*/ 0 w 119"/>
                <a:gd name="T37" fmla="*/ 0 h 234"/>
                <a:gd name="T38" fmla="*/ 0 w 119"/>
                <a:gd name="T39" fmla="*/ 0 h 234"/>
                <a:gd name="T40" fmla="*/ 0 w 119"/>
                <a:gd name="T41" fmla="*/ 0 h 234"/>
                <a:gd name="T42" fmla="*/ 0 w 119"/>
                <a:gd name="T43" fmla="*/ 0 h 234"/>
                <a:gd name="T44" fmla="*/ 0 w 119"/>
                <a:gd name="T45" fmla="*/ 0 h 234"/>
                <a:gd name="T46" fmla="*/ 0 w 119"/>
                <a:gd name="T47" fmla="*/ 0 h 234"/>
                <a:gd name="T48" fmla="*/ 0 w 119"/>
                <a:gd name="T49" fmla="*/ 0 h 234"/>
                <a:gd name="T50" fmla="*/ 0 w 119"/>
                <a:gd name="T51" fmla="*/ 0 h 234"/>
                <a:gd name="T52" fmla="*/ 0 w 119"/>
                <a:gd name="T53" fmla="*/ 0 h 234"/>
                <a:gd name="T54" fmla="*/ 0 w 119"/>
                <a:gd name="T55" fmla="*/ 0 h 234"/>
                <a:gd name="T56" fmla="*/ 0 w 119"/>
                <a:gd name="T57" fmla="*/ 0 h 234"/>
                <a:gd name="T58" fmla="*/ 0 w 119"/>
                <a:gd name="T59" fmla="*/ 0 h 234"/>
                <a:gd name="T60" fmla="*/ 0 w 119"/>
                <a:gd name="T61" fmla="*/ 0 h 234"/>
                <a:gd name="T62" fmla="*/ 0 w 119"/>
                <a:gd name="T63" fmla="*/ 0 h 234"/>
                <a:gd name="T64" fmla="*/ 0 w 119"/>
                <a:gd name="T65" fmla="*/ 0 h 23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9"/>
                <a:gd name="T100" fmla="*/ 0 h 234"/>
                <a:gd name="T101" fmla="*/ 119 w 119"/>
                <a:gd name="T102" fmla="*/ 234 h 23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9" h="234">
                  <a:moveTo>
                    <a:pt x="4" y="234"/>
                  </a:moveTo>
                  <a:lnTo>
                    <a:pt x="1" y="218"/>
                  </a:lnTo>
                  <a:lnTo>
                    <a:pt x="0" y="200"/>
                  </a:lnTo>
                  <a:lnTo>
                    <a:pt x="1" y="179"/>
                  </a:lnTo>
                  <a:lnTo>
                    <a:pt x="3" y="157"/>
                  </a:lnTo>
                  <a:lnTo>
                    <a:pt x="8" y="136"/>
                  </a:lnTo>
                  <a:lnTo>
                    <a:pt x="14" y="114"/>
                  </a:lnTo>
                  <a:lnTo>
                    <a:pt x="19" y="95"/>
                  </a:lnTo>
                  <a:lnTo>
                    <a:pt x="26" y="77"/>
                  </a:lnTo>
                  <a:lnTo>
                    <a:pt x="34" y="69"/>
                  </a:lnTo>
                  <a:lnTo>
                    <a:pt x="44" y="62"/>
                  </a:lnTo>
                  <a:lnTo>
                    <a:pt x="52" y="54"/>
                  </a:lnTo>
                  <a:lnTo>
                    <a:pt x="60" y="48"/>
                  </a:lnTo>
                  <a:lnTo>
                    <a:pt x="68" y="39"/>
                  </a:lnTo>
                  <a:lnTo>
                    <a:pt x="76" y="33"/>
                  </a:lnTo>
                  <a:lnTo>
                    <a:pt x="84" y="23"/>
                  </a:lnTo>
                  <a:lnTo>
                    <a:pt x="92" y="14"/>
                  </a:lnTo>
                  <a:lnTo>
                    <a:pt x="97" y="10"/>
                  </a:lnTo>
                  <a:lnTo>
                    <a:pt x="104" y="5"/>
                  </a:lnTo>
                  <a:lnTo>
                    <a:pt x="113" y="1"/>
                  </a:lnTo>
                  <a:lnTo>
                    <a:pt x="119" y="0"/>
                  </a:lnTo>
                  <a:lnTo>
                    <a:pt x="108" y="18"/>
                  </a:lnTo>
                  <a:lnTo>
                    <a:pt x="94" y="34"/>
                  </a:lnTo>
                  <a:lnTo>
                    <a:pt x="77" y="50"/>
                  </a:lnTo>
                  <a:lnTo>
                    <a:pt x="61" y="66"/>
                  </a:lnTo>
                  <a:lnTo>
                    <a:pt x="45" y="83"/>
                  </a:lnTo>
                  <a:lnTo>
                    <a:pt x="33" y="102"/>
                  </a:lnTo>
                  <a:lnTo>
                    <a:pt x="26" y="122"/>
                  </a:lnTo>
                  <a:lnTo>
                    <a:pt x="27" y="147"/>
                  </a:lnTo>
                  <a:lnTo>
                    <a:pt x="24" y="166"/>
                  </a:lnTo>
                  <a:lnTo>
                    <a:pt x="19" y="194"/>
                  </a:lnTo>
                  <a:lnTo>
                    <a:pt x="12" y="220"/>
                  </a:lnTo>
                  <a:lnTo>
                    <a:pt x="4" y="234"/>
                  </a:lnTo>
                  <a:close/>
                </a:path>
              </a:pathLst>
            </a:custGeom>
            <a:solidFill>
              <a:srgbClr val="000000"/>
            </a:solidFill>
            <a:ln w="9525">
              <a:noFill/>
              <a:round/>
              <a:headEnd/>
              <a:tailEnd/>
            </a:ln>
          </p:spPr>
          <p:txBody>
            <a:bodyPr/>
            <a:lstStyle/>
            <a:p>
              <a:endParaRPr lang="ru-RU"/>
            </a:p>
          </p:txBody>
        </p:sp>
        <p:sp>
          <p:nvSpPr>
            <p:cNvPr id="163" name="Freeform 442"/>
            <p:cNvSpPr>
              <a:spLocks/>
            </p:cNvSpPr>
            <p:nvPr/>
          </p:nvSpPr>
          <p:spPr bwMode="auto">
            <a:xfrm>
              <a:off x="3229" y="2962"/>
              <a:ext cx="28" cy="8"/>
            </a:xfrm>
            <a:custGeom>
              <a:avLst/>
              <a:gdLst>
                <a:gd name="T0" fmla="*/ 0 w 90"/>
                <a:gd name="T1" fmla="*/ 0 h 30"/>
                <a:gd name="T2" fmla="*/ 0 w 90"/>
                <a:gd name="T3" fmla="*/ 0 h 30"/>
                <a:gd name="T4" fmla="*/ 0 w 90"/>
                <a:gd name="T5" fmla="*/ 0 h 30"/>
                <a:gd name="T6" fmla="*/ 0 w 90"/>
                <a:gd name="T7" fmla="*/ 0 h 30"/>
                <a:gd name="T8" fmla="*/ 0 w 90"/>
                <a:gd name="T9" fmla="*/ 0 h 30"/>
                <a:gd name="T10" fmla="*/ 0 w 90"/>
                <a:gd name="T11" fmla="*/ 0 h 30"/>
                <a:gd name="T12" fmla="*/ 0 w 90"/>
                <a:gd name="T13" fmla="*/ 0 h 30"/>
                <a:gd name="T14" fmla="*/ 0 w 90"/>
                <a:gd name="T15" fmla="*/ 0 h 30"/>
                <a:gd name="T16" fmla="*/ 0 w 90"/>
                <a:gd name="T17" fmla="*/ 0 h 30"/>
                <a:gd name="T18" fmla="*/ 0 w 90"/>
                <a:gd name="T19" fmla="*/ 0 h 30"/>
                <a:gd name="T20" fmla="*/ 0 w 90"/>
                <a:gd name="T21" fmla="*/ 0 h 30"/>
                <a:gd name="T22" fmla="*/ 0 w 90"/>
                <a:gd name="T23" fmla="*/ 0 h 30"/>
                <a:gd name="T24" fmla="*/ 0 w 90"/>
                <a:gd name="T25" fmla="*/ 0 h 30"/>
                <a:gd name="T26" fmla="*/ 0 w 90"/>
                <a:gd name="T27" fmla="*/ 0 h 30"/>
                <a:gd name="T28" fmla="*/ 0 w 90"/>
                <a:gd name="T29" fmla="*/ 0 h 30"/>
                <a:gd name="T30" fmla="*/ 0 w 90"/>
                <a:gd name="T31" fmla="*/ 0 h 30"/>
                <a:gd name="T32" fmla="*/ 0 w 90"/>
                <a:gd name="T33" fmla="*/ 0 h 30"/>
                <a:gd name="T34" fmla="*/ 0 w 90"/>
                <a:gd name="T35" fmla="*/ 0 h 30"/>
                <a:gd name="T36" fmla="*/ 0 w 90"/>
                <a:gd name="T37" fmla="*/ 0 h 30"/>
                <a:gd name="T38" fmla="*/ 0 w 90"/>
                <a:gd name="T39" fmla="*/ 0 h 30"/>
                <a:gd name="T40" fmla="*/ 0 w 90"/>
                <a:gd name="T41" fmla="*/ 0 h 30"/>
                <a:gd name="T42" fmla="*/ 0 w 90"/>
                <a:gd name="T43" fmla="*/ 0 h 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0"/>
                <a:gd name="T67" fmla="*/ 0 h 30"/>
                <a:gd name="T68" fmla="*/ 90 w 90"/>
                <a:gd name="T69" fmla="*/ 30 h 3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0" h="30">
                  <a:moveTo>
                    <a:pt x="0" y="25"/>
                  </a:moveTo>
                  <a:lnTo>
                    <a:pt x="6" y="12"/>
                  </a:lnTo>
                  <a:lnTo>
                    <a:pt x="15" y="4"/>
                  </a:lnTo>
                  <a:lnTo>
                    <a:pt x="27" y="0"/>
                  </a:lnTo>
                  <a:lnTo>
                    <a:pt x="39" y="0"/>
                  </a:lnTo>
                  <a:lnTo>
                    <a:pt x="52" y="2"/>
                  </a:lnTo>
                  <a:lnTo>
                    <a:pt x="66" y="4"/>
                  </a:lnTo>
                  <a:lnTo>
                    <a:pt x="78" y="6"/>
                  </a:lnTo>
                  <a:lnTo>
                    <a:pt x="90" y="6"/>
                  </a:lnTo>
                  <a:lnTo>
                    <a:pt x="90" y="12"/>
                  </a:lnTo>
                  <a:lnTo>
                    <a:pt x="80" y="14"/>
                  </a:lnTo>
                  <a:lnTo>
                    <a:pt x="68" y="14"/>
                  </a:lnTo>
                  <a:lnTo>
                    <a:pt x="56" y="13"/>
                  </a:lnTo>
                  <a:lnTo>
                    <a:pt x="44" y="11"/>
                  </a:lnTo>
                  <a:lnTo>
                    <a:pt x="32" y="11"/>
                  </a:lnTo>
                  <a:lnTo>
                    <a:pt x="23" y="13"/>
                  </a:lnTo>
                  <a:lnTo>
                    <a:pt x="14" y="19"/>
                  </a:lnTo>
                  <a:lnTo>
                    <a:pt x="8" y="30"/>
                  </a:lnTo>
                  <a:lnTo>
                    <a:pt x="6" y="29"/>
                  </a:lnTo>
                  <a:lnTo>
                    <a:pt x="5" y="28"/>
                  </a:lnTo>
                  <a:lnTo>
                    <a:pt x="2" y="26"/>
                  </a:lnTo>
                  <a:lnTo>
                    <a:pt x="0" y="25"/>
                  </a:lnTo>
                  <a:close/>
                </a:path>
              </a:pathLst>
            </a:custGeom>
            <a:solidFill>
              <a:srgbClr val="000000"/>
            </a:solidFill>
            <a:ln w="9525">
              <a:noFill/>
              <a:round/>
              <a:headEnd/>
              <a:tailEnd/>
            </a:ln>
          </p:spPr>
          <p:txBody>
            <a:bodyPr/>
            <a:lstStyle/>
            <a:p>
              <a:endParaRPr lang="ru-RU"/>
            </a:p>
          </p:txBody>
        </p:sp>
        <p:sp>
          <p:nvSpPr>
            <p:cNvPr id="164" name="Freeform 443"/>
            <p:cNvSpPr>
              <a:spLocks/>
            </p:cNvSpPr>
            <p:nvPr/>
          </p:nvSpPr>
          <p:spPr bwMode="auto">
            <a:xfrm>
              <a:off x="3270" y="2928"/>
              <a:ext cx="27" cy="6"/>
            </a:xfrm>
            <a:custGeom>
              <a:avLst/>
              <a:gdLst>
                <a:gd name="T0" fmla="*/ 0 w 90"/>
                <a:gd name="T1" fmla="*/ 0 h 21"/>
                <a:gd name="T2" fmla="*/ 0 w 90"/>
                <a:gd name="T3" fmla="*/ 0 h 21"/>
                <a:gd name="T4" fmla="*/ 0 w 90"/>
                <a:gd name="T5" fmla="*/ 0 h 21"/>
                <a:gd name="T6" fmla="*/ 0 w 90"/>
                <a:gd name="T7" fmla="*/ 0 h 21"/>
                <a:gd name="T8" fmla="*/ 0 w 90"/>
                <a:gd name="T9" fmla="*/ 0 h 21"/>
                <a:gd name="T10" fmla="*/ 0 w 90"/>
                <a:gd name="T11" fmla="*/ 0 h 21"/>
                <a:gd name="T12" fmla="*/ 0 w 90"/>
                <a:gd name="T13" fmla="*/ 0 h 21"/>
                <a:gd name="T14" fmla="*/ 0 w 90"/>
                <a:gd name="T15" fmla="*/ 0 h 21"/>
                <a:gd name="T16" fmla="*/ 0 w 90"/>
                <a:gd name="T17" fmla="*/ 0 h 21"/>
                <a:gd name="T18" fmla="*/ 0 w 90"/>
                <a:gd name="T19" fmla="*/ 0 h 21"/>
                <a:gd name="T20" fmla="*/ 0 w 90"/>
                <a:gd name="T21" fmla="*/ 0 h 21"/>
                <a:gd name="T22" fmla="*/ 0 w 90"/>
                <a:gd name="T23" fmla="*/ 0 h 21"/>
                <a:gd name="T24" fmla="*/ 0 w 90"/>
                <a:gd name="T25" fmla="*/ 0 h 21"/>
                <a:gd name="T26" fmla="*/ 0 w 90"/>
                <a:gd name="T27" fmla="*/ 0 h 21"/>
                <a:gd name="T28" fmla="*/ 0 w 90"/>
                <a:gd name="T29" fmla="*/ 0 h 21"/>
                <a:gd name="T30" fmla="*/ 0 w 90"/>
                <a:gd name="T31" fmla="*/ 0 h 21"/>
                <a:gd name="T32" fmla="*/ 0 w 90"/>
                <a:gd name="T33" fmla="*/ 0 h 21"/>
                <a:gd name="T34" fmla="*/ 0 w 90"/>
                <a:gd name="T35" fmla="*/ 0 h 21"/>
                <a:gd name="T36" fmla="*/ 0 w 90"/>
                <a:gd name="T37" fmla="*/ 0 h 21"/>
                <a:gd name="T38" fmla="*/ 0 w 90"/>
                <a:gd name="T39" fmla="*/ 0 h 21"/>
                <a:gd name="T40" fmla="*/ 0 w 90"/>
                <a:gd name="T41" fmla="*/ 0 h 21"/>
                <a:gd name="T42" fmla="*/ 0 w 90"/>
                <a:gd name="T43" fmla="*/ 0 h 2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0"/>
                <a:gd name="T67" fmla="*/ 0 h 21"/>
                <a:gd name="T68" fmla="*/ 90 w 90"/>
                <a:gd name="T69" fmla="*/ 21 h 2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0" h="21">
                  <a:moveTo>
                    <a:pt x="90" y="20"/>
                  </a:moveTo>
                  <a:lnTo>
                    <a:pt x="84" y="9"/>
                  </a:lnTo>
                  <a:lnTo>
                    <a:pt x="75" y="2"/>
                  </a:lnTo>
                  <a:lnTo>
                    <a:pt x="64" y="0"/>
                  </a:lnTo>
                  <a:lnTo>
                    <a:pt x="51" y="0"/>
                  </a:lnTo>
                  <a:lnTo>
                    <a:pt x="36" y="2"/>
                  </a:lnTo>
                  <a:lnTo>
                    <a:pt x="23" y="4"/>
                  </a:lnTo>
                  <a:lnTo>
                    <a:pt x="11" y="6"/>
                  </a:lnTo>
                  <a:lnTo>
                    <a:pt x="0" y="6"/>
                  </a:lnTo>
                  <a:lnTo>
                    <a:pt x="0" y="11"/>
                  </a:lnTo>
                  <a:lnTo>
                    <a:pt x="9" y="13"/>
                  </a:lnTo>
                  <a:lnTo>
                    <a:pt x="20" y="12"/>
                  </a:lnTo>
                  <a:lnTo>
                    <a:pt x="31" y="10"/>
                  </a:lnTo>
                  <a:lnTo>
                    <a:pt x="44" y="8"/>
                  </a:lnTo>
                  <a:lnTo>
                    <a:pt x="56" y="6"/>
                  </a:lnTo>
                  <a:lnTo>
                    <a:pt x="66" y="8"/>
                  </a:lnTo>
                  <a:lnTo>
                    <a:pt x="74" y="12"/>
                  </a:lnTo>
                  <a:lnTo>
                    <a:pt x="80" y="21"/>
                  </a:lnTo>
                  <a:lnTo>
                    <a:pt x="82" y="21"/>
                  </a:lnTo>
                  <a:lnTo>
                    <a:pt x="86" y="21"/>
                  </a:lnTo>
                  <a:lnTo>
                    <a:pt x="88" y="21"/>
                  </a:lnTo>
                  <a:lnTo>
                    <a:pt x="90" y="20"/>
                  </a:lnTo>
                  <a:close/>
                </a:path>
              </a:pathLst>
            </a:custGeom>
            <a:solidFill>
              <a:srgbClr val="000000"/>
            </a:solidFill>
            <a:ln w="9525">
              <a:noFill/>
              <a:round/>
              <a:headEnd/>
              <a:tailEnd/>
            </a:ln>
          </p:spPr>
          <p:txBody>
            <a:bodyPr/>
            <a:lstStyle/>
            <a:p>
              <a:endParaRPr lang="ru-RU"/>
            </a:p>
          </p:txBody>
        </p:sp>
        <p:sp>
          <p:nvSpPr>
            <p:cNvPr id="165" name="Freeform 444"/>
            <p:cNvSpPr>
              <a:spLocks/>
            </p:cNvSpPr>
            <p:nvPr/>
          </p:nvSpPr>
          <p:spPr bwMode="auto">
            <a:xfrm>
              <a:off x="3177" y="2926"/>
              <a:ext cx="28" cy="6"/>
            </a:xfrm>
            <a:custGeom>
              <a:avLst/>
              <a:gdLst>
                <a:gd name="T0" fmla="*/ 0 w 90"/>
                <a:gd name="T1" fmla="*/ 0 h 22"/>
                <a:gd name="T2" fmla="*/ 0 w 90"/>
                <a:gd name="T3" fmla="*/ 0 h 22"/>
                <a:gd name="T4" fmla="*/ 0 w 90"/>
                <a:gd name="T5" fmla="*/ 0 h 22"/>
                <a:gd name="T6" fmla="*/ 0 w 90"/>
                <a:gd name="T7" fmla="*/ 0 h 22"/>
                <a:gd name="T8" fmla="*/ 0 w 90"/>
                <a:gd name="T9" fmla="*/ 0 h 22"/>
                <a:gd name="T10" fmla="*/ 0 w 90"/>
                <a:gd name="T11" fmla="*/ 0 h 22"/>
                <a:gd name="T12" fmla="*/ 0 w 90"/>
                <a:gd name="T13" fmla="*/ 0 h 22"/>
                <a:gd name="T14" fmla="*/ 0 w 90"/>
                <a:gd name="T15" fmla="*/ 0 h 22"/>
                <a:gd name="T16" fmla="*/ 0 w 90"/>
                <a:gd name="T17" fmla="*/ 0 h 22"/>
                <a:gd name="T18" fmla="*/ 0 w 90"/>
                <a:gd name="T19" fmla="*/ 0 h 22"/>
                <a:gd name="T20" fmla="*/ 0 w 90"/>
                <a:gd name="T21" fmla="*/ 0 h 22"/>
                <a:gd name="T22" fmla="*/ 0 w 90"/>
                <a:gd name="T23" fmla="*/ 0 h 22"/>
                <a:gd name="T24" fmla="*/ 0 w 90"/>
                <a:gd name="T25" fmla="*/ 0 h 22"/>
                <a:gd name="T26" fmla="*/ 0 w 90"/>
                <a:gd name="T27" fmla="*/ 0 h 22"/>
                <a:gd name="T28" fmla="*/ 0 w 90"/>
                <a:gd name="T29" fmla="*/ 0 h 22"/>
                <a:gd name="T30" fmla="*/ 0 w 90"/>
                <a:gd name="T31" fmla="*/ 0 h 22"/>
                <a:gd name="T32" fmla="*/ 0 w 90"/>
                <a:gd name="T33" fmla="*/ 0 h 22"/>
                <a:gd name="T34" fmla="*/ 0 w 90"/>
                <a:gd name="T35" fmla="*/ 0 h 22"/>
                <a:gd name="T36" fmla="*/ 0 w 90"/>
                <a:gd name="T37" fmla="*/ 0 h 22"/>
                <a:gd name="T38" fmla="*/ 0 w 90"/>
                <a:gd name="T39" fmla="*/ 0 h 22"/>
                <a:gd name="T40" fmla="*/ 0 w 90"/>
                <a:gd name="T41" fmla="*/ 0 h 22"/>
                <a:gd name="T42" fmla="*/ 0 w 90"/>
                <a:gd name="T43" fmla="*/ 0 h 2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0"/>
                <a:gd name="T67" fmla="*/ 0 h 22"/>
                <a:gd name="T68" fmla="*/ 90 w 90"/>
                <a:gd name="T69" fmla="*/ 22 h 2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0" h="22">
                  <a:moveTo>
                    <a:pt x="90" y="19"/>
                  </a:moveTo>
                  <a:lnTo>
                    <a:pt x="84" y="8"/>
                  </a:lnTo>
                  <a:lnTo>
                    <a:pt x="75" y="2"/>
                  </a:lnTo>
                  <a:lnTo>
                    <a:pt x="63" y="0"/>
                  </a:lnTo>
                  <a:lnTo>
                    <a:pt x="50" y="0"/>
                  </a:lnTo>
                  <a:lnTo>
                    <a:pt x="35" y="2"/>
                  </a:lnTo>
                  <a:lnTo>
                    <a:pt x="23" y="4"/>
                  </a:lnTo>
                  <a:lnTo>
                    <a:pt x="10" y="7"/>
                  </a:lnTo>
                  <a:lnTo>
                    <a:pt x="0" y="7"/>
                  </a:lnTo>
                  <a:lnTo>
                    <a:pt x="0" y="11"/>
                  </a:lnTo>
                  <a:lnTo>
                    <a:pt x="9" y="12"/>
                  </a:lnTo>
                  <a:lnTo>
                    <a:pt x="20" y="12"/>
                  </a:lnTo>
                  <a:lnTo>
                    <a:pt x="32" y="10"/>
                  </a:lnTo>
                  <a:lnTo>
                    <a:pt x="43" y="8"/>
                  </a:lnTo>
                  <a:lnTo>
                    <a:pt x="55" y="7"/>
                  </a:lnTo>
                  <a:lnTo>
                    <a:pt x="65" y="8"/>
                  </a:lnTo>
                  <a:lnTo>
                    <a:pt x="73" y="12"/>
                  </a:lnTo>
                  <a:lnTo>
                    <a:pt x="79" y="22"/>
                  </a:lnTo>
                  <a:lnTo>
                    <a:pt x="83" y="22"/>
                  </a:lnTo>
                  <a:lnTo>
                    <a:pt x="85" y="20"/>
                  </a:lnTo>
                  <a:lnTo>
                    <a:pt x="88" y="20"/>
                  </a:lnTo>
                  <a:lnTo>
                    <a:pt x="90" y="19"/>
                  </a:lnTo>
                  <a:close/>
                </a:path>
              </a:pathLst>
            </a:custGeom>
            <a:solidFill>
              <a:srgbClr val="000000"/>
            </a:solidFill>
            <a:ln w="9525">
              <a:noFill/>
              <a:round/>
              <a:headEnd/>
              <a:tailEnd/>
            </a:ln>
          </p:spPr>
          <p:txBody>
            <a:bodyPr/>
            <a:lstStyle/>
            <a:p>
              <a:endParaRPr lang="ru-RU"/>
            </a:p>
          </p:txBody>
        </p:sp>
        <p:sp>
          <p:nvSpPr>
            <p:cNvPr id="166" name="Freeform 445"/>
            <p:cNvSpPr>
              <a:spLocks/>
            </p:cNvSpPr>
            <p:nvPr/>
          </p:nvSpPr>
          <p:spPr bwMode="auto">
            <a:xfrm>
              <a:off x="3085" y="2908"/>
              <a:ext cx="4" cy="31"/>
            </a:xfrm>
            <a:custGeom>
              <a:avLst/>
              <a:gdLst>
                <a:gd name="T0" fmla="*/ 0 w 14"/>
                <a:gd name="T1" fmla="*/ 0 h 110"/>
                <a:gd name="T2" fmla="*/ 0 w 14"/>
                <a:gd name="T3" fmla="*/ 0 h 110"/>
                <a:gd name="T4" fmla="*/ 0 w 14"/>
                <a:gd name="T5" fmla="*/ 0 h 110"/>
                <a:gd name="T6" fmla="*/ 0 w 14"/>
                <a:gd name="T7" fmla="*/ 0 h 110"/>
                <a:gd name="T8" fmla="*/ 0 w 14"/>
                <a:gd name="T9" fmla="*/ 0 h 110"/>
                <a:gd name="T10" fmla="*/ 0 w 14"/>
                <a:gd name="T11" fmla="*/ 0 h 110"/>
                <a:gd name="T12" fmla="*/ 0 w 14"/>
                <a:gd name="T13" fmla="*/ 0 h 110"/>
                <a:gd name="T14" fmla="*/ 0 w 14"/>
                <a:gd name="T15" fmla="*/ 0 h 110"/>
                <a:gd name="T16" fmla="*/ 0 w 14"/>
                <a:gd name="T17" fmla="*/ 0 h 110"/>
                <a:gd name="T18" fmla="*/ 0 w 14"/>
                <a:gd name="T19" fmla="*/ 0 h 110"/>
                <a:gd name="T20" fmla="*/ 0 w 14"/>
                <a:gd name="T21" fmla="*/ 0 h 110"/>
                <a:gd name="T22" fmla="*/ 0 w 14"/>
                <a:gd name="T23" fmla="*/ 0 h 110"/>
                <a:gd name="T24" fmla="*/ 0 w 14"/>
                <a:gd name="T25" fmla="*/ 0 h 11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4"/>
                <a:gd name="T40" fmla="*/ 0 h 110"/>
                <a:gd name="T41" fmla="*/ 14 w 14"/>
                <a:gd name="T42" fmla="*/ 110 h 11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4" h="110">
                  <a:moveTo>
                    <a:pt x="1" y="4"/>
                  </a:moveTo>
                  <a:lnTo>
                    <a:pt x="3" y="4"/>
                  </a:lnTo>
                  <a:lnTo>
                    <a:pt x="4" y="3"/>
                  </a:lnTo>
                  <a:lnTo>
                    <a:pt x="4" y="1"/>
                  </a:lnTo>
                  <a:lnTo>
                    <a:pt x="5" y="0"/>
                  </a:lnTo>
                  <a:lnTo>
                    <a:pt x="12" y="22"/>
                  </a:lnTo>
                  <a:lnTo>
                    <a:pt x="14" y="58"/>
                  </a:lnTo>
                  <a:lnTo>
                    <a:pt x="13" y="92"/>
                  </a:lnTo>
                  <a:lnTo>
                    <a:pt x="9" y="110"/>
                  </a:lnTo>
                  <a:lnTo>
                    <a:pt x="0" y="94"/>
                  </a:lnTo>
                  <a:lnTo>
                    <a:pt x="0" y="62"/>
                  </a:lnTo>
                  <a:lnTo>
                    <a:pt x="3" y="28"/>
                  </a:lnTo>
                  <a:lnTo>
                    <a:pt x="1" y="4"/>
                  </a:lnTo>
                  <a:close/>
                </a:path>
              </a:pathLst>
            </a:custGeom>
            <a:solidFill>
              <a:srgbClr val="000000"/>
            </a:solidFill>
            <a:ln w="9525">
              <a:noFill/>
              <a:round/>
              <a:headEnd/>
              <a:tailEnd/>
            </a:ln>
          </p:spPr>
          <p:txBody>
            <a:bodyPr/>
            <a:lstStyle/>
            <a:p>
              <a:endParaRPr lang="ru-RU"/>
            </a:p>
          </p:txBody>
        </p:sp>
        <p:sp>
          <p:nvSpPr>
            <p:cNvPr id="167" name="Freeform 446"/>
            <p:cNvSpPr>
              <a:spLocks/>
            </p:cNvSpPr>
            <p:nvPr/>
          </p:nvSpPr>
          <p:spPr bwMode="auto">
            <a:xfrm>
              <a:off x="3221" y="2917"/>
              <a:ext cx="4" cy="38"/>
            </a:xfrm>
            <a:custGeom>
              <a:avLst/>
              <a:gdLst>
                <a:gd name="T0" fmla="*/ 0 w 14"/>
                <a:gd name="T1" fmla="*/ 0 h 138"/>
                <a:gd name="T2" fmla="*/ 0 w 14"/>
                <a:gd name="T3" fmla="*/ 0 h 138"/>
                <a:gd name="T4" fmla="*/ 0 w 14"/>
                <a:gd name="T5" fmla="*/ 0 h 138"/>
                <a:gd name="T6" fmla="*/ 0 w 14"/>
                <a:gd name="T7" fmla="*/ 0 h 138"/>
                <a:gd name="T8" fmla="*/ 0 w 14"/>
                <a:gd name="T9" fmla="*/ 0 h 138"/>
                <a:gd name="T10" fmla="*/ 0 w 14"/>
                <a:gd name="T11" fmla="*/ 0 h 138"/>
                <a:gd name="T12" fmla="*/ 0 w 14"/>
                <a:gd name="T13" fmla="*/ 0 h 138"/>
                <a:gd name="T14" fmla="*/ 0 w 14"/>
                <a:gd name="T15" fmla="*/ 0 h 138"/>
                <a:gd name="T16" fmla="*/ 0 w 14"/>
                <a:gd name="T17" fmla="*/ 0 h 138"/>
                <a:gd name="T18" fmla="*/ 0 w 14"/>
                <a:gd name="T19" fmla="*/ 0 h 138"/>
                <a:gd name="T20" fmla="*/ 0 w 14"/>
                <a:gd name="T21" fmla="*/ 0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4"/>
                <a:gd name="T34" fmla="*/ 0 h 138"/>
                <a:gd name="T35" fmla="*/ 14 w 14"/>
                <a:gd name="T36" fmla="*/ 138 h 1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4" h="138">
                  <a:moveTo>
                    <a:pt x="0" y="130"/>
                  </a:moveTo>
                  <a:lnTo>
                    <a:pt x="1" y="99"/>
                  </a:lnTo>
                  <a:lnTo>
                    <a:pt x="3" y="66"/>
                  </a:lnTo>
                  <a:lnTo>
                    <a:pt x="4" y="32"/>
                  </a:lnTo>
                  <a:lnTo>
                    <a:pt x="7" y="0"/>
                  </a:lnTo>
                  <a:lnTo>
                    <a:pt x="14" y="1"/>
                  </a:lnTo>
                  <a:lnTo>
                    <a:pt x="11" y="138"/>
                  </a:lnTo>
                  <a:lnTo>
                    <a:pt x="7" y="138"/>
                  </a:lnTo>
                  <a:lnTo>
                    <a:pt x="4" y="136"/>
                  </a:lnTo>
                  <a:lnTo>
                    <a:pt x="3" y="134"/>
                  </a:lnTo>
                  <a:lnTo>
                    <a:pt x="0" y="130"/>
                  </a:lnTo>
                  <a:close/>
                </a:path>
              </a:pathLst>
            </a:custGeom>
            <a:solidFill>
              <a:srgbClr val="000000"/>
            </a:solidFill>
            <a:ln w="9525">
              <a:noFill/>
              <a:round/>
              <a:headEnd/>
              <a:tailEnd/>
            </a:ln>
          </p:spPr>
          <p:txBody>
            <a:bodyPr/>
            <a:lstStyle/>
            <a:p>
              <a:endParaRPr lang="ru-RU"/>
            </a:p>
          </p:txBody>
        </p:sp>
        <p:sp>
          <p:nvSpPr>
            <p:cNvPr id="168" name="Freeform 447"/>
            <p:cNvSpPr>
              <a:spLocks/>
            </p:cNvSpPr>
            <p:nvPr/>
          </p:nvSpPr>
          <p:spPr bwMode="auto">
            <a:xfrm>
              <a:off x="3115" y="2913"/>
              <a:ext cx="49" cy="26"/>
            </a:xfrm>
            <a:custGeom>
              <a:avLst/>
              <a:gdLst>
                <a:gd name="T0" fmla="*/ 0 w 158"/>
                <a:gd name="T1" fmla="*/ 0 h 96"/>
                <a:gd name="T2" fmla="*/ 0 w 158"/>
                <a:gd name="T3" fmla="*/ 0 h 96"/>
                <a:gd name="T4" fmla="*/ 0 w 158"/>
                <a:gd name="T5" fmla="*/ 0 h 96"/>
                <a:gd name="T6" fmla="*/ 0 w 158"/>
                <a:gd name="T7" fmla="*/ 0 h 96"/>
                <a:gd name="T8" fmla="*/ 0 w 158"/>
                <a:gd name="T9" fmla="*/ 0 h 96"/>
                <a:gd name="T10" fmla="*/ 0 w 158"/>
                <a:gd name="T11" fmla="*/ 0 h 96"/>
                <a:gd name="T12" fmla="*/ 0 w 158"/>
                <a:gd name="T13" fmla="*/ 0 h 96"/>
                <a:gd name="T14" fmla="*/ 0 w 158"/>
                <a:gd name="T15" fmla="*/ 0 h 96"/>
                <a:gd name="T16" fmla="*/ 0 w 158"/>
                <a:gd name="T17" fmla="*/ 0 h 96"/>
                <a:gd name="T18" fmla="*/ 0 w 158"/>
                <a:gd name="T19" fmla="*/ 0 h 96"/>
                <a:gd name="T20" fmla="*/ 0 w 158"/>
                <a:gd name="T21" fmla="*/ 0 h 96"/>
                <a:gd name="T22" fmla="*/ 0 w 158"/>
                <a:gd name="T23" fmla="*/ 0 h 96"/>
                <a:gd name="T24" fmla="*/ 0 w 158"/>
                <a:gd name="T25" fmla="*/ 0 h 96"/>
                <a:gd name="T26" fmla="*/ 0 w 158"/>
                <a:gd name="T27" fmla="*/ 0 h 96"/>
                <a:gd name="T28" fmla="*/ 0 w 158"/>
                <a:gd name="T29" fmla="*/ 0 h 96"/>
                <a:gd name="T30" fmla="*/ 0 w 158"/>
                <a:gd name="T31" fmla="*/ 0 h 96"/>
                <a:gd name="T32" fmla="*/ 0 w 158"/>
                <a:gd name="T33" fmla="*/ 0 h 96"/>
                <a:gd name="T34" fmla="*/ 0 w 158"/>
                <a:gd name="T35" fmla="*/ 0 h 96"/>
                <a:gd name="T36" fmla="*/ 0 w 158"/>
                <a:gd name="T37" fmla="*/ 0 h 96"/>
                <a:gd name="T38" fmla="*/ 0 w 158"/>
                <a:gd name="T39" fmla="*/ 0 h 96"/>
                <a:gd name="T40" fmla="*/ 0 w 158"/>
                <a:gd name="T41" fmla="*/ 0 h 96"/>
                <a:gd name="T42" fmla="*/ 0 w 158"/>
                <a:gd name="T43" fmla="*/ 0 h 96"/>
                <a:gd name="T44" fmla="*/ 0 w 158"/>
                <a:gd name="T45" fmla="*/ 0 h 96"/>
                <a:gd name="T46" fmla="*/ 0 w 158"/>
                <a:gd name="T47" fmla="*/ 0 h 96"/>
                <a:gd name="T48" fmla="*/ 0 w 158"/>
                <a:gd name="T49" fmla="*/ 0 h 96"/>
                <a:gd name="T50" fmla="*/ 0 w 158"/>
                <a:gd name="T51" fmla="*/ 0 h 96"/>
                <a:gd name="T52" fmla="*/ 0 w 158"/>
                <a:gd name="T53" fmla="*/ 0 h 96"/>
                <a:gd name="T54" fmla="*/ 0 w 158"/>
                <a:gd name="T55" fmla="*/ 0 h 96"/>
                <a:gd name="T56" fmla="*/ 0 w 158"/>
                <a:gd name="T57" fmla="*/ 0 h 96"/>
                <a:gd name="T58" fmla="*/ 0 w 158"/>
                <a:gd name="T59" fmla="*/ 0 h 96"/>
                <a:gd name="T60" fmla="*/ 0 w 158"/>
                <a:gd name="T61" fmla="*/ 0 h 96"/>
                <a:gd name="T62" fmla="*/ 0 w 158"/>
                <a:gd name="T63" fmla="*/ 0 h 96"/>
                <a:gd name="T64" fmla="*/ 0 w 158"/>
                <a:gd name="T65" fmla="*/ 0 h 96"/>
                <a:gd name="T66" fmla="*/ 0 w 158"/>
                <a:gd name="T67" fmla="*/ 0 h 96"/>
                <a:gd name="T68" fmla="*/ 0 w 158"/>
                <a:gd name="T69" fmla="*/ 0 h 96"/>
                <a:gd name="T70" fmla="*/ 0 w 158"/>
                <a:gd name="T71" fmla="*/ 0 h 96"/>
                <a:gd name="T72" fmla="*/ 0 w 158"/>
                <a:gd name="T73" fmla="*/ 0 h 96"/>
                <a:gd name="T74" fmla="*/ 0 w 158"/>
                <a:gd name="T75" fmla="*/ 0 h 9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58"/>
                <a:gd name="T115" fmla="*/ 0 h 96"/>
                <a:gd name="T116" fmla="*/ 158 w 158"/>
                <a:gd name="T117" fmla="*/ 96 h 9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58" h="96">
                  <a:moveTo>
                    <a:pt x="1" y="96"/>
                  </a:moveTo>
                  <a:lnTo>
                    <a:pt x="0" y="82"/>
                  </a:lnTo>
                  <a:lnTo>
                    <a:pt x="7" y="73"/>
                  </a:lnTo>
                  <a:lnTo>
                    <a:pt x="16" y="65"/>
                  </a:lnTo>
                  <a:lnTo>
                    <a:pt x="22" y="52"/>
                  </a:lnTo>
                  <a:lnTo>
                    <a:pt x="30" y="44"/>
                  </a:lnTo>
                  <a:lnTo>
                    <a:pt x="39" y="40"/>
                  </a:lnTo>
                  <a:lnTo>
                    <a:pt x="49" y="36"/>
                  </a:lnTo>
                  <a:lnTo>
                    <a:pt x="60" y="35"/>
                  </a:lnTo>
                  <a:lnTo>
                    <a:pt x="71" y="33"/>
                  </a:lnTo>
                  <a:lnTo>
                    <a:pt x="81" y="30"/>
                  </a:lnTo>
                  <a:lnTo>
                    <a:pt x="91" y="28"/>
                  </a:lnTo>
                  <a:lnTo>
                    <a:pt x="101" y="22"/>
                  </a:lnTo>
                  <a:lnTo>
                    <a:pt x="109" y="21"/>
                  </a:lnTo>
                  <a:lnTo>
                    <a:pt x="116" y="20"/>
                  </a:lnTo>
                  <a:lnTo>
                    <a:pt x="124" y="18"/>
                  </a:lnTo>
                  <a:lnTo>
                    <a:pt x="131" y="14"/>
                  </a:lnTo>
                  <a:lnTo>
                    <a:pt x="137" y="12"/>
                  </a:lnTo>
                  <a:lnTo>
                    <a:pt x="144" y="8"/>
                  </a:lnTo>
                  <a:lnTo>
                    <a:pt x="151" y="4"/>
                  </a:lnTo>
                  <a:lnTo>
                    <a:pt x="158" y="0"/>
                  </a:lnTo>
                  <a:lnTo>
                    <a:pt x="158" y="8"/>
                  </a:lnTo>
                  <a:lnTo>
                    <a:pt x="150" y="15"/>
                  </a:lnTo>
                  <a:lnTo>
                    <a:pt x="137" y="23"/>
                  </a:lnTo>
                  <a:lnTo>
                    <a:pt x="121" y="29"/>
                  </a:lnTo>
                  <a:lnTo>
                    <a:pt x="104" y="35"/>
                  </a:lnTo>
                  <a:lnTo>
                    <a:pt x="87" y="41"/>
                  </a:lnTo>
                  <a:lnTo>
                    <a:pt x="72" y="45"/>
                  </a:lnTo>
                  <a:lnTo>
                    <a:pt x="60" y="50"/>
                  </a:lnTo>
                  <a:lnTo>
                    <a:pt x="50" y="50"/>
                  </a:lnTo>
                  <a:lnTo>
                    <a:pt x="41" y="52"/>
                  </a:lnTo>
                  <a:lnTo>
                    <a:pt x="34" y="58"/>
                  </a:lnTo>
                  <a:lnTo>
                    <a:pt x="28" y="65"/>
                  </a:lnTo>
                  <a:lnTo>
                    <a:pt x="22" y="73"/>
                  </a:lnTo>
                  <a:lnTo>
                    <a:pt x="18" y="81"/>
                  </a:lnTo>
                  <a:lnTo>
                    <a:pt x="12" y="89"/>
                  </a:lnTo>
                  <a:lnTo>
                    <a:pt x="6" y="96"/>
                  </a:lnTo>
                  <a:lnTo>
                    <a:pt x="1" y="96"/>
                  </a:lnTo>
                  <a:close/>
                </a:path>
              </a:pathLst>
            </a:custGeom>
            <a:solidFill>
              <a:srgbClr val="000000"/>
            </a:solidFill>
            <a:ln w="9525">
              <a:noFill/>
              <a:round/>
              <a:headEnd/>
              <a:tailEnd/>
            </a:ln>
          </p:spPr>
          <p:txBody>
            <a:bodyPr/>
            <a:lstStyle/>
            <a:p>
              <a:endParaRPr lang="ru-RU"/>
            </a:p>
          </p:txBody>
        </p:sp>
        <p:sp>
          <p:nvSpPr>
            <p:cNvPr id="169" name="Freeform 448"/>
            <p:cNvSpPr>
              <a:spLocks/>
            </p:cNvSpPr>
            <p:nvPr/>
          </p:nvSpPr>
          <p:spPr bwMode="auto">
            <a:xfrm>
              <a:off x="3237" y="2915"/>
              <a:ext cx="3" cy="38"/>
            </a:xfrm>
            <a:custGeom>
              <a:avLst/>
              <a:gdLst>
                <a:gd name="T0" fmla="*/ 0 w 13"/>
                <a:gd name="T1" fmla="*/ 0 h 137"/>
                <a:gd name="T2" fmla="*/ 0 w 13"/>
                <a:gd name="T3" fmla="*/ 0 h 137"/>
                <a:gd name="T4" fmla="*/ 0 w 13"/>
                <a:gd name="T5" fmla="*/ 0 h 137"/>
                <a:gd name="T6" fmla="*/ 0 w 13"/>
                <a:gd name="T7" fmla="*/ 0 h 137"/>
                <a:gd name="T8" fmla="*/ 0 w 13"/>
                <a:gd name="T9" fmla="*/ 0 h 137"/>
                <a:gd name="T10" fmla="*/ 0 w 13"/>
                <a:gd name="T11" fmla="*/ 0 h 137"/>
                <a:gd name="T12" fmla="*/ 0 w 13"/>
                <a:gd name="T13" fmla="*/ 0 h 137"/>
                <a:gd name="T14" fmla="*/ 0 w 13"/>
                <a:gd name="T15" fmla="*/ 0 h 137"/>
                <a:gd name="T16" fmla="*/ 0 w 13"/>
                <a:gd name="T17" fmla="*/ 0 h 137"/>
                <a:gd name="T18" fmla="*/ 0 w 13"/>
                <a:gd name="T19" fmla="*/ 0 h 137"/>
                <a:gd name="T20" fmla="*/ 0 w 13"/>
                <a:gd name="T21" fmla="*/ 0 h 1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3"/>
                <a:gd name="T34" fmla="*/ 0 h 137"/>
                <a:gd name="T35" fmla="*/ 13 w 13"/>
                <a:gd name="T36" fmla="*/ 137 h 1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3" h="137">
                  <a:moveTo>
                    <a:pt x="1" y="136"/>
                  </a:moveTo>
                  <a:lnTo>
                    <a:pt x="4" y="102"/>
                  </a:lnTo>
                  <a:lnTo>
                    <a:pt x="1" y="68"/>
                  </a:lnTo>
                  <a:lnTo>
                    <a:pt x="0" y="35"/>
                  </a:lnTo>
                  <a:lnTo>
                    <a:pt x="4" y="0"/>
                  </a:lnTo>
                  <a:lnTo>
                    <a:pt x="7" y="0"/>
                  </a:lnTo>
                  <a:lnTo>
                    <a:pt x="9" y="1"/>
                  </a:lnTo>
                  <a:lnTo>
                    <a:pt x="11" y="4"/>
                  </a:lnTo>
                  <a:lnTo>
                    <a:pt x="13" y="5"/>
                  </a:lnTo>
                  <a:lnTo>
                    <a:pt x="9" y="137"/>
                  </a:lnTo>
                  <a:lnTo>
                    <a:pt x="1" y="136"/>
                  </a:lnTo>
                  <a:close/>
                </a:path>
              </a:pathLst>
            </a:custGeom>
            <a:solidFill>
              <a:srgbClr val="000000"/>
            </a:solidFill>
            <a:ln w="9525">
              <a:noFill/>
              <a:round/>
              <a:headEnd/>
              <a:tailEnd/>
            </a:ln>
          </p:spPr>
          <p:txBody>
            <a:bodyPr/>
            <a:lstStyle/>
            <a:p>
              <a:endParaRPr lang="ru-RU"/>
            </a:p>
          </p:txBody>
        </p:sp>
        <p:sp>
          <p:nvSpPr>
            <p:cNvPr id="170" name="Freeform 449"/>
            <p:cNvSpPr>
              <a:spLocks/>
            </p:cNvSpPr>
            <p:nvPr/>
          </p:nvSpPr>
          <p:spPr bwMode="auto">
            <a:xfrm>
              <a:off x="3153" y="2920"/>
              <a:ext cx="16" cy="7"/>
            </a:xfrm>
            <a:custGeom>
              <a:avLst/>
              <a:gdLst>
                <a:gd name="T0" fmla="*/ 0 w 52"/>
                <a:gd name="T1" fmla="*/ 0 h 25"/>
                <a:gd name="T2" fmla="*/ 0 w 52"/>
                <a:gd name="T3" fmla="*/ 0 h 25"/>
                <a:gd name="T4" fmla="*/ 0 w 52"/>
                <a:gd name="T5" fmla="*/ 0 h 25"/>
                <a:gd name="T6" fmla="*/ 0 w 52"/>
                <a:gd name="T7" fmla="*/ 0 h 25"/>
                <a:gd name="T8" fmla="*/ 0 w 52"/>
                <a:gd name="T9" fmla="*/ 0 h 25"/>
                <a:gd name="T10" fmla="*/ 0 w 52"/>
                <a:gd name="T11" fmla="*/ 0 h 25"/>
                <a:gd name="T12" fmla="*/ 0 w 52"/>
                <a:gd name="T13" fmla="*/ 0 h 25"/>
                <a:gd name="T14" fmla="*/ 0 w 52"/>
                <a:gd name="T15" fmla="*/ 0 h 25"/>
                <a:gd name="T16" fmla="*/ 0 w 52"/>
                <a:gd name="T17" fmla="*/ 0 h 25"/>
                <a:gd name="T18" fmla="*/ 0 w 52"/>
                <a:gd name="T19" fmla="*/ 0 h 25"/>
                <a:gd name="T20" fmla="*/ 0 w 52"/>
                <a:gd name="T21" fmla="*/ 0 h 25"/>
                <a:gd name="T22" fmla="*/ 0 w 52"/>
                <a:gd name="T23" fmla="*/ 0 h 25"/>
                <a:gd name="T24" fmla="*/ 0 w 52"/>
                <a:gd name="T25" fmla="*/ 0 h 25"/>
                <a:gd name="T26" fmla="*/ 0 w 52"/>
                <a:gd name="T27" fmla="*/ 0 h 25"/>
                <a:gd name="T28" fmla="*/ 0 w 52"/>
                <a:gd name="T29" fmla="*/ 0 h 25"/>
                <a:gd name="T30" fmla="*/ 0 w 52"/>
                <a:gd name="T31" fmla="*/ 0 h 25"/>
                <a:gd name="T32" fmla="*/ 0 w 52"/>
                <a:gd name="T33" fmla="*/ 0 h 25"/>
                <a:gd name="T34" fmla="*/ 0 w 52"/>
                <a:gd name="T35" fmla="*/ 0 h 2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2"/>
                <a:gd name="T55" fmla="*/ 0 h 25"/>
                <a:gd name="T56" fmla="*/ 52 w 52"/>
                <a:gd name="T57" fmla="*/ 25 h 2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2" h="25">
                  <a:moveTo>
                    <a:pt x="0" y="21"/>
                  </a:moveTo>
                  <a:lnTo>
                    <a:pt x="9" y="17"/>
                  </a:lnTo>
                  <a:lnTo>
                    <a:pt x="17" y="14"/>
                  </a:lnTo>
                  <a:lnTo>
                    <a:pt x="22" y="9"/>
                  </a:lnTo>
                  <a:lnTo>
                    <a:pt x="28" y="6"/>
                  </a:lnTo>
                  <a:lnTo>
                    <a:pt x="34" y="3"/>
                  </a:lnTo>
                  <a:lnTo>
                    <a:pt x="40" y="1"/>
                  </a:lnTo>
                  <a:lnTo>
                    <a:pt x="45" y="0"/>
                  </a:lnTo>
                  <a:lnTo>
                    <a:pt x="52" y="0"/>
                  </a:lnTo>
                  <a:lnTo>
                    <a:pt x="48" y="3"/>
                  </a:lnTo>
                  <a:lnTo>
                    <a:pt x="43" y="8"/>
                  </a:lnTo>
                  <a:lnTo>
                    <a:pt x="37" y="11"/>
                  </a:lnTo>
                  <a:lnTo>
                    <a:pt x="32" y="16"/>
                  </a:lnTo>
                  <a:lnTo>
                    <a:pt x="25" y="19"/>
                  </a:lnTo>
                  <a:lnTo>
                    <a:pt x="18" y="22"/>
                  </a:lnTo>
                  <a:lnTo>
                    <a:pt x="11" y="24"/>
                  </a:lnTo>
                  <a:lnTo>
                    <a:pt x="4" y="25"/>
                  </a:lnTo>
                  <a:lnTo>
                    <a:pt x="0" y="21"/>
                  </a:lnTo>
                  <a:close/>
                </a:path>
              </a:pathLst>
            </a:custGeom>
            <a:solidFill>
              <a:srgbClr val="000000"/>
            </a:solidFill>
            <a:ln w="9525">
              <a:noFill/>
              <a:round/>
              <a:headEnd/>
              <a:tailEnd/>
            </a:ln>
          </p:spPr>
          <p:txBody>
            <a:bodyPr/>
            <a:lstStyle/>
            <a:p>
              <a:endParaRPr lang="ru-RU"/>
            </a:p>
          </p:txBody>
        </p:sp>
        <p:sp>
          <p:nvSpPr>
            <p:cNvPr id="171" name="Freeform 450"/>
            <p:cNvSpPr>
              <a:spLocks/>
            </p:cNvSpPr>
            <p:nvPr/>
          </p:nvSpPr>
          <p:spPr bwMode="auto">
            <a:xfrm>
              <a:off x="3102" y="2892"/>
              <a:ext cx="9" cy="26"/>
            </a:xfrm>
            <a:custGeom>
              <a:avLst/>
              <a:gdLst>
                <a:gd name="T0" fmla="*/ 0 w 27"/>
                <a:gd name="T1" fmla="*/ 0 h 97"/>
                <a:gd name="T2" fmla="*/ 0 w 27"/>
                <a:gd name="T3" fmla="*/ 0 h 97"/>
                <a:gd name="T4" fmla="*/ 0 w 27"/>
                <a:gd name="T5" fmla="*/ 0 h 97"/>
                <a:gd name="T6" fmla="*/ 0 w 27"/>
                <a:gd name="T7" fmla="*/ 0 h 97"/>
                <a:gd name="T8" fmla="*/ 0 w 27"/>
                <a:gd name="T9" fmla="*/ 0 h 97"/>
                <a:gd name="T10" fmla="*/ 0 w 27"/>
                <a:gd name="T11" fmla="*/ 0 h 97"/>
                <a:gd name="T12" fmla="*/ 0 w 27"/>
                <a:gd name="T13" fmla="*/ 0 h 97"/>
                <a:gd name="T14" fmla="*/ 0 w 27"/>
                <a:gd name="T15" fmla="*/ 0 h 97"/>
                <a:gd name="T16" fmla="*/ 0 w 27"/>
                <a:gd name="T17" fmla="*/ 0 h 97"/>
                <a:gd name="T18" fmla="*/ 0 w 27"/>
                <a:gd name="T19" fmla="*/ 0 h 97"/>
                <a:gd name="T20" fmla="*/ 0 w 27"/>
                <a:gd name="T21" fmla="*/ 0 h 97"/>
                <a:gd name="T22" fmla="*/ 0 w 27"/>
                <a:gd name="T23" fmla="*/ 0 h 97"/>
                <a:gd name="T24" fmla="*/ 0 w 27"/>
                <a:gd name="T25" fmla="*/ 0 h 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
                <a:gd name="T40" fmla="*/ 0 h 97"/>
                <a:gd name="T41" fmla="*/ 27 w 27"/>
                <a:gd name="T42" fmla="*/ 97 h 9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 h="97">
                  <a:moveTo>
                    <a:pt x="15" y="54"/>
                  </a:moveTo>
                  <a:lnTo>
                    <a:pt x="9" y="38"/>
                  </a:lnTo>
                  <a:lnTo>
                    <a:pt x="3" y="21"/>
                  </a:lnTo>
                  <a:lnTo>
                    <a:pt x="0" y="6"/>
                  </a:lnTo>
                  <a:lnTo>
                    <a:pt x="0" y="0"/>
                  </a:lnTo>
                  <a:lnTo>
                    <a:pt x="11" y="23"/>
                  </a:lnTo>
                  <a:lnTo>
                    <a:pt x="22" y="46"/>
                  </a:lnTo>
                  <a:lnTo>
                    <a:pt x="27" y="72"/>
                  </a:lnTo>
                  <a:lnTo>
                    <a:pt x="26" y="97"/>
                  </a:lnTo>
                  <a:lnTo>
                    <a:pt x="17" y="91"/>
                  </a:lnTo>
                  <a:lnTo>
                    <a:pt x="16" y="80"/>
                  </a:lnTo>
                  <a:lnTo>
                    <a:pt x="17" y="66"/>
                  </a:lnTo>
                  <a:lnTo>
                    <a:pt x="15" y="54"/>
                  </a:lnTo>
                  <a:close/>
                </a:path>
              </a:pathLst>
            </a:custGeom>
            <a:solidFill>
              <a:srgbClr val="000000"/>
            </a:solidFill>
            <a:ln w="9525">
              <a:noFill/>
              <a:round/>
              <a:headEnd/>
              <a:tailEnd/>
            </a:ln>
          </p:spPr>
          <p:txBody>
            <a:bodyPr/>
            <a:lstStyle/>
            <a:p>
              <a:endParaRPr lang="ru-RU"/>
            </a:p>
          </p:txBody>
        </p:sp>
        <p:sp>
          <p:nvSpPr>
            <p:cNvPr id="172" name="Freeform 451"/>
            <p:cNvSpPr>
              <a:spLocks/>
            </p:cNvSpPr>
            <p:nvPr/>
          </p:nvSpPr>
          <p:spPr bwMode="auto">
            <a:xfrm>
              <a:off x="3041" y="2878"/>
              <a:ext cx="25" cy="31"/>
            </a:xfrm>
            <a:custGeom>
              <a:avLst/>
              <a:gdLst>
                <a:gd name="T0" fmla="*/ 0 w 79"/>
                <a:gd name="T1" fmla="*/ 0 h 112"/>
                <a:gd name="T2" fmla="*/ 0 w 79"/>
                <a:gd name="T3" fmla="*/ 0 h 112"/>
                <a:gd name="T4" fmla="*/ 0 w 79"/>
                <a:gd name="T5" fmla="*/ 0 h 112"/>
                <a:gd name="T6" fmla="*/ 0 w 79"/>
                <a:gd name="T7" fmla="*/ 0 h 112"/>
                <a:gd name="T8" fmla="*/ 0 w 79"/>
                <a:gd name="T9" fmla="*/ 0 h 112"/>
                <a:gd name="T10" fmla="*/ 0 w 79"/>
                <a:gd name="T11" fmla="*/ 0 h 112"/>
                <a:gd name="T12" fmla="*/ 0 w 79"/>
                <a:gd name="T13" fmla="*/ 0 h 112"/>
                <a:gd name="T14" fmla="*/ 0 w 79"/>
                <a:gd name="T15" fmla="*/ 0 h 112"/>
                <a:gd name="T16" fmla="*/ 0 w 79"/>
                <a:gd name="T17" fmla="*/ 0 h 112"/>
                <a:gd name="T18" fmla="*/ 0 w 79"/>
                <a:gd name="T19" fmla="*/ 0 h 112"/>
                <a:gd name="T20" fmla="*/ 0 w 79"/>
                <a:gd name="T21" fmla="*/ 0 h 112"/>
                <a:gd name="T22" fmla="*/ 0 w 79"/>
                <a:gd name="T23" fmla="*/ 0 h 112"/>
                <a:gd name="T24" fmla="*/ 0 w 79"/>
                <a:gd name="T25" fmla="*/ 0 h 112"/>
                <a:gd name="T26" fmla="*/ 0 w 79"/>
                <a:gd name="T27" fmla="*/ 0 h 112"/>
                <a:gd name="T28" fmla="*/ 0 w 79"/>
                <a:gd name="T29" fmla="*/ 0 h 112"/>
                <a:gd name="T30" fmla="*/ 0 w 79"/>
                <a:gd name="T31" fmla="*/ 0 h 112"/>
                <a:gd name="T32" fmla="*/ 0 w 79"/>
                <a:gd name="T33" fmla="*/ 0 h 112"/>
                <a:gd name="T34" fmla="*/ 0 w 79"/>
                <a:gd name="T35" fmla="*/ 0 h 112"/>
                <a:gd name="T36" fmla="*/ 0 w 79"/>
                <a:gd name="T37" fmla="*/ 0 h 112"/>
                <a:gd name="T38" fmla="*/ 0 w 79"/>
                <a:gd name="T39" fmla="*/ 0 h 112"/>
                <a:gd name="T40" fmla="*/ 0 w 79"/>
                <a:gd name="T41" fmla="*/ 0 h 112"/>
                <a:gd name="T42" fmla="*/ 0 w 79"/>
                <a:gd name="T43" fmla="*/ 0 h 112"/>
                <a:gd name="T44" fmla="*/ 0 w 79"/>
                <a:gd name="T45" fmla="*/ 0 h 112"/>
                <a:gd name="T46" fmla="*/ 0 w 79"/>
                <a:gd name="T47" fmla="*/ 0 h 112"/>
                <a:gd name="T48" fmla="*/ 0 w 79"/>
                <a:gd name="T49" fmla="*/ 0 h 112"/>
                <a:gd name="T50" fmla="*/ 0 w 79"/>
                <a:gd name="T51" fmla="*/ 0 h 112"/>
                <a:gd name="T52" fmla="*/ 0 w 79"/>
                <a:gd name="T53" fmla="*/ 0 h 112"/>
                <a:gd name="T54" fmla="*/ 0 w 79"/>
                <a:gd name="T55" fmla="*/ 0 h 112"/>
                <a:gd name="T56" fmla="*/ 0 w 79"/>
                <a:gd name="T57" fmla="*/ 0 h 112"/>
                <a:gd name="T58" fmla="*/ 0 w 79"/>
                <a:gd name="T59" fmla="*/ 0 h 11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9"/>
                <a:gd name="T91" fmla="*/ 0 h 112"/>
                <a:gd name="T92" fmla="*/ 79 w 79"/>
                <a:gd name="T93" fmla="*/ 112 h 11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9" h="112">
                  <a:moveTo>
                    <a:pt x="45" y="61"/>
                  </a:moveTo>
                  <a:lnTo>
                    <a:pt x="42" y="52"/>
                  </a:lnTo>
                  <a:lnTo>
                    <a:pt x="38" y="42"/>
                  </a:lnTo>
                  <a:lnTo>
                    <a:pt x="32" y="36"/>
                  </a:lnTo>
                  <a:lnTo>
                    <a:pt x="26" y="29"/>
                  </a:lnTo>
                  <a:lnTo>
                    <a:pt x="18" y="22"/>
                  </a:lnTo>
                  <a:lnTo>
                    <a:pt x="11" y="15"/>
                  </a:lnTo>
                  <a:lnTo>
                    <a:pt x="4" y="8"/>
                  </a:lnTo>
                  <a:lnTo>
                    <a:pt x="0" y="0"/>
                  </a:lnTo>
                  <a:lnTo>
                    <a:pt x="6" y="0"/>
                  </a:lnTo>
                  <a:lnTo>
                    <a:pt x="11" y="1"/>
                  </a:lnTo>
                  <a:lnTo>
                    <a:pt x="16" y="3"/>
                  </a:lnTo>
                  <a:lnTo>
                    <a:pt x="19" y="7"/>
                  </a:lnTo>
                  <a:lnTo>
                    <a:pt x="23" y="11"/>
                  </a:lnTo>
                  <a:lnTo>
                    <a:pt x="26" y="15"/>
                  </a:lnTo>
                  <a:lnTo>
                    <a:pt x="30" y="19"/>
                  </a:lnTo>
                  <a:lnTo>
                    <a:pt x="34" y="23"/>
                  </a:lnTo>
                  <a:lnTo>
                    <a:pt x="42" y="31"/>
                  </a:lnTo>
                  <a:lnTo>
                    <a:pt x="49" y="40"/>
                  </a:lnTo>
                  <a:lnTo>
                    <a:pt x="55" y="51"/>
                  </a:lnTo>
                  <a:lnTo>
                    <a:pt x="60" y="62"/>
                  </a:lnTo>
                  <a:lnTo>
                    <a:pt x="63" y="74"/>
                  </a:lnTo>
                  <a:lnTo>
                    <a:pt x="68" y="85"/>
                  </a:lnTo>
                  <a:lnTo>
                    <a:pt x="74" y="97"/>
                  </a:lnTo>
                  <a:lnTo>
                    <a:pt x="79" y="106"/>
                  </a:lnTo>
                  <a:lnTo>
                    <a:pt x="78" y="108"/>
                  </a:lnTo>
                  <a:lnTo>
                    <a:pt x="77" y="110"/>
                  </a:lnTo>
                  <a:lnTo>
                    <a:pt x="74" y="112"/>
                  </a:lnTo>
                  <a:lnTo>
                    <a:pt x="71" y="110"/>
                  </a:lnTo>
                  <a:lnTo>
                    <a:pt x="45" y="61"/>
                  </a:lnTo>
                  <a:close/>
                </a:path>
              </a:pathLst>
            </a:custGeom>
            <a:solidFill>
              <a:srgbClr val="000000"/>
            </a:solidFill>
            <a:ln w="9525">
              <a:noFill/>
              <a:round/>
              <a:headEnd/>
              <a:tailEnd/>
            </a:ln>
          </p:spPr>
          <p:txBody>
            <a:bodyPr/>
            <a:lstStyle/>
            <a:p>
              <a:endParaRPr lang="ru-RU"/>
            </a:p>
          </p:txBody>
        </p:sp>
        <p:sp>
          <p:nvSpPr>
            <p:cNvPr id="173" name="Freeform 452"/>
            <p:cNvSpPr>
              <a:spLocks/>
            </p:cNvSpPr>
            <p:nvPr/>
          </p:nvSpPr>
          <p:spPr bwMode="auto">
            <a:xfrm>
              <a:off x="3072" y="2894"/>
              <a:ext cx="7" cy="13"/>
            </a:xfrm>
            <a:custGeom>
              <a:avLst/>
              <a:gdLst>
                <a:gd name="T0" fmla="*/ 0 w 25"/>
                <a:gd name="T1" fmla="*/ 0 h 50"/>
                <a:gd name="T2" fmla="*/ 0 w 25"/>
                <a:gd name="T3" fmla="*/ 0 h 50"/>
                <a:gd name="T4" fmla="*/ 0 w 25"/>
                <a:gd name="T5" fmla="*/ 0 h 50"/>
                <a:gd name="T6" fmla="*/ 0 w 25"/>
                <a:gd name="T7" fmla="*/ 0 h 50"/>
                <a:gd name="T8" fmla="*/ 0 w 25"/>
                <a:gd name="T9" fmla="*/ 0 h 50"/>
                <a:gd name="T10" fmla="*/ 0 w 25"/>
                <a:gd name="T11" fmla="*/ 0 h 50"/>
                <a:gd name="T12" fmla="*/ 0 w 25"/>
                <a:gd name="T13" fmla="*/ 0 h 50"/>
                <a:gd name="T14" fmla="*/ 0 w 25"/>
                <a:gd name="T15" fmla="*/ 0 h 50"/>
                <a:gd name="T16" fmla="*/ 0 w 25"/>
                <a:gd name="T17" fmla="*/ 0 h 50"/>
                <a:gd name="T18" fmla="*/ 0 w 25"/>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
                <a:gd name="T31" fmla="*/ 0 h 50"/>
                <a:gd name="T32" fmla="*/ 25 w 25"/>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 h="50">
                  <a:moveTo>
                    <a:pt x="1" y="50"/>
                  </a:moveTo>
                  <a:lnTo>
                    <a:pt x="0" y="36"/>
                  </a:lnTo>
                  <a:lnTo>
                    <a:pt x="4" y="23"/>
                  </a:lnTo>
                  <a:lnTo>
                    <a:pt x="12" y="12"/>
                  </a:lnTo>
                  <a:lnTo>
                    <a:pt x="20" y="0"/>
                  </a:lnTo>
                  <a:lnTo>
                    <a:pt x="25" y="0"/>
                  </a:lnTo>
                  <a:lnTo>
                    <a:pt x="21" y="14"/>
                  </a:lnTo>
                  <a:lnTo>
                    <a:pt x="17" y="28"/>
                  </a:lnTo>
                  <a:lnTo>
                    <a:pt x="10" y="41"/>
                  </a:lnTo>
                  <a:lnTo>
                    <a:pt x="1" y="50"/>
                  </a:lnTo>
                  <a:close/>
                </a:path>
              </a:pathLst>
            </a:custGeom>
            <a:solidFill>
              <a:srgbClr val="000000"/>
            </a:solidFill>
            <a:ln w="9525">
              <a:noFill/>
              <a:round/>
              <a:headEnd/>
              <a:tailEnd/>
            </a:ln>
          </p:spPr>
          <p:txBody>
            <a:bodyPr/>
            <a:lstStyle/>
            <a:p>
              <a:endParaRPr lang="ru-RU"/>
            </a:p>
          </p:txBody>
        </p:sp>
        <p:sp>
          <p:nvSpPr>
            <p:cNvPr id="174" name="Freeform 453"/>
            <p:cNvSpPr>
              <a:spLocks/>
            </p:cNvSpPr>
            <p:nvPr/>
          </p:nvSpPr>
          <p:spPr bwMode="auto">
            <a:xfrm>
              <a:off x="3080" y="2892"/>
              <a:ext cx="9" cy="15"/>
            </a:xfrm>
            <a:custGeom>
              <a:avLst/>
              <a:gdLst>
                <a:gd name="T0" fmla="*/ 0 w 30"/>
                <a:gd name="T1" fmla="*/ 0 h 54"/>
                <a:gd name="T2" fmla="*/ 0 w 30"/>
                <a:gd name="T3" fmla="*/ 0 h 54"/>
                <a:gd name="T4" fmla="*/ 0 w 30"/>
                <a:gd name="T5" fmla="*/ 0 h 54"/>
                <a:gd name="T6" fmla="*/ 0 w 30"/>
                <a:gd name="T7" fmla="*/ 0 h 54"/>
                <a:gd name="T8" fmla="*/ 0 w 30"/>
                <a:gd name="T9" fmla="*/ 0 h 54"/>
                <a:gd name="T10" fmla="*/ 0 w 30"/>
                <a:gd name="T11" fmla="*/ 0 h 54"/>
                <a:gd name="T12" fmla="*/ 0 w 30"/>
                <a:gd name="T13" fmla="*/ 0 h 54"/>
                <a:gd name="T14" fmla="*/ 0 w 30"/>
                <a:gd name="T15" fmla="*/ 0 h 54"/>
                <a:gd name="T16" fmla="*/ 0 w 30"/>
                <a:gd name="T17" fmla="*/ 0 h 54"/>
                <a:gd name="T18" fmla="*/ 0 w 30"/>
                <a:gd name="T19" fmla="*/ 0 h 54"/>
                <a:gd name="T20" fmla="*/ 0 w 30"/>
                <a:gd name="T21" fmla="*/ 0 h 54"/>
                <a:gd name="T22" fmla="*/ 0 w 30"/>
                <a:gd name="T23" fmla="*/ 0 h 54"/>
                <a:gd name="T24" fmla="*/ 0 w 30"/>
                <a:gd name="T25" fmla="*/ 0 h 54"/>
                <a:gd name="T26" fmla="*/ 0 w 30"/>
                <a:gd name="T27" fmla="*/ 0 h 54"/>
                <a:gd name="T28" fmla="*/ 0 w 30"/>
                <a:gd name="T29" fmla="*/ 0 h 54"/>
                <a:gd name="T30" fmla="*/ 0 w 30"/>
                <a:gd name="T31" fmla="*/ 0 h 54"/>
                <a:gd name="T32" fmla="*/ 0 w 30"/>
                <a:gd name="T33" fmla="*/ 0 h 54"/>
                <a:gd name="T34" fmla="*/ 0 w 30"/>
                <a:gd name="T35" fmla="*/ 0 h 5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0"/>
                <a:gd name="T55" fmla="*/ 0 h 54"/>
                <a:gd name="T56" fmla="*/ 30 w 30"/>
                <a:gd name="T57" fmla="*/ 54 h 54"/>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0" h="54">
                  <a:moveTo>
                    <a:pt x="0" y="40"/>
                  </a:moveTo>
                  <a:lnTo>
                    <a:pt x="8" y="41"/>
                  </a:lnTo>
                  <a:lnTo>
                    <a:pt x="14" y="36"/>
                  </a:lnTo>
                  <a:lnTo>
                    <a:pt x="17" y="29"/>
                  </a:lnTo>
                  <a:lnTo>
                    <a:pt x="18" y="21"/>
                  </a:lnTo>
                  <a:lnTo>
                    <a:pt x="18" y="15"/>
                  </a:lnTo>
                  <a:lnTo>
                    <a:pt x="17" y="10"/>
                  </a:lnTo>
                  <a:lnTo>
                    <a:pt x="17" y="5"/>
                  </a:lnTo>
                  <a:lnTo>
                    <a:pt x="19" y="0"/>
                  </a:lnTo>
                  <a:lnTo>
                    <a:pt x="22" y="0"/>
                  </a:lnTo>
                  <a:lnTo>
                    <a:pt x="26" y="0"/>
                  </a:lnTo>
                  <a:lnTo>
                    <a:pt x="28" y="2"/>
                  </a:lnTo>
                  <a:lnTo>
                    <a:pt x="30" y="4"/>
                  </a:lnTo>
                  <a:lnTo>
                    <a:pt x="30" y="19"/>
                  </a:lnTo>
                  <a:lnTo>
                    <a:pt x="27" y="34"/>
                  </a:lnTo>
                  <a:lnTo>
                    <a:pt x="20" y="46"/>
                  </a:lnTo>
                  <a:lnTo>
                    <a:pt x="8" y="54"/>
                  </a:lnTo>
                  <a:lnTo>
                    <a:pt x="0" y="40"/>
                  </a:lnTo>
                  <a:close/>
                </a:path>
              </a:pathLst>
            </a:custGeom>
            <a:solidFill>
              <a:srgbClr val="000000"/>
            </a:solidFill>
            <a:ln w="9525">
              <a:noFill/>
              <a:round/>
              <a:headEnd/>
              <a:tailEnd/>
            </a:ln>
          </p:spPr>
          <p:txBody>
            <a:bodyPr/>
            <a:lstStyle/>
            <a:p>
              <a:endParaRPr lang="ru-RU"/>
            </a:p>
          </p:txBody>
        </p:sp>
        <p:sp>
          <p:nvSpPr>
            <p:cNvPr id="175" name="Freeform 454"/>
            <p:cNvSpPr>
              <a:spLocks/>
            </p:cNvSpPr>
            <p:nvPr/>
          </p:nvSpPr>
          <p:spPr bwMode="auto">
            <a:xfrm>
              <a:off x="3094" y="2894"/>
              <a:ext cx="7" cy="10"/>
            </a:xfrm>
            <a:custGeom>
              <a:avLst/>
              <a:gdLst>
                <a:gd name="T0" fmla="*/ 0 w 20"/>
                <a:gd name="T1" fmla="*/ 0 h 34"/>
                <a:gd name="T2" fmla="*/ 0 w 20"/>
                <a:gd name="T3" fmla="*/ 0 h 34"/>
                <a:gd name="T4" fmla="*/ 0 w 20"/>
                <a:gd name="T5" fmla="*/ 0 h 34"/>
                <a:gd name="T6" fmla="*/ 0 w 20"/>
                <a:gd name="T7" fmla="*/ 0 h 34"/>
                <a:gd name="T8" fmla="*/ 0 w 20"/>
                <a:gd name="T9" fmla="*/ 0 h 34"/>
                <a:gd name="T10" fmla="*/ 0 w 20"/>
                <a:gd name="T11" fmla="*/ 0 h 34"/>
                <a:gd name="T12" fmla="*/ 0 w 20"/>
                <a:gd name="T13" fmla="*/ 0 h 34"/>
                <a:gd name="T14" fmla="*/ 0 w 20"/>
                <a:gd name="T15" fmla="*/ 0 h 34"/>
                <a:gd name="T16" fmla="*/ 0 w 20"/>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
                <a:gd name="T28" fmla="*/ 0 h 34"/>
                <a:gd name="T29" fmla="*/ 20 w 20"/>
                <a:gd name="T30" fmla="*/ 34 h 3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 h="34">
                  <a:moveTo>
                    <a:pt x="0" y="0"/>
                  </a:moveTo>
                  <a:lnTo>
                    <a:pt x="7" y="7"/>
                  </a:lnTo>
                  <a:lnTo>
                    <a:pt x="15" y="15"/>
                  </a:lnTo>
                  <a:lnTo>
                    <a:pt x="20" y="23"/>
                  </a:lnTo>
                  <a:lnTo>
                    <a:pt x="18" y="34"/>
                  </a:lnTo>
                  <a:lnTo>
                    <a:pt x="12" y="26"/>
                  </a:lnTo>
                  <a:lnTo>
                    <a:pt x="7" y="17"/>
                  </a:lnTo>
                  <a:lnTo>
                    <a:pt x="3" y="8"/>
                  </a:lnTo>
                  <a:lnTo>
                    <a:pt x="0" y="0"/>
                  </a:lnTo>
                  <a:close/>
                </a:path>
              </a:pathLst>
            </a:custGeom>
            <a:solidFill>
              <a:srgbClr val="000000"/>
            </a:solidFill>
            <a:ln w="9525">
              <a:noFill/>
              <a:round/>
              <a:headEnd/>
              <a:tailEnd/>
            </a:ln>
          </p:spPr>
          <p:txBody>
            <a:bodyPr/>
            <a:lstStyle/>
            <a:p>
              <a:endParaRPr lang="ru-RU"/>
            </a:p>
          </p:txBody>
        </p:sp>
        <p:sp>
          <p:nvSpPr>
            <p:cNvPr id="176" name="Freeform 455"/>
            <p:cNvSpPr>
              <a:spLocks/>
            </p:cNvSpPr>
            <p:nvPr/>
          </p:nvSpPr>
          <p:spPr bwMode="auto">
            <a:xfrm>
              <a:off x="3151" y="2824"/>
              <a:ext cx="5" cy="74"/>
            </a:xfrm>
            <a:custGeom>
              <a:avLst/>
              <a:gdLst>
                <a:gd name="T0" fmla="*/ 0 w 16"/>
                <a:gd name="T1" fmla="*/ 0 h 269"/>
                <a:gd name="T2" fmla="*/ 0 w 16"/>
                <a:gd name="T3" fmla="*/ 0 h 269"/>
                <a:gd name="T4" fmla="*/ 0 w 16"/>
                <a:gd name="T5" fmla="*/ 0 h 269"/>
                <a:gd name="T6" fmla="*/ 0 w 16"/>
                <a:gd name="T7" fmla="*/ 0 h 269"/>
                <a:gd name="T8" fmla="*/ 0 w 16"/>
                <a:gd name="T9" fmla="*/ 0 h 269"/>
                <a:gd name="T10" fmla="*/ 0 w 16"/>
                <a:gd name="T11" fmla="*/ 0 h 269"/>
                <a:gd name="T12" fmla="*/ 0 w 16"/>
                <a:gd name="T13" fmla="*/ 0 h 269"/>
                <a:gd name="T14" fmla="*/ 0 w 16"/>
                <a:gd name="T15" fmla="*/ 0 h 269"/>
                <a:gd name="T16" fmla="*/ 0 w 16"/>
                <a:gd name="T17" fmla="*/ 0 h 269"/>
                <a:gd name="T18" fmla="*/ 0 w 16"/>
                <a:gd name="T19" fmla="*/ 0 h 269"/>
                <a:gd name="T20" fmla="*/ 0 w 16"/>
                <a:gd name="T21" fmla="*/ 0 h 269"/>
                <a:gd name="T22" fmla="*/ 0 w 16"/>
                <a:gd name="T23" fmla="*/ 0 h 269"/>
                <a:gd name="T24" fmla="*/ 0 w 16"/>
                <a:gd name="T25" fmla="*/ 0 h 269"/>
                <a:gd name="T26" fmla="*/ 0 w 16"/>
                <a:gd name="T27" fmla="*/ 0 h 26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
                <a:gd name="T43" fmla="*/ 0 h 269"/>
                <a:gd name="T44" fmla="*/ 16 w 16"/>
                <a:gd name="T45" fmla="*/ 269 h 26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 h="269">
                  <a:moveTo>
                    <a:pt x="0" y="258"/>
                  </a:moveTo>
                  <a:lnTo>
                    <a:pt x="2" y="193"/>
                  </a:lnTo>
                  <a:lnTo>
                    <a:pt x="1" y="128"/>
                  </a:lnTo>
                  <a:lnTo>
                    <a:pt x="2" y="64"/>
                  </a:lnTo>
                  <a:lnTo>
                    <a:pt x="13" y="0"/>
                  </a:lnTo>
                  <a:lnTo>
                    <a:pt x="15" y="37"/>
                  </a:lnTo>
                  <a:lnTo>
                    <a:pt x="12" y="73"/>
                  </a:lnTo>
                  <a:lnTo>
                    <a:pt x="11" y="109"/>
                  </a:lnTo>
                  <a:lnTo>
                    <a:pt x="16" y="144"/>
                  </a:lnTo>
                  <a:lnTo>
                    <a:pt x="11" y="269"/>
                  </a:lnTo>
                  <a:lnTo>
                    <a:pt x="6" y="267"/>
                  </a:lnTo>
                  <a:lnTo>
                    <a:pt x="4" y="265"/>
                  </a:lnTo>
                  <a:lnTo>
                    <a:pt x="1" y="262"/>
                  </a:lnTo>
                  <a:lnTo>
                    <a:pt x="0" y="258"/>
                  </a:lnTo>
                  <a:close/>
                </a:path>
              </a:pathLst>
            </a:custGeom>
            <a:solidFill>
              <a:srgbClr val="000000"/>
            </a:solidFill>
            <a:ln w="9525">
              <a:noFill/>
              <a:round/>
              <a:headEnd/>
              <a:tailEnd/>
            </a:ln>
          </p:spPr>
          <p:txBody>
            <a:bodyPr/>
            <a:lstStyle/>
            <a:p>
              <a:endParaRPr lang="ru-RU"/>
            </a:p>
          </p:txBody>
        </p:sp>
        <p:sp>
          <p:nvSpPr>
            <p:cNvPr id="177" name="Freeform 456"/>
            <p:cNvSpPr>
              <a:spLocks/>
            </p:cNvSpPr>
            <p:nvPr/>
          </p:nvSpPr>
          <p:spPr bwMode="auto">
            <a:xfrm>
              <a:off x="3240" y="2908"/>
              <a:ext cx="15" cy="4"/>
            </a:xfrm>
            <a:custGeom>
              <a:avLst/>
              <a:gdLst>
                <a:gd name="T0" fmla="*/ 0 w 48"/>
                <a:gd name="T1" fmla="*/ 0 h 14"/>
                <a:gd name="T2" fmla="*/ 0 w 48"/>
                <a:gd name="T3" fmla="*/ 0 h 14"/>
                <a:gd name="T4" fmla="*/ 0 w 48"/>
                <a:gd name="T5" fmla="*/ 0 h 14"/>
                <a:gd name="T6" fmla="*/ 0 w 48"/>
                <a:gd name="T7" fmla="*/ 0 h 14"/>
                <a:gd name="T8" fmla="*/ 0 w 48"/>
                <a:gd name="T9" fmla="*/ 0 h 14"/>
                <a:gd name="T10" fmla="*/ 0 w 48"/>
                <a:gd name="T11" fmla="*/ 0 h 14"/>
                <a:gd name="T12" fmla="*/ 0 w 48"/>
                <a:gd name="T13" fmla="*/ 0 h 14"/>
                <a:gd name="T14" fmla="*/ 0 w 48"/>
                <a:gd name="T15" fmla="*/ 0 h 14"/>
                <a:gd name="T16" fmla="*/ 0 w 48"/>
                <a:gd name="T17" fmla="*/ 0 h 14"/>
                <a:gd name="T18" fmla="*/ 0 w 48"/>
                <a:gd name="T19" fmla="*/ 0 h 14"/>
                <a:gd name="T20" fmla="*/ 0 w 48"/>
                <a:gd name="T21" fmla="*/ 0 h 14"/>
                <a:gd name="T22" fmla="*/ 0 w 48"/>
                <a:gd name="T23" fmla="*/ 0 h 14"/>
                <a:gd name="T24" fmla="*/ 0 w 48"/>
                <a:gd name="T25" fmla="*/ 0 h 14"/>
                <a:gd name="T26" fmla="*/ 0 w 48"/>
                <a:gd name="T27" fmla="*/ 0 h 14"/>
                <a:gd name="T28" fmla="*/ 0 w 48"/>
                <a:gd name="T29" fmla="*/ 0 h 14"/>
                <a:gd name="T30" fmla="*/ 0 w 48"/>
                <a:gd name="T31" fmla="*/ 0 h 14"/>
                <a:gd name="T32" fmla="*/ 0 w 48"/>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8"/>
                <a:gd name="T52" fmla="*/ 0 h 14"/>
                <a:gd name="T53" fmla="*/ 48 w 48"/>
                <a:gd name="T54" fmla="*/ 14 h 1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8" h="14">
                  <a:moveTo>
                    <a:pt x="0" y="8"/>
                  </a:moveTo>
                  <a:lnTo>
                    <a:pt x="4" y="3"/>
                  </a:lnTo>
                  <a:lnTo>
                    <a:pt x="10" y="0"/>
                  </a:lnTo>
                  <a:lnTo>
                    <a:pt x="17" y="0"/>
                  </a:lnTo>
                  <a:lnTo>
                    <a:pt x="23" y="0"/>
                  </a:lnTo>
                  <a:lnTo>
                    <a:pt x="30" y="2"/>
                  </a:lnTo>
                  <a:lnTo>
                    <a:pt x="36" y="5"/>
                  </a:lnTo>
                  <a:lnTo>
                    <a:pt x="42" y="7"/>
                  </a:lnTo>
                  <a:lnTo>
                    <a:pt x="48" y="8"/>
                  </a:lnTo>
                  <a:lnTo>
                    <a:pt x="43" y="11"/>
                  </a:lnTo>
                  <a:lnTo>
                    <a:pt x="38" y="14"/>
                  </a:lnTo>
                  <a:lnTo>
                    <a:pt x="31" y="14"/>
                  </a:lnTo>
                  <a:lnTo>
                    <a:pt x="25" y="13"/>
                  </a:lnTo>
                  <a:lnTo>
                    <a:pt x="18" y="11"/>
                  </a:lnTo>
                  <a:lnTo>
                    <a:pt x="11" y="10"/>
                  </a:lnTo>
                  <a:lnTo>
                    <a:pt x="5" y="8"/>
                  </a:lnTo>
                  <a:lnTo>
                    <a:pt x="0" y="8"/>
                  </a:lnTo>
                  <a:close/>
                </a:path>
              </a:pathLst>
            </a:custGeom>
            <a:solidFill>
              <a:srgbClr val="000000"/>
            </a:solidFill>
            <a:ln w="9525">
              <a:noFill/>
              <a:round/>
              <a:headEnd/>
              <a:tailEnd/>
            </a:ln>
          </p:spPr>
          <p:txBody>
            <a:bodyPr/>
            <a:lstStyle/>
            <a:p>
              <a:endParaRPr lang="ru-RU"/>
            </a:p>
          </p:txBody>
        </p:sp>
        <p:sp>
          <p:nvSpPr>
            <p:cNvPr id="178" name="Freeform 457"/>
            <p:cNvSpPr>
              <a:spLocks/>
            </p:cNvSpPr>
            <p:nvPr/>
          </p:nvSpPr>
          <p:spPr bwMode="auto">
            <a:xfrm>
              <a:off x="3060" y="2872"/>
              <a:ext cx="25" cy="20"/>
            </a:xfrm>
            <a:custGeom>
              <a:avLst/>
              <a:gdLst>
                <a:gd name="T0" fmla="*/ 0 w 82"/>
                <a:gd name="T1" fmla="*/ 0 h 72"/>
                <a:gd name="T2" fmla="*/ 0 w 82"/>
                <a:gd name="T3" fmla="*/ 0 h 72"/>
                <a:gd name="T4" fmla="*/ 0 w 82"/>
                <a:gd name="T5" fmla="*/ 0 h 72"/>
                <a:gd name="T6" fmla="*/ 0 w 82"/>
                <a:gd name="T7" fmla="*/ 0 h 72"/>
                <a:gd name="T8" fmla="*/ 0 w 82"/>
                <a:gd name="T9" fmla="*/ 0 h 72"/>
                <a:gd name="T10" fmla="*/ 0 w 82"/>
                <a:gd name="T11" fmla="*/ 0 h 72"/>
                <a:gd name="T12" fmla="*/ 0 w 82"/>
                <a:gd name="T13" fmla="*/ 0 h 72"/>
                <a:gd name="T14" fmla="*/ 0 w 82"/>
                <a:gd name="T15" fmla="*/ 0 h 72"/>
                <a:gd name="T16" fmla="*/ 0 w 82"/>
                <a:gd name="T17" fmla="*/ 0 h 72"/>
                <a:gd name="T18" fmla="*/ 0 w 82"/>
                <a:gd name="T19" fmla="*/ 0 h 72"/>
                <a:gd name="T20" fmla="*/ 0 w 82"/>
                <a:gd name="T21" fmla="*/ 0 h 72"/>
                <a:gd name="T22" fmla="*/ 0 w 82"/>
                <a:gd name="T23" fmla="*/ 0 h 72"/>
                <a:gd name="T24" fmla="*/ 0 w 82"/>
                <a:gd name="T25" fmla="*/ 0 h 72"/>
                <a:gd name="T26" fmla="*/ 0 w 82"/>
                <a:gd name="T27" fmla="*/ 0 h 72"/>
                <a:gd name="T28" fmla="*/ 0 w 82"/>
                <a:gd name="T29" fmla="*/ 0 h 72"/>
                <a:gd name="T30" fmla="*/ 0 w 82"/>
                <a:gd name="T31" fmla="*/ 0 h 72"/>
                <a:gd name="T32" fmla="*/ 0 w 82"/>
                <a:gd name="T33" fmla="*/ 0 h 72"/>
                <a:gd name="T34" fmla="*/ 0 w 82"/>
                <a:gd name="T35" fmla="*/ 0 h 72"/>
                <a:gd name="T36" fmla="*/ 0 w 82"/>
                <a:gd name="T37" fmla="*/ 0 h 72"/>
                <a:gd name="T38" fmla="*/ 0 w 82"/>
                <a:gd name="T39" fmla="*/ 0 h 72"/>
                <a:gd name="T40" fmla="*/ 0 w 82"/>
                <a:gd name="T41" fmla="*/ 0 h 72"/>
                <a:gd name="T42" fmla="*/ 0 w 82"/>
                <a:gd name="T43" fmla="*/ 0 h 72"/>
                <a:gd name="T44" fmla="*/ 0 w 82"/>
                <a:gd name="T45" fmla="*/ 0 h 72"/>
                <a:gd name="T46" fmla="*/ 0 w 82"/>
                <a:gd name="T47" fmla="*/ 0 h 72"/>
                <a:gd name="T48" fmla="*/ 0 w 82"/>
                <a:gd name="T49" fmla="*/ 0 h 72"/>
                <a:gd name="T50" fmla="*/ 0 w 82"/>
                <a:gd name="T51" fmla="*/ 0 h 72"/>
                <a:gd name="T52" fmla="*/ 0 w 82"/>
                <a:gd name="T53" fmla="*/ 0 h 72"/>
                <a:gd name="T54" fmla="*/ 0 w 82"/>
                <a:gd name="T55" fmla="*/ 0 h 72"/>
                <a:gd name="T56" fmla="*/ 0 w 82"/>
                <a:gd name="T57" fmla="*/ 0 h 7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82"/>
                <a:gd name="T88" fmla="*/ 0 h 72"/>
                <a:gd name="T89" fmla="*/ 82 w 82"/>
                <a:gd name="T90" fmla="*/ 72 h 72"/>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82" h="72">
                  <a:moveTo>
                    <a:pt x="0" y="8"/>
                  </a:moveTo>
                  <a:lnTo>
                    <a:pt x="1" y="6"/>
                  </a:lnTo>
                  <a:lnTo>
                    <a:pt x="1" y="3"/>
                  </a:lnTo>
                  <a:lnTo>
                    <a:pt x="3" y="2"/>
                  </a:lnTo>
                  <a:lnTo>
                    <a:pt x="5" y="0"/>
                  </a:lnTo>
                  <a:lnTo>
                    <a:pt x="8" y="8"/>
                  </a:lnTo>
                  <a:lnTo>
                    <a:pt x="14" y="16"/>
                  </a:lnTo>
                  <a:lnTo>
                    <a:pt x="19" y="25"/>
                  </a:lnTo>
                  <a:lnTo>
                    <a:pt x="26" y="33"/>
                  </a:lnTo>
                  <a:lnTo>
                    <a:pt x="35" y="40"/>
                  </a:lnTo>
                  <a:lnTo>
                    <a:pt x="43" y="47"/>
                  </a:lnTo>
                  <a:lnTo>
                    <a:pt x="53" y="53"/>
                  </a:lnTo>
                  <a:lnTo>
                    <a:pt x="61" y="56"/>
                  </a:lnTo>
                  <a:lnTo>
                    <a:pt x="67" y="55"/>
                  </a:lnTo>
                  <a:lnTo>
                    <a:pt x="71" y="51"/>
                  </a:lnTo>
                  <a:lnTo>
                    <a:pt x="76" y="46"/>
                  </a:lnTo>
                  <a:lnTo>
                    <a:pt x="82" y="42"/>
                  </a:lnTo>
                  <a:lnTo>
                    <a:pt x="80" y="51"/>
                  </a:lnTo>
                  <a:lnTo>
                    <a:pt x="79" y="60"/>
                  </a:lnTo>
                  <a:lnTo>
                    <a:pt x="76" y="68"/>
                  </a:lnTo>
                  <a:lnTo>
                    <a:pt x="69" y="72"/>
                  </a:lnTo>
                  <a:lnTo>
                    <a:pt x="60" y="68"/>
                  </a:lnTo>
                  <a:lnTo>
                    <a:pt x="48" y="62"/>
                  </a:lnTo>
                  <a:lnTo>
                    <a:pt x="38" y="55"/>
                  </a:lnTo>
                  <a:lnTo>
                    <a:pt x="26" y="47"/>
                  </a:lnTo>
                  <a:lnTo>
                    <a:pt x="17" y="39"/>
                  </a:lnTo>
                  <a:lnTo>
                    <a:pt x="8" y="30"/>
                  </a:lnTo>
                  <a:lnTo>
                    <a:pt x="2" y="19"/>
                  </a:lnTo>
                  <a:lnTo>
                    <a:pt x="0" y="8"/>
                  </a:lnTo>
                  <a:close/>
                </a:path>
              </a:pathLst>
            </a:custGeom>
            <a:solidFill>
              <a:srgbClr val="000000"/>
            </a:solidFill>
            <a:ln w="9525">
              <a:noFill/>
              <a:round/>
              <a:headEnd/>
              <a:tailEnd/>
            </a:ln>
          </p:spPr>
          <p:txBody>
            <a:bodyPr/>
            <a:lstStyle/>
            <a:p>
              <a:endParaRPr lang="ru-RU"/>
            </a:p>
          </p:txBody>
        </p:sp>
        <p:sp>
          <p:nvSpPr>
            <p:cNvPr id="179" name="Freeform 458"/>
            <p:cNvSpPr>
              <a:spLocks/>
            </p:cNvSpPr>
            <p:nvPr/>
          </p:nvSpPr>
          <p:spPr bwMode="auto">
            <a:xfrm>
              <a:off x="3083" y="2847"/>
              <a:ext cx="39" cy="35"/>
            </a:xfrm>
            <a:custGeom>
              <a:avLst/>
              <a:gdLst>
                <a:gd name="T0" fmla="*/ 0 w 127"/>
                <a:gd name="T1" fmla="*/ 0 h 125"/>
                <a:gd name="T2" fmla="*/ 0 w 127"/>
                <a:gd name="T3" fmla="*/ 0 h 125"/>
                <a:gd name="T4" fmla="*/ 0 w 127"/>
                <a:gd name="T5" fmla="*/ 0 h 125"/>
                <a:gd name="T6" fmla="*/ 0 w 127"/>
                <a:gd name="T7" fmla="*/ 0 h 125"/>
                <a:gd name="T8" fmla="*/ 0 w 127"/>
                <a:gd name="T9" fmla="*/ 0 h 125"/>
                <a:gd name="T10" fmla="*/ 0 w 127"/>
                <a:gd name="T11" fmla="*/ 0 h 125"/>
                <a:gd name="T12" fmla="*/ 0 w 127"/>
                <a:gd name="T13" fmla="*/ 0 h 125"/>
                <a:gd name="T14" fmla="*/ 0 w 127"/>
                <a:gd name="T15" fmla="*/ 0 h 125"/>
                <a:gd name="T16" fmla="*/ 0 w 127"/>
                <a:gd name="T17" fmla="*/ 0 h 125"/>
                <a:gd name="T18" fmla="*/ 0 w 127"/>
                <a:gd name="T19" fmla="*/ 0 h 125"/>
                <a:gd name="T20" fmla="*/ 0 w 127"/>
                <a:gd name="T21" fmla="*/ 0 h 125"/>
                <a:gd name="T22" fmla="*/ 0 w 127"/>
                <a:gd name="T23" fmla="*/ 0 h 125"/>
                <a:gd name="T24" fmla="*/ 0 w 127"/>
                <a:gd name="T25" fmla="*/ 0 h 125"/>
                <a:gd name="T26" fmla="*/ 0 w 127"/>
                <a:gd name="T27" fmla="*/ 0 h 125"/>
                <a:gd name="T28" fmla="*/ 0 w 127"/>
                <a:gd name="T29" fmla="*/ 0 h 125"/>
                <a:gd name="T30" fmla="*/ 0 w 127"/>
                <a:gd name="T31" fmla="*/ 0 h 125"/>
                <a:gd name="T32" fmla="*/ 0 w 127"/>
                <a:gd name="T33" fmla="*/ 0 h 125"/>
                <a:gd name="T34" fmla="*/ 0 w 127"/>
                <a:gd name="T35" fmla="*/ 0 h 125"/>
                <a:gd name="T36" fmla="*/ 0 w 127"/>
                <a:gd name="T37" fmla="*/ 0 h 125"/>
                <a:gd name="T38" fmla="*/ 0 w 127"/>
                <a:gd name="T39" fmla="*/ 0 h 125"/>
                <a:gd name="T40" fmla="*/ 0 w 127"/>
                <a:gd name="T41" fmla="*/ 0 h 125"/>
                <a:gd name="T42" fmla="*/ 0 w 127"/>
                <a:gd name="T43" fmla="*/ 0 h 125"/>
                <a:gd name="T44" fmla="*/ 0 w 127"/>
                <a:gd name="T45" fmla="*/ 0 h 125"/>
                <a:gd name="T46" fmla="*/ 0 w 127"/>
                <a:gd name="T47" fmla="*/ 0 h 125"/>
                <a:gd name="T48" fmla="*/ 0 w 127"/>
                <a:gd name="T49" fmla="*/ 0 h 125"/>
                <a:gd name="T50" fmla="*/ 0 w 127"/>
                <a:gd name="T51" fmla="*/ 0 h 125"/>
                <a:gd name="T52" fmla="*/ 0 w 127"/>
                <a:gd name="T53" fmla="*/ 0 h 125"/>
                <a:gd name="T54" fmla="*/ 0 w 127"/>
                <a:gd name="T55" fmla="*/ 0 h 125"/>
                <a:gd name="T56" fmla="*/ 0 w 127"/>
                <a:gd name="T57" fmla="*/ 0 h 125"/>
                <a:gd name="T58" fmla="*/ 0 w 127"/>
                <a:gd name="T59" fmla="*/ 0 h 125"/>
                <a:gd name="T60" fmla="*/ 0 w 127"/>
                <a:gd name="T61" fmla="*/ 0 h 125"/>
                <a:gd name="T62" fmla="*/ 0 w 127"/>
                <a:gd name="T63" fmla="*/ 0 h 125"/>
                <a:gd name="T64" fmla="*/ 0 w 127"/>
                <a:gd name="T65" fmla="*/ 0 h 125"/>
                <a:gd name="T66" fmla="*/ 0 w 127"/>
                <a:gd name="T67" fmla="*/ 0 h 125"/>
                <a:gd name="T68" fmla="*/ 0 w 127"/>
                <a:gd name="T69" fmla="*/ 0 h 125"/>
                <a:gd name="T70" fmla="*/ 0 w 127"/>
                <a:gd name="T71" fmla="*/ 0 h 125"/>
                <a:gd name="T72" fmla="*/ 0 w 127"/>
                <a:gd name="T73" fmla="*/ 0 h 12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27"/>
                <a:gd name="T112" fmla="*/ 0 h 125"/>
                <a:gd name="T113" fmla="*/ 127 w 127"/>
                <a:gd name="T114" fmla="*/ 125 h 12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27" h="125">
                  <a:moveTo>
                    <a:pt x="0" y="118"/>
                  </a:moveTo>
                  <a:lnTo>
                    <a:pt x="7" y="113"/>
                  </a:lnTo>
                  <a:lnTo>
                    <a:pt x="15" y="112"/>
                  </a:lnTo>
                  <a:lnTo>
                    <a:pt x="24" y="113"/>
                  </a:lnTo>
                  <a:lnTo>
                    <a:pt x="36" y="113"/>
                  </a:lnTo>
                  <a:lnTo>
                    <a:pt x="49" y="112"/>
                  </a:lnTo>
                  <a:lnTo>
                    <a:pt x="61" y="107"/>
                  </a:lnTo>
                  <a:lnTo>
                    <a:pt x="75" y="99"/>
                  </a:lnTo>
                  <a:lnTo>
                    <a:pt x="89" y="86"/>
                  </a:lnTo>
                  <a:lnTo>
                    <a:pt x="92" y="81"/>
                  </a:lnTo>
                  <a:lnTo>
                    <a:pt x="95" y="76"/>
                  </a:lnTo>
                  <a:lnTo>
                    <a:pt x="98" y="72"/>
                  </a:lnTo>
                  <a:lnTo>
                    <a:pt x="103" y="65"/>
                  </a:lnTo>
                  <a:lnTo>
                    <a:pt x="107" y="54"/>
                  </a:lnTo>
                  <a:lnTo>
                    <a:pt x="112" y="42"/>
                  </a:lnTo>
                  <a:lnTo>
                    <a:pt x="119" y="23"/>
                  </a:lnTo>
                  <a:lnTo>
                    <a:pt x="127" y="0"/>
                  </a:lnTo>
                  <a:lnTo>
                    <a:pt x="127" y="19"/>
                  </a:lnTo>
                  <a:lnTo>
                    <a:pt x="125" y="31"/>
                  </a:lnTo>
                  <a:lnTo>
                    <a:pt x="121" y="43"/>
                  </a:lnTo>
                  <a:lnTo>
                    <a:pt x="117" y="60"/>
                  </a:lnTo>
                  <a:lnTo>
                    <a:pt x="113" y="68"/>
                  </a:lnTo>
                  <a:lnTo>
                    <a:pt x="109" y="75"/>
                  </a:lnTo>
                  <a:lnTo>
                    <a:pt x="104" y="82"/>
                  </a:lnTo>
                  <a:lnTo>
                    <a:pt x="99" y="89"/>
                  </a:lnTo>
                  <a:lnTo>
                    <a:pt x="95" y="96"/>
                  </a:lnTo>
                  <a:lnTo>
                    <a:pt x="90" y="102"/>
                  </a:lnTo>
                  <a:lnTo>
                    <a:pt x="84" y="106"/>
                  </a:lnTo>
                  <a:lnTo>
                    <a:pt x="79" y="111"/>
                  </a:lnTo>
                  <a:lnTo>
                    <a:pt x="67" y="117"/>
                  </a:lnTo>
                  <a:lnTo>
                    <a:pt x="56" y="121"/>
                  </a:lnTo>
                  <a:lnTo>
                    <a:pt x="45" y="124"/>
                  </a:lnTo>
                  <a:lnTo>
                    <a:pt x="35" y="125"/>
                  </a:lnTo>
                  <a:lnTo>
                    <a:pt x="24" y="124"/>
                  </a:lnTo>
                  <a:lnTo>
                    <a:pt x="15" y="122"/>
                  </a:lnTo>
                  <a:lnTo>
                    <a:pt x="7" y="120"/>
                  </a:lnTo>
                  <a:lnTo>
                    <a:pt x="0" y="118"/>
                  </a:lnTo>
                  <a:close/>
                </a:path>
              </a:pathLst>
            </a:custGeom>
            <a:solidFill>
              <a:srgbClr val="000000"/>
            </a:solidFill>
            <a:ln w="9525">
              <a:noFill/>
              <a:round/>
              <a:headEnd/>
              <a:tailEnd/>
            </a:ln>
          </p:spPr>
          <p:txBody>
            <a:bodyPr/>
            <a:lstStyle/>
            <a:p>
              <a:endParaRPr lang="ru-RU"/>
            </a:p>
          </p:txBody>
        </p:sp>
        <p:sp>
          <p:nvSpPr>
            <p:cNvPr id="180" name="Freeform 459"/>
            <p:cNvSpPr>
              <a:spLocks/>
            </p:cNvSpPr>
            <p:nvPr/>
          </p:nvSpPr>
          <p:spPr bwMode="auto">
            <a:xfrm>
              <a:off x="3236" y="2869"/>
              <a:ext cx="3" cy="25"/>
            </a:xfrm>
            <a:custGeom>
              <a:avLst/>
              <a:gdLst>
                <a:gd name="T0" fmla="*/ 0 w 11"/>
                <a:gd name="T1" fmla="*/ 0 h 91"/>
                <a:gd name="T2" fmla="*/ 0 w 11"/>
                <a:gd name="T3" fmla="*/ 0 h 91"/>
                <a:gd name="T4" fmla="*/ 0 w 11"/>
                <a:gd name="T5" fmla="*/ 0 h 91"/>
                <a:gd name="T6" fmla="*/ 0 w 11"/>
                <a:gd name="T7" fmla="*/ 0 h 91"/>
                <a:gd name="T8" fmla="*/ 0 w 11"/>
                <a:gd name="T9" fmla="*/ 0 h 91"/>
                <a:gd name="T10" fmla="*/ 0 w 11"/>
                <a:gd name="T11" fmla="*/ 0 h 91"/>
                <a:gd name="T12" fmla="*/ 0 w 11"/>
                <a:gd name="T13" fmla="*/ 0 h 91"/>
                <a:gd name="T14" fmla="*/ 0 w 11"/>
                <a:gd name="T15" fmla="*/ 0 h 91"/>
                <a:gd name="T16" fmla="*/ 0 w 11"/>
                <a:gd name="T17" fmla="*/ 0 h 91"/>
                <a:gd name="T18" fmla="*/ 0 w 11"/>
                <a:gd name="T19" fmla="*/ 0 h 91"/>
                <a:gd name="T20" fmla="*/ 0 w 11"/>
                <a:gd name="T21" fmla="*/ 0 h 9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
                <a:gd name="T34" fmla="*/ 0 h 91"/>
                <a:gd name="T35" fmla="*/ 11 w 11"/>
                <a:gd name="T36" fmla="*/ 91 h 9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 h="91">
                  <a:moveTo>
                    <a:pt x="0" y="89"/>
                  </a:moveTo>
                  <a:lnTo>
                    <a:pt x="0" y="67"/>
                  </a:lnTo>
                  <a:lnTo>
                    <a:pt x="0" y="45"/>
                  </a:lnTo>
                  <a:lnTo>
                    <a:pt x="2" y="22"/>
                  </a:lnTo>
                  <a:lnTo>
                    <a:pt x="4" y="0"/>
                  </a:lnTo>
                  <a:lnTo>
                    <a:pt x="11" y="0"/>
                  </a:lnTo>
                  <a:lnTo>
                    <a:pt x="11" y="85"/>
                  </a:lnTo>
                  <a:lnTo>
                    <a:pt x="10" y="88"/>
                  </a:lnTo>
                  <a:lnTo>
                    <a:pt x="8" y="91"/>
                  </a:lnTo>
                  <a:lnTo>
                    <a:pt x="3" y="91"/>
                  </a:lnTo>
                  <a:lnTo>
                    <a:pt x="0" y="89"/>
                  </a:lnTo>
                  <a:close/>
                </a:path>
              </a:pathLst>
            </a:custGeom>
            <a:solidFill>
              <a:srgbClr val="000000"/>
            </a:solidFill>
            <a:ln w="9525">
              <a:noFill/>
              <a:round/>
              <a:headEnd/>
              <a:tailEnd/>
            </a:ln>
          </p:spPr>
          <p:txBody>
            <a:bodyPr/>
            <a:lstStyle/>
            <a:p>
              <a:endParaRPr lang="ru-RU"/>
            </a:p>
          </p:txBody>
        </p:sp>
        <p:sp>
          <p:nvSpPr>
            <p:cNvPr id="181" name="Freeform 460"/>
            <p:cNvSpPr>
              <a:spLocks/>
            </p:cNvSpPr>
            <p:nvPr/>
          </p:nvSpPr>
          <p:spPr bwMode="auto">
            <a:xfrm>
              <a:off x="3038" y="2864"/>
              <a:ext cx="17" cy="10"/>
            </a:xfrm>
            <a:custGeom>
              <a:avLst/>
              <a:gdLst>
                <a:gd name="T0" fmla="*/ 0 w 57"/>
                <a:gd name="T1" fmla="*/ 0 h 35"/>
                <a:gd name="T2" fmla="*/ 0 w 57"/>
                <a:gd name="T3" fmla="*/ 0 h 35"/>
                <a:gd name="T4" fmla="*/ 0 w 57"/>
                <a:gd name="T5" fmla="*/ 0 h 35"/>
                <a:gd name="T6" fmla="*/ 0 w 57"/>
                <a:gd name="T7" fmla="*/ 0 h 35"/>
                <a:gd name="T8" fmla="*/ 0 w 57"/>
                <a:gd name="T9" fmla="*/ 0 h 35"/>
                <a:gd name="T10" fmla="*/ 0 w 57"/>
                <a:gd name="T11" fmla="*/ 0 h 35"/>
                <a:gd name="T12" fmla="*/ 0 w 57"/>
                <a:gd name="T13" fmla="*/ 0 h 35"/>
                <a:gd name="T14" fmla="*/ 0 w 57"/>
                <a:gd name="T15" fmla="*/ 0 h 35"/>
                <a:gd name="T16" fmla="*/ 0 w 57"/>
                <a:gd name="T17" fmla="*/ 0 h 35"/>
                <a:gd name="T18" fmla="*/ 0 w 57"/>
                <a:gd name="T19" fmla="*/ 0 h 35"/>
                <a:gd name="T20" fmla="*/ 0 w 57"/>
                <a:gd name="T21" fmla="*/ 0 h 35"/>
                <a:gd name="T22" fmla="*/ 0 w 57"/>
                <a:gd name="T23" fmla="*/ 0 h 35"/>
                <a:gd name="T24" fmla="*/ 0 w 57"/>
                <a:gd name="T25" fmla="*/ 0 h 35"/>
                <a:gd name="T26" fmla="*/ 0 w 57"/>
                <a:gd name="T27" fmla="*/ 0 h 35"/>
                <a:gd name="T28" fmla="*/ 0 w 57"/>
                <a:gd name="T29" fmla="*/ 0 h 35"/>
                <a:gd name="T30" fmla="*/ 0 w 57"/>
                <a:gd name="T31" fmla="*/ 0 h 35"/>
                <a:gd name="T32" fmla="*/ 0 w 57"/>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7"/>
                <a:gd name="T52" fmla="*/ 0 h 35"/>
                <a:gd name="T53" fmla="*/ 57 w 57"/>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7" h="35">
                  <a:moveTo>
                    <a:pt x="0" y="30"/>
                  </a:moveTo>
                  <a:lnTo>
                    <a:pt x="5" y="21"/>
                  </a:lnTo>
                  <a:lnTo>
                    <a:pt x="12" y="12"/>
                  </a:lnTo>
                  <a:lnTo>
                    <a:pt x="20" y="5"/>
                  </a:lnTo>
                  <a:lnTo>
                    <a:pt x="30" y="0"/>
                  </a:lnTo>
                  <a:lnTo>
                    <a:pt x="37" y="0"/>
                  </a:lnTo>
                  <a:lnTo>
                    <a:pt x="44" y="0"/>
                  </a:lnTo>
                  <a:lnTo>
                    <a:pt x="51" y="3"/>
                  </a:lnTo>
                  <a:lnTo>
                    <a:pt x="57" y="7"/>
                  </a:lnTo>
                  <a:lnTo>
                    <a:pt x="50" y="11"/>
                  </a:lnTo>
                  <a:lnTo>
                    <a:pt x="41" y="11"/>
                  </a:lnTo>
                  <a:lnTo>
                    <a:pt x="32" y="12"/>
                  </a:lnTo>
                  <a:lnTo>
                    <a:pt x="25" y="16"/>
                  </a:lnTo>
                  <a:lnTo>
                    <a:pt x="20" y="22"/>
                  </a:lnTo>
                  <a:lnTo>
                    <a:pt x="14" y="30"/>
                  </a:lnTo>
                  <a:lnTo>
                    <a:pt x="8" y="35"/>
                  </a:lnTo>
                  <a:lnTo>
                    <a:pt x="0" y="30"/>
                  </a:lnTo>
                  <a:close/>
                </a:path>
              </a:pathLst>
            </a:custGeom>
            <a:solidFill>
              <a:srgbClr val="000000"/>
            </a:solidFill>
            <a:ln w="9525">
              <a:noFill/>
              <a:round/>
              <a:headEnd/>
              <a:tailEnd/>
            </a:ln>
          </p:spPr>
          <p:txBody>
            <a:bodyPr/>
            <a:lstStyle/>
            <a:p>
              <a:endParaRPr lang="ru-RU"/>
            </a:p>
          </p:txBody>
        </p:sp>
        <p:sp>
          <p:nvSpPr>
            <p:cNvPr id="182" name="Freeform 461"/>
            <p:cNvSpPr>
              <a:spLocks/>
            </p:cNvSpPr>
            <p:nvPr/>
          </p:nvSpPr>
          <p:spPr bwMode="auto">
            <a:xfrm>
              <a:off x="3239" y="2897"/>
              <a:ext cx="21" cy="3"/>
            </a:xfrm>
            <a:custGeom>
              <a:avLst/>
              <a:gdLst>
                <a:gd name="T0" fmla="*/ 0 w 68"/>
                <a:gd name="T1" fmla="*/ 0 h 15"/>
                <a:gd name="T2" fmla="*/ 0 w 68"/>
                <a:gd name="T3" fmla="*/ 0 h 15"/>
                <a:gd name="T4" fmla="*/ 0 w 68"/>
                <a:gd name="T5" fmla="*/ 0 h 15"/>
                <a:gd name="T6" fmla="*/ 0 w 68"/>
                <a:gd name="T7" fmla="*/ 0 h 15"/>
                <a:gd name="T8" fmla="*/ 0 w 68"/>
                <a:gd name="T9" fmla="*/ 0 h 15"/>
                <a:gd name="T10" fmla="*/ 0 w 68"/>
                <a:gd name="T11" fmla="*/ 0 h 15"/>
                <a:gd name="T12" fmla="*/ 0 w 68"/>
                <a:gd name="T13" fmla="*/ 0 h 15"/>
                <a:gd name="T14" fmla="*/ 0 w 68"/>
                <a:gd name="T15" fmla="*/ 0 h 15"/>
                <a:gd name="T16" fmla="*/ 0 w 68"/>
                <a:gd name="T17" fmla="*/ 0 h 15"/>
                <a:gd name="T18" fmla="*/ 0 w 68"/>
                <a:gd name="T19" fmla="*/ 0 h 15"/>
                <a:gd name="T20" fmla="*/ 0 w 68"/>
                <a:gd name="T21" fmla="*/ 0 h 15"/>
                <a:gd name="T22" fmla="*/ 0 w 68"/>
                <a:gd name="T23" fmla="*/ 0 h 15"/>
                <a:gd name="T24" fmla="*/ 0 w 68"/>
                <a:gd name="T25" fmla="*/ 0 h 15"/>
                <a:gd name="T26" fmla="*/ 0 w 68"/>
                <a:gd name="T27" fmla="*/ 0 h 15"/>
                <a:gd name="T28" fmla="*/ 0 w 68"/>
                <a:gd name="T29" fmla="*/ 0 h 1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8"/>
                <a:gd name="T46" fmla="*/ 0 h 15"/>
                <a:gd name="T47" fmla="*/ 68 w 68"/>
                <a:gd name="T48" fmla="*/ 15 h 1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8" h="15">
                  <a:moveTo>
                    <a:pt x="0" y="5"/>
                  </a:moveTo>
                  <a:lnTo>
                    <a:pt x="0" y="0"/>
                  </a:lnTo>
                  <a:lnTo>
                    <a:pt x="66" y="2"/>
                  </a:lnTo>
                  <a:lnTo>
                    <a:pt x="67" y="3"/>
                  </a:lnTo>
                  <a:lnTo>
                    <a:pt x="68" y="7"/>
                  </a:lnTo>
                  <a:lnTo>
                    <a:pt x="67" y="10"/>
                  </a:lnTo>
                  <a:lnTo>
                    <a:pt x="66" y="13"/>
                  </a:lnTo>
                  <a:lnTo>
                    <a:pt x="58" y="15"/>
                  </a:lnTo>
                  <a:lnTo>
                    <a:pt x="50" y="15"/>
                  </a:lnTo>
                  <a:lnTo>
                    <a:pt x="41" y="13"/>
                  </a:lnTo>
                  <a:lnTo>
                    <a:pt x="33" y="12"/>
                  </a:lnTo>
                  <a:lnTo>
                    <a:pt x="24" y="11"/>
                  </a:lnTo>
                  <a:lnTo>
                    <a:pt x="16" y="10"/>
                  </a:lnTo>
                  <a:lnTo>
                    <a:pt x="8" y="8"/>
                  </a:lnTo>
                  <a:lnTo>
                    <a:pt x="0" y="5"/>
                  </a:lnTo>
                  <a:close/>
                </a:path>
              </a:pathLst>
            </a:custGeom>
            <a:solidFill>
              <a:srgbClr val="000000"/>
            </a:solidFill>
            <a:ln w="9525">
              <a:noFill/>
              <a:round/>
              <a:headEnd/>
              <a:tailEnd/>
            </a:ln>
          </p:spPr>
          <p:txBody>
            <a:bodyPr/>
            <a:lstStyle/>
            <a:p>
              <a:endParaRPr lang="ru-RU"/>
            </a:p>
          </p:txBody>
        </p:sp>
        <p:sp>
          <p:nvSpPr>
            <p:cNvPr id="183" name="Freeform 462"/>
            <p:cNvSpPr>
              <a:spLocks/>
            </p:cNvSpPr>
            <p:nvPr/>
          </p:nvSpPr>
          <p:spPr bwMode="auto">
            <a:xfrm>
              <a:off x="3204" y="2894"/>
              <a:ext cx="17" cy="4"/>
            </a:xfrm>
            <a:custGeom>
              <a:avLst/>
              <a:gdLst>
                <a:gd name="T0" fmla="*/ 0 w 54"/>
                <a:gd name="T1" fmla="*/ 0 h 15"/>
                <a:gd name="T2" fmla="*/ 0 w 54"/>
                <a:gd name="T3" fmla="*/ 0 h 15"/>
                <a:gd name="T4" fmla="*/ 0 w 54"/>
                <a:gd name="T5" fmla="*/ 0 h 15"/>
                <a:gd name="T6" fmla="*/ 0 w 54"/>
                <a:gd name="T7" fmla="*/ 0 h 15"/>
                <a:gd name="T8" fmla="*/ 0 w 54"/>
                <a:gd name="T9" fmla="*/ 0 h 15"/>
                <a:gd name="T10" fmla="*/ 0 w 54"/>
                <a:gd name="T11" fmla="*/ 0 h 15"/>
                <a:gd name="T12" fmla="*/ 0 w 54"/>
                <a:gd name="T13" fmla="*/ 0 h 15"/>
                <a:gd name="T14" fmla="*/ 0 w 54"/>
                <a:gd name="T15" fmla="*/ 0 h 15"/>
                <a:gd name="T16" fmla="*/ 0 w 54"/>
                <a:gd name="T17" fmla="*/ 0 h 15"/>
                <a:gd name="T18" fmla="*/ 0 w 54"/>
                <a:gd name="T19" fmla="*/ 0 h 15"/>
                <a:gd name="T20" fmla="*/ 0 w 54"/>
                <a:gd name="T21" fmla="*/ 0 h 15"/>
                <a:gd name="T22" fmla="*/ 0 w 54"/>
                <a:gd name="T23" fmla="*/ 0 h 15"/>
                <a:gd name="T24" fmla="*/ 0 w 54"/>
                <a:gd name="T25" fmla="*/ 0 h 15"/>
                <a:gd name="T26" fmla="*/ 0 w 54"/>
                <a:gd name="T27" fmla="*/ 0 h 15"/>
                <a:gd name="T28" fmla="*/ 0 w 54"/>
                <a:gd name="T29" fmla="*/ 0 h 15"/>
                <a:gd name="T30" fmla="*/ 0 w 54"/>
                <a:gd name="T31" fmla="*/ 0 h 15"/>
                <a:gd name="T32" fmla="*/ 0 w 54"/>
                <a:gd name="T33" fmla="*/ 0 h 15"/>
                <a:gd name="T34" fmla="*/ 0 w 54"/>
                <a:gd name="T35" fmla="*/ 0 h 1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4"/>
                <a:gd name="T55" fmla="*/ 0 h 15"/>
                <a:gd name="T56" fmla="*/ 54 w 54"/>
                <a:gd name="T57" fmla="*/ 15 h 15"/>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4" h="15">
                  <a:moveTo>
                    <a:pt x="0" y="3"/>
                  </a:moveTo>
                  <a:lnTo>
                    <a:pt x="8" y="5"/>
                  </a:lnTo>
                  <a:lnTo>
                    <a:pt x="15" y="4"/>
                  </a:lnTo>
                  <a:lnTo>
                    <a:pt x="23" y="3"/>
                  </a:lnTo>
                  <a:lnTo>
                    <a:pt x="31" y="1"/>
                  </a:lnTo>
                  <a:lnTo>
                    <a:pt x="38" y="0"/>
                  </a:lnTo>
                  <a:lnTo>
                    <a:pt x="44" y="0"/>
                  </a:lnTo>
                  <a:lnTo>
                    <a:pt x="50" y="2"/>
                  </a:lnTo>
                  <a:lnTo>
                    <a:pt x="54" y="8"/>
                  </a:lnTo>
                  <a:lnTo>
                    <a:pt x="48" y="10"/>
                  </a:lnTo>
                  <a:lnTo>
                    <a:pt x="42" y="12"/>
                  </a:lnTo>
                  <a:lnTo>
                    <a:pt x="35" y="13"/>
                  </a:lnTo>
                  <a:lnTo>
                    <a:pt x="28" y="15"/>
                  </a:lnTo>
                  <a:lnTo>
                    <a:pt x="21" y="15"/>
                  </a:lnTo>
                  <a:lnTo>
                    <a:pt x="14" y="15"/>
                  </a:lnTo>
                  <a:lnTo>
                    <a:pt x="7" y="13"/>
                  </a:lnTo>
                  <a:lnTo>
                    <a:pt x="0" y="11"/>
                  </a:lnTo>
                  <a:lnTo>
                    <a:pt x="0" y="3"/>
                  </a:lnTo>
                  <a:close/>
                </a:path>
              </a:pathLst>
            </a:custGeom>
            <a:solidFill>
              <a:srgbClr val="000000"/>
            </a:solidFill>
            <a:ln w="9525">
              <a:noFill/>
              <a:round/>
              <a:headEnd/>
              <a:tailEnd/>
            </a:ln>
          </p:spPr>
          <p:txBody>
            <a:bodyPr/>
            <a:lstStyle/>
            <a:p>
              <a:endParaRPr lang="ru-RU"/>
            </a:p>
          </p:txBody>
        </p:sp>
        <p:sp>
          <p:nvSpPr>
            <p:cNvPr id="184" name="Freeform 463"/>
            <p:cNvSpPr>
              <a:spLocks/>
            </p:cNvSpPr>
            <p:nvPr/>
          </p:nvSpPr>
          <p:spPr bwMode="auto">
            <a:xfrm>
              <a:off x="3223" y="2863"/>
              <a:ext cx="4" cy="33"/>
            </a:xfrm>
            <a:custGeom>
              <a:avLst/>
              <a:gdLst>
                <a:gd name="T0" fmla="*/ 0 w 16"/>
                <a:gd name="T1" fmla="*/ 0 h 116"/>
                <a:gd name="T2" fmla="*/ 0 w 16"/>
                <a:gd name="T3" fmla="*/ 0 h 116"/>
                <a:gd name="T4" fmla="*/ 0 w 16"/>
                <a:gd name="T5" fmla="*/ 0 h 116"/>
                <a:gd name="T6" fmla="*/ 0 w 16"/>
                <a:gd name="T7" fmla="*/ 0 h 116"/>
                <a:gd name="T8" fmla="*/ 0 w 16"/>
                <a:gd name="T9" fmla="*/ 0 h 116"/>
                <a:gd name="T10" fmla="*/ 0 w 16"/>
                <a:gd name="T11" fmla="*/ 0 h 116"/>
                <a:gd name="T12" fmla="*/ 0 w 16"/>
                <a:gd name="T13" fmla="*/ 0 h 116"/>
                <a:gd name="T14" fmla="*/ 0 w 16"/>
                <a:gd name="T15" fmla="*/ 0 h 116"/>
                <a:gd name="T16" fmla="*/ 0 w 16"/>
                <a:gd name="T17" fmla="*/ 0 h 116"/>
                <a:gd name="T18" fmla="*/ 0 w 16"/>
                <a:gd name="T19" fmla="*/ 0 h 116"/>
                <a:gd name="T20" fmla="*/ 0 w 16"/>
                <a:gd name="T21" fmla="*/ 0 h 116"/>
                <a:gd name="T22" fmla="*/ 0 w 16"/>
                <a:gd name="T23" fmla="*/ 0 h 1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6"/>
                <a:gd name="T37" fmla="*/ 0 h 116"/>
                <a:gd name="T38" fmla="*/ 16 w 16"/>
                <a:gd name="T39" fmla="*/ 116 h 1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6" h="116">
                  <a:moveTo>
                    <a:pt x="6" y="1"/>
                  </a:moveTo>
                  <a:lnTo>
                    <a:pt x="8" y="1"/>
                  </a:lnTo>
                  <a:lnTo>
                    <a:pt x="9" y="1"/>
                  </a:lnTo>
                  <a:lnTo>
                    <a:pt x="9" y="0"/>
                  </a:lnTo>
                  <a:lnTo>
                    <a:pt x="11" y="0"/>
                  </a:lnTo>
                  <a:lnTo>
                    <a:pt x="16" y="4"/>
                  </a:lnTo>
                  <a:lnTo>
                    <a:pt x="14" y="32"/>
                  </a:lnTo>
                  <a:lnTo>
                    <a:pt x="13" y="60"/>
                  </a:lnTo>
                  <a:lnTo>
                    <a:pt x="11" y="88"/>
                  </a:lnTo>
                  <a:lnTo>
                    <a:pt x="6" y="116"/>
                  </a:lnTo>
                  <a:lnTo>
                    <a:pt x="0" y="115"/>
                  </a:lnTo>
                  <a:lnTo>
                    <a:pt x="6" y="1"/>
                  </a:lnTo>
                  <a:close/>
                </a:path>
              </a:pathLst>
            </a:custGeom>
            <a:solidFill>
              <a:srgbClr val="000000"/>
            </a:solidFill>
            <a:ln w="9525">
              <a:noFill/>
              <a:round/>
              <a:headEnd/>
              <a:tailEnd/>
            </a:ln>
          </p:spPr>
          <p:txBody>
            <a:bodyPr/>
            <a:lstStyle/>
            <a:p>
              <a:endParaRPr lang="ru-RU"/>
            </a:p>
          </p:txBody>
        </p:sp>
        <p:sp>
          <p:nvSpPr>
            <p:cNvPr id="185" name="Freeform 464"/>
            <p:cNvSpPr>
              <a:spLocks/>
            </p:cNvSpPr>
            <p:nvPr/>
          </p:nvSpPr>
          <p:spPr bwMode="auto">
            <a:xfrm>
              <a:off x="3278" y="2898"/>
              <a:ext cx="3" cy="28"/>
            </a:xfrm>
            <a:custGeom>
              <a:avLst/>
              <a:gdLst>
                <a:gd name="T0" fmla="*/ 0 w 10"/>
                <a:gd name="T1" fmla="*/ 0 h 99"/>
                <a:gd name="T2" fmla="*/ 0 w 10"/>
                <a:gd name="T3" fmla="*/ 0 h 99"/>
                <a:gd name="T4" fmla="*/ 0 w 10"/>
                <a:gd name="T5" fmla="*/ 0 h 99"/>
                <a:gd name="T6" fmla="*/ 0 w 10"/>
                <a:gd name="T7" fmla="*/ 0 h 99"/>
                <a:gd name="T8" fmla="*/ 0 w 10"/>
                <a:gd name="T9" fmla="*/ 0 h 99"/>
                <a:gd name="T10" fmla="*/ 0 w 10"/>
                <a:gd name="T11" fmla="*/ 0 h 99"/>
                <a:gd name="T12" fmla="*/ 0 w 10"/>
                <a:gd name="T13" fmla="*/ 0 h 99"/>
                <a:gd name="T14" fmla="*/ 0 w 10"/>
                <a:gd name="T15" fmla="*/ 0 h 99"/>
                <a:gd name="T16" fmla="*/ 0 w 10"/>
                <a:gd name="T17" fmla="*/ 0 h 99"/>
                <a:gd name="T18" fmla="*/ 0 w 10"/>
                <a:gd name="T19" fmla="*/ 0 h 99"/>
                <a:gd name="T20" fmla="*/ 0 w 10"/>
                <a:gd name="T21" fmla="*/ 0 h 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99"/>
                <a:gd name="T35" fmla="*/ 10 w 10"/>
                <a:gd name="T36" fmla="*/ 99 h 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99">
                  <a:moveTo>
                    <a:pt x="0" y="94"/>
                  </a:moveTo>
                  <a:lnTo>
                    <a:pt x="1" y="71"/>
                  </a:lnTo>
                  <a:lnTo>
                    <a:pt x="1" y="47"/>
                  </a:lnTo>
                  <a:lnTo>
                    <a:pt x="3" y="23"/>
                  </a:lnTo>
                  <a:lnTo>
                    <a:pt x="5" y="0"/>
                  </a:lnTo>
                  <a:lnTo>
                    <a:pt x="10" y="0"/>
                  </a:lnTo>
                  <a:lnTo>
                    <a:pt x="8" y="99"/>
                  </a:lnTo>
                  <a:lnTo>
                    <a:pt x="5" y="99"/>
                  </a:lnTo>
                  <a:lnTo>
                    <a:pt x="3" y="97"/>
                  </a:lnTo>
                  <a:lnTo>
                    <a:pt x="2" y="95"/>
                  </a:lnTo>
                  <a:lnTo>
                    <a:pt x="0" y="94"/>
                  </a:lnTo>
                  <a:close/>
                </a:path>
              </a:pathLst>
            </a:custGeom>
            <a:solidFill>
              <a:srgbClr val="000000"/>
            </a:solidFill>
            <a:ln w="9525">
              <a:noFill/>
              <a:round/>
              <a:headEnd/>
              <a:tailEnd/>
            </a:ln>
          </p:spPr>
          <p:txBody>
            <a:bodyPr/>
            <a:lstStyle/>
            <a:p>
              <a:endParaRPr lang="ru-RU"/>
            </a:p>
          </p:txBody>
        </p:sp>
        <p:sp>
          <p:nvSpPr>
            <p:cNvPr id="186" name="Freeform 465"/>
            <p:cNvSpPr>
              <a:spLocks/>
            </p:cNvSpPr>
            <p:nvPr/>
          </p:nvSpPr>
          <p:spPr bwMode="auto">
            <a:xfrm>
              <a:off x="3289" y="2898"/>
              <a:ext cx="3" cy="27"/>
            </a:xfrm>
            <a:custGeom>
              <a:avLst/>
              <a:gdLst>
                <a:gd name="T0" fmla="*/ 0 w 9"/>
                <a:gd name="T1" fmla="*/ 0 h 99"/>
                <a:gd name="T2" fmla="*/ 0 w 9"/>
                <a:gd name="T3" fmla="*/ 0 h 99"/>
                <a:gd name="T4" fmla="*/ 0 w 9"/>
                <a:gd name="T5" fmla="*/ 0 h 99"/>
                <a:gd name="T6" fmla="*/ 0 w 9"/>
                <a:gd name="T7" fmla="*/ 0 h 99"/>
                <a:gd name="T8" fmla="*/ 0 w 9"/>
                <a:gd name="T9" fmla="*/ 0 h 99"/>
                <a:gd name="T10" fmla="*/ 0 w 9"/>
                <a:gd name="T11" fmla="*/ 0 h 99"/>
                <a:gd name="T12" fmla="*/ 0 w 9"/>
                <a:gd name="T13" fmla="*/ 0 h 99"/>
                <a:gd name="T14" fmla="*/ 0 w 9"/>
                <a:gd name="T15" fmla="*/ 0 h 99"/>
                <a:gd name="T16" fmla="*/ 0 w 9"/>
                <a:gd name="T17" fmla="*/ 0 h 99"/>
                <a:gd name="T18" fmla="*/ 0 w 9"/>
                <a:gd name="T19" fmla="*/ 0 h 99"/>
                <a:gd name="T20" fmla="*/ 0 w 9"/>
                <a:gd name="T21" fmla="*/ 0 h 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
                <a:gd name="T34" fmla="*/ 0 h 99"/>
                <a:gd name="T35" fmla="*/ 9 w 9"/>
                <a:gd name="T36" fmla="*/ 99 h 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 h="99">
                  <a:moveTo>
                    <a:pt x="0" y="98"/>
                  </a:moveTo>
                  <a:lnTo>
                    <a:pt x="2" y="74"/>
                  </a:lnTo>
                  <a:lnTo>
                    <a:pt x="1" y="49"/>
                  </a:lnTo>
                  <a:lnTo>
                    <a:pt x="0" y="25"/>
                  </a:lnTo>
                  <a:lnTo>
                    <a:pt x="2" y="0"/>
                  </a:lnTo>
                  <a:lnTo>
                    <a:pt x="4" y="0"/>
                  </a:lnTo>
                  <a:lnTo>
                    <a:pt x="6" y="2"/>
                  </a:lnTo>
                  <a:lnTo>
                    <a:pt x="8" y="3"/>
                  </a:lnTo>
                  <a:lnTo>
                    <a:pt x="9" y="4"/>
                  </a:lnTo>
                  <a:lnTo>
                    <a:pt x="6" y="99"/>
                  </a:lnTo>
                  <a:lnTo>
                    <a:pt x="0" y="98"/>
                  </a:lnTo>
                  <a:close/>
                </a:path>
              </a:pathLst>
            </a:custGeom>
            <a:solidFill>
              <a:srgbClr val="000000"/>
            </a:solidFill>
            <a:ln w="9525">
              <a:noFill/>
              <a:round/>
              <a:headEnd/>
              <a:tailEnd/>
            </a:ln>
          </p:spPr>
          <p:txBody>
            <a:bodyPr/>
            <a:lstStyle/>
            <a:p>
              <a:endParaRPr lang="ru-RU"/>
            </a:p>
          </p:txBody>
        </p:sp>
        <p:sp>
          <p:nvSpPr>
            <p:cNvPr id="187" name="Freeform 466"/>
            <p:cNvSpPr>
              <a:spLocks/>
            </p:cNvSpPr>
            <p:nvPr/>
          </p:nvSpPr>
          <p:spPr bwMode="auto">
            <a:xfrm>
              <a:off x="3263" y="2888"/>
              <a:ext cx="16" cy="9"/>
            </a:xfrm>
            <a:custGeom>
              <a:avLst/>
              <a:gdLst>
                <a:gd name="T0" fmla="*/ 0 w 52"/>
                <a:gd name="T1" fmla="*/ 0 h 31"/>
                <a:gd name="T2" fmla="*/ 0 w 52"/>
                <a:gd name="T3" fmla="*/ 0 h 31"/>
                <a:gd name="T4" fmla="*/ 0 w 52"/>
                <a:gd name="T5" fmla="*/ 0 h 31"/>
                <a:gd name="T6" fmla="*/ 0 w 52"/>
                <a:gd name="T7" fmla="*/ 0 h 31"/>
                <a:gd name="T8" fmla="*/ 0 w 52"/>
                <a:gd name="T9" fmla="*/ 0 h 31"/>
                <a:gd name="T10" fmla="*/ 0 w 52"/>
                <a:gd name="T11" fmla="*/ 0 h 31"/>
                <a:gd name="T12" fmla="*/ 0 w 52"/>
                <a:gd name="T13" fmla="*/ 0 h 31"/>
                <a:gd name="T14" fmla="*/ 0 w 52"/>
                <a:gd name="T15" fmla="*/ 0 h 31"/>
                <a:gd name="T16" fmla="*/ 0 w 52"/>
                <a:gd name="T17" fmla="*/ 0 h 31"/>
                <a:gd name="T18" fmla="*/ 0 w 52"/>
                <a:gd name="T19" fmla="*/ 0 h 31"/>
                <a:gd name="T20" fmla="*/ 0 w 52"/>
                <a:gd name="T21" fmla="*/ 0 h 31"/>
                <a:gd name="T22" fmla="*/ 0 w 52"/>
                <a:gd name="T23" fmla="*/ 0 h 31"/>
                <a:gd name="T24" fmla="*/ 0 w 52"/>
                <a:gd name="T25" fmla="*/ 0 h 31"/>
                <a:gd name="T26" fmla="*/ 0 w 52"/>
                <a:gd name="T27" fmla="*/ 0 h 31"/>
                <a:gd name="T28" fmla="*/ 0 w 52"/>
                <a:gd name="T29" fmla="*/ 0 h 31"/>
                <a:gd name="T30" fmla="*/ 0 w 52"/>
                <a:gd name="T31" fmla="*/ 0 h 31"/>
                <a:gd name="T32" fmla="*/ 0 w 52"/>
                <a:gd name="T33" fmla="*/ 0 h 31"/>
                <a:gd name="T34" fmla="*/ 0 w 52"/>
                <a:gd name="T35" fmla="*/ 0 h 31"/>
                <a:gd name="T36" fmla="*/ 0 w 52"/>
                <a:gd name="T37" fmla="*/ 0 h 31"/>
                <a:gd name="T38" fmla="*/ 0 w 52"/>
                <a:gd name="T39" fmla="*/ 0 h 31"/>
                <a:gd name="T40" fmla="*/ 0 w 52"/>
                <a:gd name="T41" fmla="*/ 0 h 31"/>
                <a:gd name="T42" fmla="*/ 0 w 52"/>
                <a:gd name="T43" fmla="*/ 0 h 31"/>
                <a:gd name="T44" fmla="*/ 0 w 52"/>
                <a:gd name="T45" fmla="*/ 0 h 3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2"/>
                <a:gd name="T70" fmla="*/ 0 h 31"/>
                <a:gd name="T71" fmla="*/ 52 w 52"/>
                <a:gd name="T72" fmla="*/ 31 h 3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2" h="31">
                  <a:moveTo>
                    <a:pt x="2" y="22"/>
                  </a:moveTo>
                  <a:lnTo>
                    <a:pt x="0" y="16"/>
                  </a:lnTo>
                  <a:lnTo>
                    <a:pt x="2" y="10"/>
                  </a:lnTo>
                  <a:lnTo>
                    <a:pt x="4" y="4"/>
                  </a:lnTo>
                  <a:lnTo>
                    <a:pt x="6" y="0"/>
                  </a:lnTo>
                  <a:lnTo>
                    <a:pt x="8" y="0"/>
                  </a:lnTo>
                  <a:lnTo>
                    <a:pt x="7" y="10"/>
                  </a:lnTo>
                  <a:lnTo>
                    <a:pt x="10" y="16"/>
                  </a:lnTo>
                  <a:lnTo>
                    <a:pt x="15" y="18"/>
                  </a:lnTo>
                  <a:lnTo>
                    <a:pt x="22" y="18"/>
                  </a:lnTo>
                  <a:lnTo>
                    <a:pt x="30" y="18"/>
                  </a:lnTo>
                  <a:lnTo>
                    <a:pt x="38" y="18"/>
                  </a:lnTo>
                  <a:lnTo>
                    <a:pt x="46" y="20"/>
                  </a:lnTo>
                  <a:lnTo>
                    <a:pt x="52" y="24"/>
                  </a:lnTo>
                  <a:lnTo>
                    <a:pt x="52" y="31"/>
                  </a:lnTo>
                  <a:lnTo>
                    <a:pt x="45" y="30"/>
                  </a:lnTo>
                  <a:lnTo>
                    <a:pt x="40" y="29"/>
                  </a:lnTo>
                  <a:lnTo>
                    <a:pt x="33" y="29"/>
                  </a:lnTo>
                  <a:lnTo>
                    <a:pt x="27" y="27"/>
                  </a:lnTo>
                  <a:lnTo>
                    <a:pt x="20" y="27"/>
                  </a:lnTo>
                  <a:lnTo>
                    <a:pt x="14" y="26"/>
                  </a:lnTo>
                  <a:lnTo>
                    <a:pt x="7" y="25"/>
                  </a:lnTo>
                  <a:lnTo>
                    <a:pt x="2" y="22"/>
                  </a:lnTo>
                  <a:close/>
                </a:path>
              </a:pathLst>
            </a:custGeom>
            <a:solidFill>
              <a:srgbClr val="000000"/>
            </a:solidFill>
            <a:ln w="9525">
              <a:noFill/>
              <a:round/>
              <a:headEnd/>
              <a:tailEnd/>
            </a:ln>
          </p:spPr>
          <p:txBody>
            <a:bodyPr/>
            <a:lstStyle/>
            <a:p>
              <a:endParaRPr lang="ru-RU"/>
            </a:p>
          </p:txBody>
        </p:sp>
        <p:sp>
          <p:nvSpPr>
            <p:cNvPr id="188" name="Freeform 467"/>
            <p:cNvSpPr>
              <a:spLocks/>
            </p:cNvSpPr>
            <p:nvPr/>
          </p:nvSpPr>
          <p:spPr bwMode="auto">
            <a:xfrm>
              <a:off x="3292" y="2893"/>
              <a:ext cx="11" cy="3"/>
            </a:xfrm>
            <a:custGeom>
              <a:avLst/>
              <a:gdLst>
                <a:gd name="T0" fmla="*/ 0 w 35"/>
                <a:gd name="T1" fmla="*/ 0 h 10"/>
                <a:gd name="T2" fmla="*/ 0 w 35"/>
                <a:gd name="T3" fmla="*/ 0 h 10"/>
                <a:gd name="T4" fmla="*/ 0 w 35"/>
                <a:gd name="T5" fmla="*/ 0 h 10"/>
                <a:gd name="T6" fmla="*/ 0 w 35"/>
                <a:gd name="T7" fmla="*/ 0 h 10"/>
                <a:gd name="T8" fmla="*/ 0 w 35"/>
                <a:gd name="T9" fmla="*/ 0 h 10"/>
                <a:gd name="T10" fmla="*/ 0 w 35"/>
                <a:gd name="T11" fmla="*/ 0 h 10"/>
                <a:gd name="T12" fmla="*/ 0 w 35"/>
                <a:gd name="T13" fmla="*/ 0 h 10"/>
                <a:gd name="T14" fmla="*/ 0 w 35"/>
                <a:gd name="T15" fmla="*/ 0 h 10"/>
                <a:gd name="T16" fmla="*/ 0 w 35"/>
                <a:gd name="T17" fmla="*/ 0 h 10"/>
                <a:gd name="T18" fmla="*/ 0 w 35"/>
                <a:gd name="T19" fmla="*/ 0 h 10"/>
                <a:gd name="T20" fmla="*/ 0 w 35"/>
                <a:gd name="T21" fmla="*/ 0 h 10"/>
                <a:gd name="T22" fmla="*/ 0 w 35"/>
                <a:gd name="T23" fmla="*/ 0 h 10"/>
                <a:gd name="T24" fmla="*/ 0 w 35"/>
                <a:gd name="T25" fmla="*/ 0 h 10"/>
                <a:gd name="T26" fmla="*/ 0 w 35"/>
                <a:gd name="T27" fmla="*/ 0 h 10"/>
                <a:gd name="T28" fmla="*/ 0 w 35"/>
                <a:gd name="T29" fmla="*/ 0 h 10"/>
                <a:gd name="T30" fmla="*/ 0 w 35"/>
                <a:gd name="T31" fmla="*/ 0 h 10"/>
                <a:gd name="T32" fmla="*/ 0 w 35"/>
                <a:gd name="T33" fmla="*/ 0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
                <a:gd name="T52" fmla="*/ 0 h 10"/>
                <a:gd name="T53" fmla="*/ 35 w 35"/>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 h="10">
                  <a:moveTo>
                    <a:pt x="0" y="6"/>
                  </a:moveTo>
                  <a:lnTo>
                    <a:pt x="3" y="2"/>
                  </a:lnTo>
                  <a:lnTo>
                    <a:pt x="8" y="0"/>
                  </a:lnTo>
                  <a:lnTo>
                    <a:pt x="12" y="0"/>
                  </a:lnTo>
                  <a:lnTo>
                    <a:pt x="17" y="0"/>
                  </a:lnTo>
                  <a:lnTo>
                    <a:pt x="22" y="1"/>
                  </a:lnTo>
                  <a:lnTo>
                    <a:pt x="26" y="3"/>
                  </a:lnTo>
                  <a:lnTo>
                    <a:pt x="31" y="5"/>
                  </a:lnTo>
                  <a:lnTo>
                    <a:pt x="35" y="6"/>
                  </a:lnTo>
                  <a:lnTo>
                    <a:pt x="32" y="8"/>
                  </a:lnTo>
                  <a:lnTo>
                    <a:pt x="27" y="9"/>
                  </a:lnTo>
                  <a:lnTo>
                    <a:pt x="23" y="10"/>
                  </a:lnTo>
                  <a:lnTo>
                    <a:pt x="18" y="9"/>
                  </a:lnTo>
                  <a:lnTo>
                    <a:pt x="14" y="8"/>
                  </a:lnTo>
                  <a:lnTo>
                    <a:pt x="9" y="7"/>
                  </a:lnTo>
                  <a:lnTo>
                    <a:pt x="4" y="6"/>
                  </a:lnTo>
                  <a:lnTo>
                    <a:pt x="0" y="6"/>
                  </a:lnTo>
                  <a:close/>
                </a:path>
              </a:pathLst>
            </a:custGeom>
            <a:solidFill>
              <a:srgbClr val="000000"/>
            </a:solidFill>
            <a:ln w="9525">
              <a:noFill/>
              <a:round/>
              <a:headEnd/>
              <a:tailEnd/>
            </a:ln>
          </p:spPr>
          <p:txBody>
            <a:bodyPr/>
            <a:lstStyle/>
            <a:p>
              <a:endParaRPr lang="ru-RU"/>
            </a:p>
          </p:txBody>
        </p:sp>
        <p:sp>
          <p:nvSpPr>
            <p:cNvPr id="189" name="Freeform 468"/>
            <p:cNvSpPr>
              <a:spLocks/>
            </p:cNvSpPr>
            <p:nvPr/>
          </p:nvSpPr>
          <p:spPr bwMode="auto">
            <a:xfrm>
              <a:off x="3289" y="2865"/>
              <a:ext cx="2" cy="18"/>
            </a:xfrm>
            <a:custGeom>
              <a:avLst/>
              <a:gdLst>
                <a:gd name="T0" fmla="*/ 0 w 8"/>
                <a:gd name="T1" fmla="*/ 0 h 65"/>
                <a:gd name="T2" fmla="*/ 0 w 8"/>
                <a:gd name="T3" fmla="*/ 0 h 65"/>
                <a:gd name="T4" fmla="*/ 0 w 8"/>
                <a:gd name="T5" fmla="*/ 0 h 65"/>
                <a:gd name="T6" fmla="*/ 0 w 8"/>
                <a:gd name="T7" fmla="*/ 0 h 65"/>
                <a:gd name="T8" fmla="*/ 0 w 8"/>
                <a:gd name="T9" fmla="*/ 0 h 65"/>
                <a:gd name="T10" fmla="*/ 0 w 8"/>
                <a:gd name="T11" fmla="*/ 0 h 65"/>
                <a:gd name="T12" fmla="*/ 0 w 8"/>
                <a:gd name="T13" fmla="*/ 0 h 65"/>
                <a:gd name="T14" fmla="*/ 0 w 8"/>
                <a:gd name="T15" fmla="*/ 0 h 65"/>
                <a:gd name="T16" fmla="*/ 0 w 8"/>
                <a:gd name="T17" fmla="*/ 0 h 65"/>
                <a:gd name="T18" fmla="*/ 0 w 8"/>
                <a:gd name="T19" fmla="*/ 0 h 65"/>
                <a:gd name="T20" fmla="*/ 0 w 8"/>
                <a:gd name="T21" fmla="*/ 0 h 6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65"/>
                <a:gd name="T35" fmla="*/ 8 w 8"/>
                <a:gd name="T36" fmla="*/ 65 h 6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65">
                  <a:moveTo>
                    <a:pt x="0" y="63"/>
                  </a:moveTo>
                  <a:lnTo>
                    <a:pt x="0" y="48"/>
                  </a:lnTo>
                  <a:lnTo>
                    <a:pt x="0" y="32"/>
                  </a:lnTo>
                  <a:lnTo>
                    <a:pt x="1" y="16"/>
                  </a:lnTo>
                  <a:lnTo>
                    <a:pt x="4" y="0"/>
                  </a:lnTo>
                  <a:lnTo>
                    <a:pt x="8" y="0"/>
                  </a:lnTo>
                  <a:lnTo>
                    <a:pt x="8" y="61"/>
                  </a:lnTo>
                  <a:lnTo>
                    <a:pt x="8" y="63"/>
                  </a:lnTo>
                  <a:lnTo>
                    <a:pt x="6" y="65"/>
                  </a:lnTo>
                  <a:lnTo>
                    <a:pt x="4" y="65"/>
                  </a:lnTo>
                  <a:lnTo>
                    <a:pt x="0" y="63"/>
                  </a:lnTo>
                  <a:close/>
                </a:path>
              </a:pathLst>
            </a:custGeom>
            <a:solidFill>
              <a:srgbClr val="000000"/>
            </a:solidFill>
            <a:ln w="9525">
              <a:noFill/>
              <a:round/>
              <a:headEnd/>
              <a:tailEnd/>
            </a:ln>
          </p:spPr>
          <p:txBody>
            <a:bodyPr/>
            <a:lstStyle/>
            <a:p>
              <a:endParaRPr lang="ru-RU"/>
            </a:p>
          </p:txBody>
        </p:sp>
        <p:sp>
          <p:nvSpPr>
            <p:cNvPr id="190" name="Freeform 469"/>
            <p:cNvSpPr>
              <a:spLocks/>
            </p:cNvSpPr>
            <p:nvPr/>
          </p:nvSpPr>
          <p:spPr bwMode="auto">
            <a:xfrm>
              <a:off x="3291" y="2885"/>
              <a:ext cx="15" cy="3"/>
            </a:xfrm>
            <a:custGeom>
              <a:avLst/>
              <a:gdLst>
                <a:gd name="T0" fmla="*/ 0 w 48"/>
                <a:gd name="T1" fmla="*/ 0 h 12"/>
                <a:gd name="T2" fmla="*/ 0 w 48"/>
                <a:gd name="T3" fmla="*/ 0 h 12"/>
                <a:gd name="T4" fmla="*/ 0 w 48"/>
                <a:gd name="T5" fmla="*/ 0 h 12"/>
                <a:gd name="T6" fmla="*/ 0 w 48"/>
                <a:gd name="T7" fmla="*/ 0 h 12"/>
                <a:gd name="T8" fmla="*/ 0 w 48"/>
                <a:gd name="T9" fmla="*/ 0 h 12"/>
                <a:gd name="T10" fmla="*/ 0 w 48"/>
                <a:gd name="T11" fmla="*/ 0 h 12"/>
                <a:gd name="T12" fmla="*/ 0 w 48"/>
                <a:gd name="T13" fmla="*/ 0 h 12"/>
                <a:gd name="T14" fmla="*/ 0 w 48"/>
                <a:gd name="T15" fmla="*/ 0 h 12"/>
                <a:gd name="T16" fmla="*/ 0 w 48"/>
                <a:gd name="T17" fmla="*/ 0 h 12"/>
                <a:gd name="T18" fmla="*/ 0 w 48"/>
                <a:gd name="T19" fmla="*/ 0 h 12"/>
                <a:gd name="T20" fmla="*/ 0 w 48"/>
                <a:gd name="T21" fmla="*/ 0 h 12"/>
                <a:gd name="T22" fmla="*/ 0 w 48"/>
                <a:gd name="T23" fmla="*/ 0 h 12"/>
                <a:gd name="T24" fmla="*/ 0 w 48"/>
                <a:gd name="T25" fmla="*/ 0 h 12"/>
                <a:gd name="T26" fmla="*/ 0 w 48"/>
                <a:gd name="T27" fmla="*/ 0 h 12"/>
                <a:gd name="T28" fmla="*/ 0 w 48"/>
                <a:gd name="T29" fmla="*/ 0 h 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12"/>
                <a:gd name="T47" fmla="*/ 48 w 48"/>
                <a:gd name="T48" fmla="*/ 12 h 1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12">
                  <a:moveTo>
                    <a:pt x="0" y="5"/>
                  </a:moveTo>
                  <a:lnTo>
                    <a:pt x="0" y="0"/>
                  </a:lnTo>
                  <a:lnTo>
                    <a:pt x="47" y="2"/>
                  </a:lnTo>
                  <a:lnTo>
                    <a:pt x="48" y="4"/>
                  </a:lnTo>
                  <a:lnTo>
                    <a:pt x="48" y="6"/>
                  </a:lnTo>
                  <a:lnTo>
                    <a:pt x="47" y="8"/>
                  </a:lnTo>
                  <a:lnTo>
                    <a:pt x="47" y="10"/>
                  </a:lnTo>
                  <a:lnTo>
                    <a:pt x="41" y="12"/>
                  </a:lnTo>
                  <a:lnTo>
                    <a:pt x="35" y="12"/>
                  </a:lnTo>
                  <a:lnTo>
                    <a:pt x="28" y="10"/>
                  </a:lnTo>
                  <a:lnTo>
                    <a:pt x="23" y="10"/>
                  </a:lnTo>
                  <a:lnTo>
                    <a:pt x="17" y="9"/>
                  </a:lnTo>
                  <a:lnTo>
                    <a:pt x="11" y="8"/>
                  </a:lnTo>
                  <a:lnTo>
                    <a:pt x="5" y="6"/>
                  </a:lnTo>
                  <a:lnTo>
                    <a:pt x="0" y="5"/>
                  </a:lnTo>
                  <a:close/>
                </a:path>
              </a:pathLst>
            </a:custGeom>
            <a:solidFill>
              <a:srgbClr val="000000"/>
            </a:solidFill>
            <a:ln w="9525">
              <a:noFill/>
              <a:round/>
              <a:headEnd/>
              <a:tailEnd/>
            </a:ln>
          </p:spPr>
          <p:txBody>
            <a:bodyPr/>
            <a:lstStyle/>
            <a:p>
              <a:endParaRPr lang="ru-RU"/>
            </a:p>
          </p:txBody>
        </p:sp>
        <p:sp>
          <p:nvSpPr>
            <p:cNvPr id="191" name="Freeform 470"/>
            <p:cNvSpPr>
              <a:spLocks/>
            </p:cNvSpPr>
            <p:nvPr/>
          </p:nvSpPr>
          <p:spPr bwMode="auto">
            <a:xfrm>
              <a:off x="3266" y="2883"/>
              <a:ext cx="12" cy="3"/>
            </a:xfrm>
            <a:custGeom>
              <a:avLst/>
              <a:gdLst>
                <a:gd name="T0" fmla="*/ 0 w 38"/>
                <a:gd name="T1" fmla="*/ 0 h 12"/>
                <a:gd name="T2" fmla="*/ 0 w 38"/>
                <a:gd name="T3" fmla="*/ 0 h 12"/>
                <a:gd name="T4" fmla="*/ 0 w 38"/>
                <a:gd name="T5" fmla="*/ 0 h 12"/>
                <a:gd name="T6" fmla="*/ 0 w 38"/>
                <a:gd name="T7" fmla="*/ 0 h 12"/>
                <a:gd name="T8" fmla="*/ 0 w 38"/>
                <a:gd name="T9" fmla="*/ 0 h 12"/>
                <a:gd name="T10" fmla="*/ 0 w 38"/>
                <a:gd name="T11" fmla="*/ 0 h 12"/>
                <a:gd name="T12" fmla="*/ 0 w 38"/>
                <a:gd name="T13" fmla="*/ 0 h 12"/>
                <a:gd name="T14" fmla="*/ 0 w 38"/>
                <a:gd name="T15" fmla="*/ 0 h 12"/>
                <a:gd name="T16" fmla="*/ 0 w 38"/>
                <a:gd name="T17" fmla="*/ 0 h 12"/>
                <a:gd name="T18" fmla="*/ 0 w 38"/>
                <a:gd name="T19" fmla="*/ 0 h 12"/>
                <a:gd name="T20" fmla="*/ 0 w 38"/>
                <a:gd name="T21" fmla="*/ 0 h 12"/>
                <a:gd name="T22" fmla="*/ 0 w 38"/>
                <a:gd name="T23" fmla="*/ 0 h 12"/>
                <a:gd name="T24" fmla="*/ 0 w 38"/>
                <a:gd name="T25" fmla="*/ 0 h 12"/>
                <a:gd name="T26" fmla="*/ 0 w 38"/>
                <a:gd name="T27" fmla="*/ 0 h 12"/>
                <a:gd name="T28" fmla="*/ 0 w 38"/>
                <a:gd name="T29" fmla="*/ 0 h 12"/>
                <a:gd name="T30" fmla="*/ 0 w 38"/>
                <a:gd name="T31" fmla="*/ 0 h 12"/>
                <a:gd name="T32" fmla="*/ 0 w 38"/>
                <a:gd name="T33" fmla="*/ 0 h 12"/>
                <a:gd name="T34" fmla="*/ 0 w 38"/>
                <a:gd name="T35" fmla="*/ 0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8"/>
                <a:gd name="T55" fmla="*/ 0 h 12"/>
                <a:gd name="T56" fmla="*/ 38 w 38"/>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8" h="12">
                  <a:moveTo>
                    <a:pt x="0" y="3"/>
                  </a:moveTo>
                  <a:lnTo>
                    <a:pt x="5" y="4"/>
                  </a:lnTo>
                  <a:lnTo>
                    <a:pt x="10" y="4"/>
                  </a:lnTo>
                  <a:lnTo>
                    <a:pt x="16" y="3"/>
                  </a:lnTo>
                  <a:lnTo>
                    <a:pt x="21" y="1"/>
                  </a:lnTo>
                  <a:lnTo>
                    <a:pt x="26" y="0"/>
                  </a:lnTo>
                  <a:lnTo>
                    <a:pt x="31" y="0"/>
                  </a:lnTo>
                  <a:lnTo>
                    <a:pt x="34" y="3"/>
                  </a:lnTo>
                  <a:lnTo>
                    <a:pt x="38" y="7"/>
                  </a:lnTo>
                  <a:lnTo>
                    <a:pt x="33" y="8"/>
                  </a:lnTo>
                  <a:lnTo>
                    <a:pt x="30" y="11"/>
                  </a:lnTo>
                  <a:lnTo>
                    <a:pt x="25" y="11"/>
                  </a:lnTo>
                  <a:lnTo>
                    <a:pt x="19" y="12"/>
                  </a:lnTo>
                  <a:lnTo>
                    <a:pt x="15" y="12"/>
                  </a:lnTo>
                  <a:lnTo>
                    <a:pt x="10" y="12"/>
                  </a:lnTo>
                  <a:lnTo>
                    <a:pt x="4" y="11"/>
                  </a:lnTo>
                  <a:lnTo>
                    <a:pt x="0" y="10"/>
                  </a:lnTo>
                  <a:lnTo>
                    <a:pt x="0" y="3"/>
                  </a:lnTo>
                  <a:close/>
                </a:path>
              </a:pathLst>
            </a:custGeom>
            <a:solidFill>
              <a:srgbClr val="000000"/>
            </a:solidFill>
            <a:ln w="9525">
              <a:noFill/>
              <a:round/>
              <a:headEnd/>
              <a:tailEnd/>
            </a:ln>
          </p:spPr>
          <p:txBody>
            <a:bodyPr/>
            <a:lstStyle/>
            <a:p>
              <a:endParaRPr lang="ru-RU"/>
            </a:p>
          </p:txBody>
        </p:sp>
        <p:sp>
          <p:nvSpPr>
            <p:cNvPr id="192" name="Freeform 471"/>
            <p:cNvSpPr>
              <a:spLocks/>
            </p:cNvSpPr>
            <p:nvPr/>
          </p:nvSpPr>
          <p:spPr bwMode="auto">
            <a:xfrm>
              <a:off x="3279" y="2861"/>
              <a:ext cx="4" cy="23"/>
            </a:xfrm>
            <a:custGeom>
              <a:avLst/>
              <a:gdLst>
                <a:gd name="T0" fmla="*/ 0 w 12"/>
                <a:gd name="T1" fmla="*/ 0 h 83"/>
                <a:gd name="T2" fmla="*/ 0 w 12"/>
                <a:gd name="T3" fmla="*/ 0 h 83"/>
                <a:gd name="T4" fmla="*/ 0 w 12"/>
                <a:gd name="T5" fmla="*/ 0 h 83"/>
                <a:gd name="T6" fmla="*/ 0 w 12"/>
                <a:gd name="T7" fmla="*/ 0 h 83"/>
                <a:gd name="T8" fmla="*/ 0 w 12"/>
                <a:gd name="T9" fmla="*/ 0 h 83"/>
                <a:gd name="T10" fmla="*/ 0 w 12"/>
                <a:gd name="T11" fmla="*/ 0 h 83"/>
                <a:gd name="T12" fmla="*/ 0 w 12"/>
                <a:gd name="T13" fmla="*/ 0 h 83"/>
                <a:gd name="T14" fmla="*/ 0 w 12"/>
                <a:gd name="T15" fmla="*/ 0 h 83"/>
                <a:gd name="T16" fmla="*/ 0 w 12"/>
                <a:gd name="T17" fmla="*/ 0 h 83"/>
                <a:gd name="T18" fmla="*/ 0 w 12"/>
                <a:gd name="T19" fmla="*/ 0 h 83"/>
                <a:gd name="T20" fmla="*/ 0 w 12"/>
                <a:gd name="T21" fmla="*/ 0 h 83"/>
                <a:gd name="T22" fmla="*/ 0 w 12"/>
                <a:gd name="T23" fmla="*/ 0 h 8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
                <a:gd name="T37" fmla="*/ 0 h 83"/>
                <a:gd name="T38" fmla="*/ 12 w 12"/>
                <a:gd name="T39" fmla="*/ 83 h 8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 h="83">
                  <a:moveTo>
                    <a:pt x="5" y="0"/>
                  </a:moveTo>
                  <a:lnTo>
                    <a:pt x="6" y="0"/>
                  </a:lnTo>
                  <a:lnTo>
                    <a:pt x="7" y="0"/>
                  </a:lnTo>
                  <a:lnTo>
                    <a:pt x="12" y="2"/>
                  </a:lnTo>
                  <a:lnTo>
                    <a:pt x="11" y="22"/>
                  </a:lnTo>
                  <a:lnTo>
                    <a:pt x="10" y="42"/>
                  </a:lnTo>
                  <a:lnTo>
                    <a:pt x="8" y="63"/>
                  </a:lnTo>
                  <a:lnTo>
                    <a:pt x="4" y="83"/>
                  </a:lnTo>
                  <a:lnTo>
                    <a:pt x="0" y="83"/>
                  </a:lnTo>
                  <a:lnTo>
                    <a:pt x="5" y="0"/>
                  </a:lnTo>
                  <a:close/>
                </a:path>
              </a:pathLst>
            </a:custGeom>
            <a:solidFill>
              <a:srgbClr val="000000"/>
            </a:solidFill>
            <a:ln w="9525">
              <a:noFill/>
              <a:round/>
              <a:headEnd/>
              <a:tailEnd/>
            </a:ln>
          </p:spPr>
          <p:txBody>
            <a:bodyPr/>
            <a:lstStyle/>
            <a:p>
              <a:endParaRPr lang="ru-RU"/>
            </a:p>
          </p:txBody>
        </p:sp>
        <p:sp>
          <p:nvSpPr>
            <p:cNvPr id="193" name="Freeform 472"/>
            <p:cNvSpPr>
              <a:spLocks/>
            </p:cNvSpPr>
            <p:nvPr/>
          </p:nvSpPr>
          <p:spPr bwMode="auto">
            <a:xfrm>
              <a:off x="3180" y="2898"/>
              <a:ext cx="4" cy="27"/>
            </a:xfrm>
            <a:custGeom>
              <a:avLst/>
              <a:gdLst>
                <a:gd name="T0" fmla="*/ 0 w 10"/>
                <a:gd name="T1" fmla="*/ 0 h 99"/>
                <a:gd name="T2" fmla="*/ 0 w 10"/>
                <a:gd name="T3" fmla="*/ 0 h 99"/>
                <a:gd name="T4" fmla="*/ 0 w 10"/>
                <a:gd name="T5" fmla="*/ 0 h 99"/>
                <a:gd name="T6" fmla="*/ 0 w 10"/>
                <a:gd name="T7" fmla="*/ 0 h 99"/>
                <a:gd name="T8" fmla="*/ 0 w 10"/>
                <a:gd name="T9" fmla="*/ 0 h 99"/>
                <a:gd name="T10" fmla="*/ 0 w 10"/>
                <a:gd name="T11" fmla="*/ 0 h 99"/>
                <a:gd name="T12" fmla="*/ 0 w 10"/>
                <a:gd name="T13" fmla="*/ 0 h 99"/>
                <a:gd name="T14" fmla="*/ 0 w 10"/>
                <a:gd name="T15" fmla="*/ 0 h 99"/>
                <a:gd name="T16" fmla="*/ 0 w 10"/>
                <a:gd name="T17" fmla="*/ 0 h 99"/>
                <a:gd name="T18" fmla="*/ 0 w 10"/>
                <a:gd name="T19" fmla="*/ 0 h 99"/>
                <a:gd name="T20" fmla="*/ 0 w 10"/>
                <a:gd name="T21" fmla="*/ 0 h 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99"/>
                <a:gd name="T35" fmla="*/ 10 w 10"/>
                <a:gd name="T36" fmla="*/ 99 h 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99">
                  <a:moveTo>
                    <a:pt x="0" y="95"/>
                  </a:moveTo>
                  <a:lnTo>
                    <a:pt x="1" y="72"/>
                  </a:lnTo>
                  <a:lnTo>
                    <a:pt x="1" y="47"/>
                  </a:lnTo>
                  <a:lnTo>
                    <a:pt x="3" y="23"/>
                  </a:lnTo>
                  <a:lnTo>
                    <a:pt x="6" y="0"/>
                  </a:lnTo>
                  <a:lnTo>
                    <a:pt x="10" y="0"/>
                  </a:lnTo>
                  <a:lnTo>
                    <a:pt x="8" y="99"/>
                  </a:lnTo>
                  <a:lnTo>
                    <a:pt x="6" y="99"/>
                  </a:lnTo>
                  <a:lnTo>
                    <a:pt x="3" y="98"/>
                  </a:lnTo>
                  <a:lnTo>
                    <a:pt x="2" y="96"/>
                  </a:lnTo>
                  <a:lnTo>
                    <a:pt x="0" y="95"/>
                  </a:lnTo>
                  <a:close/>
                </a:path>
              </a:pathLst>
            </a:custGeom>
            <a:solidFill>
              <a:srgbClr val="000000"/>
            </a:solidFill>
            <a:ln w="9525">
              <a:noFill/>
              <a:round/>
              <a:headEnd/>
              <a:tailEnd/>
            </a:ln>
          </p:spPr>
          <p:txBody>
            <a:bodyPr/>
            <a:lstStyle/>
            <a:p>
              <a:endParaRPr lang="ru-RU"/>
            </a:p>
          </p:txBody>
        </p:sp>
        <p:sp>
          <p:nvSpPr>
            <p:cNvPr id="194" name="Freeform 473"/>
            <p:cNvSpPr>
              <a:spLocks/>
            </p:cNvSpPr>
            <p:nvPr/>
          </p:nvSpPr>
          <p:spPr bwMode="auto">
            <a:xfrm>
              <a:off x="3192" y="2896"/>
              <a:ext cx="3" cy="27"/>
            </a:xfrm>
            <a:custGeom>
              <a:avLst/>
              <a:gdLst>
                <a:gd name="T0" fmla="*/ 0 w 10"/>
                <a:gd name="T1" fmla="*/ 0 h 99"/>
                <a:gd name="T2" fmla="*/ 0 w 10"/>
                <a:gd name="T3" fmla="*/ 0 h 99"/>
                <a:gd name="T4" fmla="*/ 0 w 10"/>
                <a:gd name="T5" fmla="*/ 0 h 99"/>
                <a:gd name="T6" fmla="*/ 0 w 10"/>
                <a:gd name="T7" fmla="*/ 0 h 99"/>
                <a:gd name="T8" fmla="*/ 0 w 10"/>
                <a:gd name="T9" fmla="*/ 0 h 99"/>
                <a:gd name="T10" fmla="*/ 0 w 10"/>
                <a:gd name="T11" fmla="*/ 0 h 99"/>
                <a:gd name="T12" fmla="*/ 0 w 10"/>
                <a:gd name="T13" fmla="*/ 0 h 99"/>
                <a:gd name="T14" fmla="*/ 0 w 10"/>
                <a:gd name="T15" fmla="*/ 0 h 99"/>
                <a:gd name="T16" fmla="*/ 0 w 10"/>
                <a:gd name="T17" fmla="*/ 0 h 99"/>
                <a:gd name="T18" fmla="*/ 0 w 10"/>
                <a:gd name="T19" fmla="*/ 0 h 99"/>
                <a:gd name="T20" fmla="*/ 0 w 10"/>
                <a:gd name="T21" fmla="*/ 0 h 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
                <a:gd name="T34" fmla="*/ 0 h 99"/>
                <a:gd name="T35" fmla="*/ 10 w 10"/>
                <a:gd name="T36" fmla="*/ 99 h 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 h="99">
                  <a:moveTo>
                    <a:pt x="1" y="98"/>
                  </a:moveTo>
                  <a:lnTo>
                    <a:pt x="2" y="74"/>
                  </a:lnTo>
                  <a:lnTo>
                    <a:pt x="1" y="48"/>
                  </a:lnTo>
                  <a:lnTo>
                    <a:pt x="0" y="24"/>
                  </a:lnTo>
                  <a:lnTo>
                    <a:pt x="3" y="0"/>
                  </a:lnTo>
                  <a:lnTo>
                    <a:pt x="6" y="0"/>
                  </a:lnTo>
                  <a:lnTo>
                    <a:pt x="7" y="1"/>
                  </a:lnTo>
                  <a:lnTo>
                    <a:pt x="9" y="2"/>
                  </a:lnTo>
                  <a:lnTo>
                    <a:pt x="10" y="4"/>
                  </a:lnTo>
                  <a:lnTo>
                    <a:pt x="7" y="99"/>
                  </a:lnTo>
                  <a:lnTo>
                    <a:pt x="1" y="98"/>
                  </a:lnTo>
                  <a:close/>
                </a:path>
              </a:pathLst>
            </a:custGeom>
            <a:solidFill>
              <a:srgbClr val="000000"/>
            </a:solidFill>
            <a:ln w="9525">
              <a:noFill/>
              <a:round/>
              <a:headEnd/>
              <a:tailEnd/>
            </a:ln>
          </p:spPr>
          <p:txBody>
            <a:bodyPr/>
            <a:lstStyle/>
            <a:p>
              <a:endParaRPr lang="ru-RU"/>
            </a:p>
          </p:txBody>
        </p:sp>
        <p:sp>
          <p:nvSpPr>
            <p:cNvPr id="195" name="Freeform 474"/>
            <p:cNvSpPr>
              <a:spLocks/>
            </p:cNvSpPr>
            <p:nvPr/>
          </p:nvSpPr>
          <p:spPr bwMode="auto">
            <a:xfrm>
              <a:off x="3166" y="2883"/>
              <a:ext cx="16" cy="9"/>
            </a:xfrm>
            <a:custGeom>
              <a:avLst/>
              <a:gdLst>
                <a:gd name="T0" fmla="*/ 0 w 53"/>
                <a:gd name="T1" fmla="*/ 0 h 32"/>
                <a:gd name="T2" fmla="*/ 0 w 53"/>
                <a:gd name="T3" fmla="*/ 0 h 32"/>
                <a:gd name="T4" fmla="*/ 0 w 53"/>
                <a:gd name="T5" fmla="*/ 0 h 32"/>
                <a:gd name="T6" fmla="*/ 0 w 53"/>
                <a:gd name="T7" fmla="*/ 0 h 32"/>
                <a:gd name="T8" fmla="*/ 0 w 53"/>
                <a:gd name="T9" fmla="*/ 0 h 32"/>
                <a:gd name="T10" fmla="*/ 0 w 53"/>
                <a:gd name="T11" fmla="*/ 0 h 32"/>
                <a:gd name="T12" fmla="*/ 0 w 53"/>
                <a:gd name="T13" fmla="*/ 0 h 32"/>
                <a:gd name="T14" fmla="*/ 0 w 53"/>
                <a:gd name="T15" fmla="*/ 0 h 32"/>
                <a:gd name="T16" fmla="*/ 0 w 53"/>
                <a:gd name="T17" fmla="*/ 0 h 32"/>
                <a:gd name="T18" fmla="*/ 0 w 53"/>
                <a:gd name="T19" fmla="*/ 0 h 32"/>
                <a:gd name="T20" fmla="*/ 0 w 53"/>
                <a:gd name="T21" fmla="*/ 0 h 32"/>
                <a:gd name="T22" fmla="*/ 0 w 53"/>
                <a:gd name="T23" fmla="*/ 0 h 32"/>
                <a:gd name="T24" fmla="*/ 0 w 53"/>
                <a:gd name="T25" fmla="*/ 0 h 32"/>
                <a:gd name="T26" fmla="*/ 0 w 53"/>
                <a:gd name="T27" fmla="*/ 0 h 32"/>
                <a:gd name="T28" fmla="*/ 0 w 53"/>
                <a:gd name="T29" fmla="*/ 0 h 32"/>
                <a:gd name="T30" fmla="*/ 0 w 53"/>
                <a:gd name="T31" fmla="*/ 0 h 32"/>
                <a:gd name="T32" fmla="*/ 0 w 53"/>
                <a:gd name="T33" fmla="*/ 0 h 32"/>
                <a:gd name="T34" fmla="*/ 0 w 53"/>
                <a:gd name="T35" fmla="*/ 0 h 32"/>
                <a:gd name="T36" fmla="*/ 0 w 53"/>
                <a:gd name="T37" fmla="*/ 0 h 32"/>
                <a:gd name="T38" fmla="*/ 0 w 53"/>
                <a:gd name="T39" fmla="*/ 0 h 32"/>
                <a:gd name="T40" fmla="*/ 0 w 53"/>
                <a:gd name="T41" fmla="*/ 0 h 32"/>
                <a:gd name="T42" fmla="*/ 0 w 53"/>
                <a:gd name="T43" fmla="*/ 0 h 32"/>
                <a:gd name="T44" fmla="*/ 0 w 53"/>
                <a:gd name="T45" fmla="*/ 0 h 3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3"/>
                <a:gd name="T70" fmla="*/ 0 h 32"/>
                <a:gd name="T71" fmla="*/ 53 w 53"/>
                <a:gd name="T72" fmla="*/ 32 h 3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3" h="32">
                  <a:moveTo>
                    <a:pt x="2" y="22"/>
                  </a:moveTo>
                  <a:lnTo>
                    <a:pt x="0" y="17"/>
                  </a:lnTo>
                  <a:lnTo>
                    <a:pt x="1" y="11"/>
                  </a:lnTo>
                  <a:lnTo>
                    <a:pt x="3" y="5"/>
                  </a:lnTo>
                  <a:lnTo>
                    <a:pt x="6" y="0"/>
                  </a:lnTo>
                  <a:lnTo>
                    <a:pt x="9" y="0"/>
                  </a:lnTo>
                  <a:lnTo>
                    <a:pt x="8" y="11"/>
                  </a:lnTo>
                  <a:lnTo>
                    <a:pt x="10" y="17"/>
                  </a:lnTo>
                  <a:lnTo>
                    <a:pt x="15" y="19"/>
                  </a:lnTo>
                  <a:lnTo>
                    <a:pt x="23" y="19"/>
                  </a:lnTo>
                  <a:lnTo>
                    <a:pt x="31" y="19"/>
                  </a:lnTo>
                  <a:lnTo>
                    <a:pt x="39" y="19"/>
                  </a:lnTo>
                  <a:lnTo>
                    <a:pt x="47" y="21"/>
                  </a:lnTo>
                  <a:lnTo>
                    <a:pt x="53" y="25"/>
                  </a:lnTo>
                  <a:lnTo>
                    <a:pt x="53" y="32"/>
                  </a:lnTo>
                  <a:lnTo>
                    <a:pt x="46" y="30"/>
                  </a:lnTo>
                  <a:lnTo>
                    <a:pt x="39" y="29"/>
                  </a:lnTo>
                  <a:lnTo>
                    <a:pt x="32" y="29"/>
                  </a:lnTo>
                  <a:lnTo>
                    <a:pt x="26" y="28"/>
                  </a:lnTo>
                  <a:lnTo>
                    <a:pt x="20" y="28"/>
                  </a:lnTo>
                  <a:lnTo>
                    <a:pt x="14" y="27"/>
                  </a:lnTo>
                  <a:lnTo>
                    <a:pt x="8" y="26"/>
                  </a:lnTo>
                  <a:lnTo>
                    <a:pt x="2" y="22"/>
                  </a:lnTo>
                  <a:close/>
                </a:path>
              </a:pathLst>
            </a:custGeom>
            <a:solidFill>
              <a:srgbClr val="000000"/>
            </a:solidFill>
            <a:ln w="9525">
              <a:noFill/>
              <a:round/>
              <a:headEnd/>
              <a:tailEnd/>
            </a:ln>
          </p:spPr>
          <p:txBody>
            <a:bodyPr/>
            <a:lstStyle/>
            <a:p>
              <a:endParaRPr lang="ru-RU"/>
            </a:p>
          </p:txBody>
        </p:sp>
        <p:sp>
          <p:nvSpPr>
            <p:cNvPr id="196" name="Freeform 475"/>
            <p:cNvSpPr>
              <a:spLocks/>
            </p:cNvSpPr>
            <p:nvPr/>
          </p:nvSpPr>
          <p:spPr bwMode="auto">
            <a:xfrm>
              <a:off x="3195" y="2888"/>
              <a:ext cx="11" cy="3"/>
            </a:xfrm>
            <a:custGeom>
              <a:avLst/>
              <a:gdLst>
                <a:gd name="T0" fmla="*/ 0 w 35"/>
                <a:gd name="T1" fmla="*/ 0 h 10"/>
                <a:gd name="T2" fmla="*/ 0 w 35"/>
                <a:gd name="T3" fmla="*/ 0 h 10"/>
                <a:gd name="T4" fmla="*/ 0 w 35"/>
                <a:gd name="T5" fmla="*/ 0 h 10"/>
                <a:gd name="T6" fmla="*/ 0 w 35"/>
                <a:gd name="T7" fmla="*/ 0 h 10"/>
                <a:gd name="T8" fmla="*/ 0 w 35"/>
                <a:gd name="T9" fmla="*/ 0 h 10"/>
                <a:gd name="T10" fmla="*/ 0 w 35"/>
                <a:gd name="T11" fmla="*/ 0 h 10"/>
                <a:gd name="T12" fmla="*/ 0 w 35"/>
                <a:gd name="T13" fmla="*/ 0 h 10"/>
                <a:gd name="T14" fmla="*/ 0 w 35"/>
                <a:gd name="T15" fmla="*/ 0 h 10"/>
                <a:gd name="T16" fmla="*/ 0 w 35"/>
                <a:gd name="T17" fmla="*/ 0 h 10"/>
                <a:gd name="T18" fmla="*/ 0 w 35"/>
                <a:gd name="T19" fmla="*/ 0 h 10"/>
                <a:gd name="T20" fmla="*/ 0 w 35"/>
                <a:gd name="T21" fmla="*/ 0 h 10"/>
                <a:gd name="T22" fmla="*/ 0 w 35"/>
                <a:gd name="T23" fmla="*/ 0 h 10"/>
                <a:gd name="T24" fmla="*/ 0 w 35"/>
                <a:gd name="T25" fmla="*/ 0 h 10"/>
                <a:gd name="T26" fmla="*/ 0 w 35"/>
                <a:gd name="T27" fmla="*/ 0 h 10"/>
                <a:gd name="T28" fmla="*/ 0 w 35"/>
                <a:gd name="T29" fmla="*/ 0 h 10"/>
                <a:gd name="T30" fmla="*/ 0 w 35"/>
                <a:gd name="T31" fmla="*/ 0 h 10"/>
                <a:gd name="T32" fmla="*/ 0 w 35"/>
                <a:gd name="T33" fmla="*/ 0 h 1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5"/>
                <a:gd name="T52" fmla="*/ 0 h 10"/>
                <a:gd name="T53" fmla="*/ 35 w 35"/>
                <a:gd name="T54" fmla="*/ 10 h 1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5" h="10">
                  <a:moveTo>
                    <a:pt x="0" y="5"/>
                  </a:moveTo>
                  <a:lnTo>
                    <a:pt x="4" y="2"/>
                  </a:lnTo>
                  <a:lnTo>
                    <a:pt x="8" y="0"/>
                  </a:lnTo>
                  <a:lnTo>
                    <a:pt x="12" y="0"/>
                  </a:lnTo>
                  <a:lnTo>
                    <a:pt x="18" y="0"/>
                  </a:lnTo>
                  <a:lnTo>
                    <a:pt x="22" y="1"/>
                  </a:lnTo>
                  <a:lnTo>
                    <a:pt x="27" y="3"/>
                  </a:lnTo>
                  <a:lnTo>
                    <a:pt x="32" y="4"/>
                  </a:lnTo>
                  <a:lnTo>
                    <a:pt x="35" y="5"/>
                  </a:lnTo>
                  <a:lnTo>
                    <a:pt x="32" y="8"/>
                  </a:lnTo>
                  <a:lnTo>
                    <a:pt x="28" y="9"/>
                  </a:lnTo>
                  <a:lnTo>
                    <a:pt x="23" y="10"/>
                  </a:lnTo>
                  <a:lnTo>
                    <a:pt x="19" y="9"/>
                  </a:lnTo>
                  <a:lnTo>
                    <a:pt x="14" y="8"/>
                  </a:lnTo>
                  <a:lnTo>
                    <a:pt x="10" y="7"/>
                  </a:lnTo>
                  <a:lnTo>
                    <a:pt x="5" y="5"/>
                  </a:lnTo>
                  <a:lnTo>
                    <a:pt x="0" y="5"/>
                  </a:lnTo>
                  <a:close/>
                </a:path>
              </a:pathLst>
            </a:custGeom>
            <a:solidFill>
              <a:srgbClr val="000000"/>
            </a:solidFill>
            <a:ln w="9525">
              <a:noFill/>
              <a:round/>
              <a:headEnd/>
              <a:tailEnd/>
            </a:ln>
          </p:spPr>
          <p:txBody>
            <a:bodyPr/>
            <a:lstStyle/>
            <a:p>
              <a:endParaRPr lang="ru-RU"/>
            </a:p>
          </p:txBody>
        </p:sp>
        <p:sp>
          <p:nvSpPr>
            <p:cNvPr id="197" name="Freeform 476"/>
            <p:cNvSpPr>
              <a:spLocks/>
            </p:cNvSpPr>
            <p:nvPr/>
          </p:nvSpPr>
          <p:spPr bwMode="auto">
            <a:xfrm>
              <a:off x="3192" y="2860"/>
              <a:ext cx="3" cy="18"/>
            </a:xfrm>
            <a:custGeom>
              <a:avLst/>
              <a:gdLst>
                <a:gd name="T0" fmla="*/ 0 w 8"/>
                <a:gd name="T1" fmla="*/ 0 h 66"/>
                <a:gd name="T2" fmla="*/ 0 w 8"/>
                <a:gd name="T3" fmla="*/ 0 h 66"/>
                <a:gd name="T4" fmla="*/ 0 w 8"/>
                <a:gd name="T5" fmla="*/ 0 h 66"/>
                <a:gd name="T6" fmla="*/ 0 w 8"/>
                <a:gd name="T7" fmla="*/ 0 h 66"/>
                <a:gd name="T8" fmla="*/ 0 w 8"/>
                <a:gd name="T9" fmla="*/ 0 h 66"/>
                <a:gd name="T10" fmla="*/ 0 w 8"/>
                <a:gd name="T11" fmla="*/ 0 h 66"/>
                <a:gd name="T12" fmla="*/ 0 w 8"/>
                <a:gd name="T13" fmla="*/ 0 h 66"/>
                <a:gd name="T14" fmla="*/ 0 w 8"/>
                <a:gd name="T15" fmla="*/ 0 h 66"/>
                <a:gd name="T16" fmla="*/ 0 w 8"/>
                <a:gd name="T17" fmla="*/ 0 h 66"/>
                <a:gd name="T18" fmla="*/ 0 w 8"/>
                <a:gd name="T19" fmla="*/ 0 h 66"/>
                <a:gd name="T20" fmla="*/ 0 w 8"/>
                <a:gd name="T21" fmla="*/ 0 h 6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
                <a:gd name="T34" fmla="*/ 0 h 66"/>
                <a:gd name="T35" fmla="*/ 8 w 8"/>
                <a:gd name="T36" fmla="*/ 66 h 6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 h="66">
                  <a:moveTo>
                    <a:pt x="0" y="64"/>
                  </a:moveTo>
                  <a:lnTo>
                    <a:pt x="0" y="49"/>
                  </a:lnTo>
                  <a:lnTo>
                    <a:pt x="0" y="33"/>
                  </a:lnTo>
                  <a:lnTo>
                    <a:pt x="1" y="17"/>
                  </a:lnTo>
                  <a:lnTo>
                    <a:pt x="2" y="0"/>
                  </a:lnTo>
                  <a:lnTo>
                    <a:pt x="7" y="0"/>
                  </a:lnTo>
                  <a:lnTo>
                    <a:pt x="8" y="61"/>
                  </a:lnTo>
                  <a:lnTo>
                    <a:pt x="7" y="64"/>
                  </a:lnTo>
                  <a:lnTo>
                    <a:pt x="5" y="66"/>
                  </a:lnTo>
                  <a:lnTo>
                    <a:pt x="2" y="66"/>
                  </a:lnTo>
                  <a:lnTo>
                    <a:pt x="0" y="64"/>
                  </a:lnTo>
                  <a:close/>
                </a:path>
              </a:pathLst>
            </a:custGeom>
            <a:solidFill>
              <a:srgbClr val="000000"/>
            </a:solidFill>
            <a:ln w="9525">
              <a:noFill/>
              <a:round/>
              <a:headEnd/>
              <a:tailEnd/>
            </a:ln>
          </p:spPr>
          <p:txBody>
            <a:bodyPr/>
            <a:lstStyle/>
            <a:p>
              <a:endParaRPr lang="ru-RU"/>
            </a:p>
          </p:txBody>
        </p:sp>
        <p:sp>
          <p:nvSpPr>
            <p:cNvPr id="198" name="Freeform 477"/>
            <p:cNvSpPr>
              <a:spLocks/>
            </p:cNvSpPr>
            <p:nvPr/>
          </p:nvSpPr>
          <p:spPr bwMode="auto">
            <a:xfrm>
              <a:off x="3195" y="2880"/>
              <a:ext cx="15" cy="3"/>
            </a:xfrm>
            <a:custGeom>
              <a:avLst/>
              <a:gdLst>
                <a:gd name="T0" fmla="*/ 0 w 50"/>
                <a:gd name="T1" fmla="*/ 0 h 11"/>
                <a:gd name="T2" fmla="*/ 0 w 50"/>
                <a:gd name="T3" fmla="*/ 0 h 11"/>
                <a:gd name="T4" fmla="*/ 0 w 50"/>
                <a:gd name="T5" fmla="*/ 0 h 11"/>
                <a:gd name="T6" fmla="*/ 0 w 50"/>
                <a:gd name="T7" fmla="*/ 0 h 11"/>
                <a:gd name="T8" fmla="*/ 0 w 50"/>
                <a:gd name="T9" fmla="*/ 0 h 11"/>
                <a:gd name="T10" fmla="*/ 0 w 50"/>
                <a:gd name="T11" fmla="*/ 0 h 11"/>
                <a:gd name="T12" fmla="*/ 0 w 50"/>
                <a:gd name="T13" fmla="*/ 0 h 11"/>
                <a:gd name="T14" fmla="*/ 0 w 50"/>
                <a:gd name="T15" fmla="*/ 0 h 11"/>
                <a:gd name="T16" fmla="*/ 0 w 50"/>
                <a:gd name="T17" fmla="*/ 0 h 11"/>
                <a:gd name="T18" fmla="*/ 0 w 50"/>
                <a:gd name="T19" fmla="*/ 0 h 11"/>
                <a:gd name="T20" fmla="*/ 0 w 50"/>
                <a:gd name="T21" fmla="*/ 0 h 11"/>
                <a:gd name="T22" fmla="*/ 0 w 50"/>
                <a:gd name="T23" fmla="*/ 0 h 11"/>
                <a:gd name="T24" fmla="*/ 0 w 50"/>
                <a:gd name="T25" fmla="*/ 0 h 11"/>
                <a:gd name="T26" fmla="*/ 0 w 50"/>
                <a:gd name="T27" fmla="*/ 0 h 11"/>
                <a:gd name="T28" fmla="*/ 0 w 50"/>
                <a:gd name="T29" fmla="*/ 0 h 1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11"/>
                <a:gd name="T47" fmla="*/ 50 w 50"/>
                <a:gd name="T48" fmla="*/ 11 h 1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11">
                  <a:moveTo>
                    <a:pt x="0" y="4"/>
                  </a:moveTo>
                  <a:lnTo>
                    <a:pt x="1" y="0"/>
                  </a:lnTo>
                  <a:lnTo>
                    <a:pt x="47" y="2"/>
                  </a:lnTo>
                  <a:lnTo>
                    <a:pt x="49" y="3"/>
                  </a:lnTo>
                  <a:lnTo>
                    <a:pt x="50" y="6"/>
                  </a:lnTo>
                  <a:lnTo>
                    <a:pt x="49" y="8"/>
                  </a:lnTo>
                  <a:lnTo>
                    <a:pt x="49" y="10"/>
                  </a:lnTo>
                  <a:lnTo>
                    <a:pt x="43" y="11"/>
                  </a:lnTo>
                  <a:lnTo>
                    <a:pt x="36" y="11"/>
                  </a:lnTo>
                  <a:lnTo>
                    <a:pt x="30" y="10"/>
                  </a:lnTo>
                  <a:lnTo>
                    <a:pt x="24" y="10"/>
                  </a:lnTo>
                  <a:lnTo>
                    <a:pt x="17" y="9"/>
                  </a:lnTo>
                  <a:lnTo>
                    <a:pt x="12" y="8"/>
                  </a:lnTo>
                  <a:lnTo>
                    <a:pt x="6" y="6"/>
                  </a:lnTo>
                  <a:lnTo>
                    <a:pt x="0" y="4"/>
                  </a:lnTo>
                  <a:close/>
                </a:path>
              </a:pathLst>
            </a:custGeom>
            <a:solidFill>
              <a:srgbClr val="000000"/>
            </a:solidFill>
            <a:ln w="9525">
              <a:noFill/>
              <a:round/>
              <a:headEnd/>
              <a:tailEnd/>
            </a:ln>
          </p:spPr>
          <p:txBody>
            <a:bodyPr/>
            <a:lstStyle/>
            <a:p>
              <a:endParaRPr lang="ru-RU"/>
            </a:p>
          </p:txBody>
        </p:sp>
        <p:sp>
          <p:nvSpPr>
            <p:cNvPr id="199" name="Freeform 478"/>
            <p:cNvSpPr>
              <a:spLocks/>
            </p:cNvSpPr>
            <p:nvPr/>
          </p:nvSpPr>
          <p:spPr bwMode="auto">
            <a:xfrm>
              <a:off x="3169" y="2878"/>
              <a:ext cx="12" cy="4"/>
            </a:xfrm>
            <a:custGeom>
              <a:avLst/>
              <a:gdLst>
                <a:gd name="T0" fmla="*/ 0 w 39"/>
                <a:gd name="T1" fmla="*/ 0 h 12"/>
                <a:gd name="T2" fmla="*/ 0 w 39"/>
                <a:gd name="T3" fmla="*/ 0 h 12"/>
                <a:gd name="T4" fmla="*/ 0 w 39"/>
                <a:gd name="T5" fmla="*/ 0 h 12"/>
                <a:gd name="T6" fmla="*/ 0 w 39"/>
                <a:gd name="T7" fmla="*/ 0 h 12"/>
                <a:gd name="T8" fmla="*/ 0 w 39"/>
                <a:gd name="T9" fmla="*/ 0 h 12"/>
                <a:gd name="T10" fmla="*/ 0 w 39"/>
                <a:gd name="T11" fmla="*/ 0 h 12"/>
                <a:gd name="T12" fmla="*/ 0 w 39"/>
                <a:gd name="T13" fmla="*/ 0 h 12"/>
                <a:gd name="T14" fmla="*/ 0 w 39"/>
                <a:gd name="T15" fmla="*/ 0 h 12"/>
                <a:gd name="T16" fmla="*/ 0 w 39"/>
                <a:gd name="T17" fmla="*/ 0 h 12"/>
                <a:gd name="T18" fmla="*/ 0 w 39"/>
                <a:gd name="T19" fmla="*/ 0 h 12"/>
                <a:gd name="T20" fmla="*/ 0 w 39"/>
                <a:gd name="T21" fmla="*/ 0 h 12"/>
                <a:gd name="T22" fmla="*/ 0 w 39"/>
                <a:gd name="T23" fmla="*/ 0 h 12"/>
                <a:gd name="T24" fmla="*/ 0 w 39"/>
                <a:gd name="T25" fmla="*/ 0 h 12"/>
                <a:gd name="T26" fmla="*/ 0 w 39"/>
                <a:gd name="T27" fmla="*/ 0 h 12"/>
                <a:gd name="T28" fmla="*/ 0 w 39"/>
                <a:gd name="T29" fmla="*/ 0 h 12"/>
                <a:gd name="T30" fmla="*/ 0 w 39"/>
                <a:gd name="T31" fmla="*/ 0 h 12"/>
                <a:gd name="T32" fmla="*/ 0 w 39"/>
                <a:gd name="T33" fmla="*/ 0 h 12"/>
                <a:gd name="T34" fmla="*/ 0 w 39"/>
                <a:gd name="T35" fmla="*/ 0 h 1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9"/>
                <a:gd name="T55" fmla="*/ 0 h 12"/>
                <a:gd name="T56" fmla="*/ 39 w 39"/>
                <a:gd name="T57" fmla="*/ 12 h 1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9" h="12">
                  <a:moveTo>
                    <a:pt x="0" y="2"/>
                  </a:moveTo>
                  <a:lnTo>
                    <a:pt x="6" y="3"/>
                  </a:lnTo>
                  <a:lnTo>
                    <a:pt x="12" y="3"/>
                  </a:lnTo>
                  <a:lnTo>
                    <a:pt x="16" y="2"/>
                  </a:lnTo>
                  <a:lnTo>
                    <a:pt x="22" y="1"/>
                  </a:lnTo>
                  <a:lnTo>
                    <a:pt x="28" y="0"/>
                  </a:lnTo>
                  <a:lnTo>
                    <a:pt x="32" y="0"/>
                  </a:lnTo>
                  <a:lnTo>
                    <a:pt x="36" y="2"/>
                  </a:lnTo>
                  <a:lnTo>
                    <a:pt x="39" y="7"/>
                  </a:lnTo>
                  <a:lnTo>
                    <a:pt x="35" y="8"/>
                  </a:lnTo>
                  <a:lnTo>
                    <a:pt x="30" y="10"/>
                  </a:lnTo>
                  <a:lnTo>
                    <a:pt x="25" y="10"/>
                  </a:lnTo>
                  <a:lnTo>
                    <a:pt x="20" y="12"/>
                  </a:lnTo>
                  <a:lnTo>
                    <a:pt x="15" y="12"/>
                  </a:lnTo>
                  <a:lnTo>
                    <a:pt x="11" y="12"/>
                  </a:lnTo>
                  <a:lnTo>
                    <a:pt x="5" y="10"/>
                  </a:lnTo>
                  <a:lnTo>
                    <a:pt x="0" y="9"/>
                  </a:lnTo>
                  <a:lnTo>
                    <a:pt x="0" y="2"/>
                  </a:lnTo>
                  <a:close/>
                </a:path>
              </a:pathLst>
            </a:custGeom>
            <a:solidFill>
              <a:srgbClr val="000000"/>
            </a:solidFill>
            <a:ln w="9525">
              <a:noFill/>
              <a:round/>
              <a:headEnd/>
              <a:tailEnd/>
            </a:ln>
          </p:spPr>
          <p:txBody>
            <a:bodyPr/>
            <a:lstStyle/>
            <a:p>
              <a:endParaRPr lang="ru-RU"/>
            </a:p>
          </p:txBody>
        </p:sp>
        <p:sp>
          <p:nvSpPr>
            <p:cNvPr id="200" name="Freeform 479"/>
            <p:cNvSpPr>
              <a:spLocks/>
            </p:cNvSpPr>
            <p:nvPr/>
          </p:nvSpPr>
          <p:spPr bwMode="auto">
            <a:xfrm>
              <a:off x="3182" y="2856"/>
              <a:ext cx="4" cy="23"/>
            </a:xfrm>
            <a:custGeom>
              <a:avLst/>
              <a:gdLst>
                <a:gd name="T0" fmla="*/ 0 w 11"/>
                <a:gd name="T1" fmla="*/ 0 h 83"/>
                <a:gd name="T2" fmla="*/ 0 w 11"/>
                <a:gd name="T3" fmla="*/ 0 h 83"/>
                <a:gd name="T4" fmla="*/ 0 w 11"/>
                <a:gd name="T5" fmla="*/ 0 h 83"/>
                <a:gd name="T6" fmla="*/ 0 w 11"/>
                <a:gd name="T7" fmla="*/ 0 h 83"/>
                <a:gd name="T8" fmla="*/ 0 w 11"/>
                <a:gd name="T9" fmla="*/ 0 h 83"/>
                <a:gd name="T10" fmla="*/ 0 w 11"/>
                <a:gd name="T11" fmla="*/ 0 h 83"/>
                <a:gd name="T12" fmla="*/ 0 w 11"/>
                <a:gd name="T13" fmla="*/ 0 h 83"/>
                <a:gd name="T14" fmla="*/ 0 w 11"/>
                <a:gd name="T15" fmla="*/ 0 h 83"/>
                <a:gd name="T16" fmla="*/ 0 w 11"/>
                <a:gd name="T17" fmla="*/ 0 h 83"/>
                <a:gd name="T18" fmla="*/ 0 w 11"/>
                <a:gd name="T19" fmla="*/ 0 h 83"/>
                <a:gd name="T20" fmla="*/ 0 w 11"/>
                <a:gd name="T21" fmla="*/ 0 h 83"/>
                <a:gd name="T22" fmla="*/ 0 w 11"/>
                <a:gd name="T23" fmla="*/ 0 h 8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1"/>
                <a:gd name="T37" fmla="*/ 0 h 83"/>
                <a:gd name="T38" fmla="*/ 11 w 11"/>
                <a:gd name="T39" fmla="*/ 83 h 8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1" h="83">
                  <a:moveTo>
                    <a:pt x="5" y="0"/>
                  </a:moveTo>
                  <a:lnTo>
                    <a:pt x="6" y="0"/>
                  </a:lnTo>
                  <a:lnTo>
                    <a:pt x="7" y="0"/>
                  </a:lnTo>
                  <a:lnTo>
                    <a:pt x="8" y="0"/>
                  </a:lnTo>
                  <a:lnTo>
                    <a:pt x="11" y="3"/>
                  </a:lnTo>
                  <a:lnTo>
                    <a:pt x="10" y="22"/>
                  </a:lnTo>
                  <a:lnTo>
                    <a:pt x="10" y="43"/>
                  </a:lnTo>
                  <a:lnTo>
                    <a:pt x="8" y="64"/>
                  </a:lnTo>
                  <a:lnTo>
                    <a:pt x="5" y="83"/>
                  </a:lnTo>
                  <a:lnTo>
                    <a:pt x="0" y="83"/>
                  </a:lnTo>
                  <a:lnTo>
                    <a:pt x="5" y="0"/>
                  </a:lnTo>
                  <a:close/>
                </a:path>
              </a:pathLst>
            </a:custGeom>
            <a:solidFill>
              <a:srgbClr val="000000"/>
            </a:solidFill>
            <a:ln w="9525">
              <a:noFill/>
              <a:round/>
              <a:headEnd/>
              <a:tailEnd/>
            </a:ln>
          </p:spPr>
          <p:txBody>
            <a:bodyPr/>
            <a:lstStyle/>
            <a:p>
              <a:endParaRPr lang="ru-RU"/>
            </a:p>
          </p:txBody>
        </p:sp>
        <p:sp>
          <p:nvSpPr>
            <p:cNvPr id="201" name="Freeform 480"/>
            <p:cNvSpPr>
              <a:spLocks/>
            </p:cNvSpPr>
            <p:nvPr/>
          </p:nvSpPr>
          <p:spPr bwMode="auto">
            <a:xfrm>
              <a:off x="3087" y="2862"/>
              <a:ext cx="14" cy="9"/>
            </a:xfrm>
            <a:custGeom>
              <a:avLst/>
              <a:gdLst>
                <a:gd name="T0" fmla="*/ 0 w 45"/>
                <a:gd name="T1" fmla="*/ 0 h 35"/>
                <a:gd name="T2" fmla="*/ 0 w 45"/>
                <a:gd name="T3" fmla="*/ 0 h 35"/>
                <a:gd name="T4" fmla="*/ 0 w 45"/>
                <a:gd name="T5" fmla="*/ 0 h 35"/>
                <a:gd name="T6" fmla="*/ 0 w 45"/>
                <a:gd name="T7" fmla="*/ 0 h 35"/>
                <a:gd name="T8" fmla="*/ 0 w 45"/>
                <a:gd name="T9" fmla="*/ 0 h 35"/>
                <a:gd name="T10" fmla="*/ 0 w 45"/>
                <a:gd name="T11" fmla="*/ 0 h 35"/>
                <a:gd name="T12" fmla="*/ 0 w 45"/>
                <a:gd name="T13" fmla="*/ 0 h 35"/>
                <a:gd name="T14" fmla="*/ 0 w 45"/>
                <a:gd name="T15" fmla="*/ 0 h 35"/>
                <a:gd name="T16" fmla="*/ 0 w 45"/>
                <a:gd name="T17" fmla="*/ 0 h 35"/>
                <a:gd name="T18" fmla="*/ 0 w 45"/>
                <a:gd name="T19" fmla="*/ 0 h 35"/>
                <a:gd name="T20" fmla="*/ 0 w 45"/>
                <a:gd name="T21" fmla="*/ 0 h 35"/>
                <a:gd name="T22" fmla="*/ 0 w 45"/>
                <a:gd name="T23" fmla="*/ 0 h 35"/>
                <a:gd name="T24" fmla="*/ 0 w 45"/>
                <a:gd name="T25" fmla="*/ 0 h 35"/>
                <a:gd name="T26" fmla="*/ 0 w 45"/>
                <a:gd name="T27" fmla="*/ 0 h 35"/>
                <a:gd name="T28" fmla="*/ 0 w 45"/>
                <a:gd name="T29" fmla="*/ 0 h 35"/>
                <a:gd name="T30" fmla="*/ 0 w 45"/>
                <a:gd name="T31" fmla="*/ 0 h 35"/>
                <a:gd name="T32" fmla="*/ 0 w 45"/>
                <a:gd name="T33" fmla="*/ 0 h 35"/>
                <a:gd name="T34" fmla="*/ 0 w 45"/>
                <a:gd name="T35" fmla="*/ 0 h 35"/>
                <a:gd name="T36" fmla="*/ 0 w 45"/>
                <a:gd name="T37" fmla="*/ 0 h 35"/>
                <a:gd name="T38" fmla="*/ 0 w 45"/>
                <a:gd name="T39" fmla="*/ 0 h 35"/>
                <a:gd name="T40" fmla="*/ 0 w 45"/>
                <a:gd name="T41" fmla="*/ 0 h 35"/>
                <a:gd name="T42" fmla="*/ 0 w 45"/>
                <a:gd name="T43" fmla="*/ 0 h 35"/>
                <a:gd name="T44" fmla="*/ 0 w 45"/>
                <a:gd name="T45" fmla="*/ 0 h 35"/>
                <a:gd name="T46" fmla="*/ 0 w 45"/>
                <a:gd name="T47" fmla="*/ 0 h 35"/>
                <a:gd name="T48" fmla="*/ 0 w 45"/>
                <a:gd name="T49" fmla="*/ 0 h 35"/>
                <a:gd name="T50" fmla="*/ 0 w 45"/>
                <a:gd name="T51" fmla="*/ 0 h 35"/>
                <a:gd name="T52" fmla="*/ 0 w 45"/>
                <a:gd name="T53" fmla="*/ 0 h 35"/>
                <a:gd name="T54" fmla="*/ 0 w 45"/>
                <a:gd name="T55" fmla="*/ 0 h 35"/>
                <a:gd name="T56" fmla="*/ 0 w 45"/>
                <a:gd name="T57" fmla="*/ 0 h 3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45"/>
                <a:gd name="T88" fmla="*/ 0 h 35"/>
                <a:gd name="T89" fmla="*/ 45 w 45"/>
                <a:gd name="T90" fmla="*/ 35 h 3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45" h="35">
                  <a:moveTo>
                    <a:pt x="8" y="0"/>
                  </a:moveTo>
                  <a:lnTo>
                    <a:pt x="12" y="1"/>
                  </a:lnTo>
                  <a:lnTo>
                    <a:pt x="16" y="5"/>
                  </a:lnTo>
                  <a:lnTo>
                    <a:pt x="20" y="7"/>
                  </a:lnTo>
                  <a:lnTo>
                    <a:pt x="24" y="11"/>
                  </a:lnTo>
                  <a:lnTo>
                    <a:pt x="29" y="13"/>
                  </a:lnTo>
                  <a:lnTo>
                    <a:pt x="35" y="13"/>
                  </a:lnTo>
                  <a:lnTo>
                    <a:pt x="39" y="12"/>
                  </a:lnTo>
                  <a:lnTo>
                    <a:pt x="44" y="7"/>
                  </a:lnTo>
                  <a:lnTo>
                    <a:pt x="45" y="11"/>
                  </a:lnTo>
                  <a:lnTo>
                    <a:pt x="44" y="14"/>
                  </a:lnTo>
                  <a:lnTo>
                    <a:pt x="40" y="17"/>
                  </a:lnTo>
                  <a:lnTo>
                    <a:pt x="37" y="20"/>
                  </a:lnTo>
                  <a:lnTo>
                    <a:pt x="31" y="21"/>
                  </a:lnTo>
                  <a:lnTo>
                    <a:pt x="24" y="20"/>
                  </a:lnTo>
                  <a:lnTo>
                    <a:pt x="19" y="17"/>
                  </a:lnTo>
                  <a:lnTo>
                    <a:pt x="13" y="15"/>
                  </a:lnTo>
                  <a:lnTo>
                    <a:pt x="13" y="21"/>
                  </a:lnTo>
                  <a:lnTo>
                    <a:pt x="20" y="27"/>
                  </a:lnTo>
                  <a:lnTo>
                    <a:pt x="28" y="32"/>
                  </a:lnTo>
                  <a:lnTo>
                    <a:pt x="31" y="35"/>
                  </a:lnTo>
                  <a:lnTo>
                    <a:pt x="19" y="34"/>
                  </a:lnTo>
                  <a:lnTo>
                    <a:pt x="9" y="30"/>
                  </a:lnTo>
                  <a:lnTo>
                    <a:pt x="4" y="24"/>
                  </a:lnTo>
                  <a:lnTo>
                    <a:pt x="1" y="19"/>
                  </a:lnTo>
                  <a:lnTo>
                    <a:pt x="0" y="13"/>
                  </a:lnTo>
                  <a:lnTo>
                    <a:pt x="1" y="8"/>
                  </a:lnTo>
                  <a:lnTo>
                    <a:pt x="5" y="4"/>
                  </a:lnTo>
                  <a:lnTo>
                    <a:pt x="8" y="0"/>
                  </a:lnTo>
                  <a:close/>
                </a:path>
              </a:pathLst>
            </a:custGeom>
            <a:solidFill>
              <a:srgbClr val="000000"/>
            </a:solidFill>
            <a:ln w="9525">
              <a:noFill/>
              <a:round/>
              <a:headEnd/>
              <a:tailEnd/>
            </a:ln>
          </p:spPr>
          <p:txBody>
            <a:bodyPr/>
            <a:lstStyle/>
            <a:p>
              <a:endParaRPr lang="ru-RU"/>
            </a:p>
          </p:txBody>
        </p:sp>
        <p:sp>
          <p:nvSpPr>
            <p:cNvPr id="202" name="Freeform 481"/>
            <p:cNvSpPr>
              <a:spLocks/>
            </p:cNvSpPr>
            <p:nvPr/>
          </p:nvSpPr>
          <p:spPr bwMode="auto">
            <a:xfrm>
              <a:off x="3044" y="2844"/>
              <a:ext cx="10" cy="18"/>
            </a:xfrm>
            <a:custGeom>
              <a:avLst/>
              <a:gdLst>
                <a:gd name="T0" fmla="*/ 0 w 30"/>
                <a:gd name="T1" fmla="*/ 0 h 65"/>
                <a:gd name="T2" fmla="*/ 0 w 30"/>
                <a:gd name="T3" fmla="*/ 0 h 65"/>
                <a:gd name="T4" fmla="*/ 0 w 30"/>
                <a:gd name="T5" fmla="*/ 0 h 65"/>
                <a:gd name="T6" fmla="*/ 0 w 30"/>
                <a:gd name="T7" fmla="*/ 0 h 65"/>
                <a:gd name="T8" fmla="*/ 0 w 30"/>
                <a:gd name="T9" fmla="*/ 0 h 65"/>
                <a:gd name="T10" fmla="*/ 0 w 30"/>
                <a:gd name="T11" fmla="*/ 0 h 65"/>
                <a:gd name="T12" fmla="*/ 0 w 30"/>
                <a:gd name="T13" fmla="*/ 0 h 65"/>
                <a:gd name="T14" fmla="*/ 0 w 30"/>
                <a:gd name="T15" fmla="*/ 0 h 65"/>
                <a:gd name="T16" fmla="*/ 0 w 30"/>
                <a:gd name="T17" fmla="*/ 0 h 65"/>
                <a:gd name="T18" fmla="*/ 0 w 30"/>
                <a:gd name="T19" fmla="*/ 0 h 65"/>
                <a:gd name="T20" fmla="*/ 0 w 30"/>
                <a:gd name="T21" fmla="*/ 0 h 65"/>
                <a:gd name="T22" fmla="*/ 0 w 30"/>
                <a:gd name="T23" fmla="*/ 0 h 65"/>
                <a:gd name="T24" fmla="*/ 0 w 30"/>
                <a:gd name="T25" fmla="*/ 0 h 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65"/>
                <a:gd name="T41" fmla="*/ 30 w 30"/>
                <a:gd name="T42" fmla="*/ 65 h 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65">
                  <a:moveTo>
                    <a:pt x="6" y="45"/>
                  </a:moveTo>
                  <a:lnTo>
                    <a:pt x="6" y="35"/>
                  </a:lnTo>
                  <a:lnTo>
                    <a:pt x="2" y="22"/>
                  </a:lnTo>
                  <a:lnTo>
                    <a:pt x="0" y="9"/>
                  </a:lnTo>
                  <a:lnTo>
                    <a:pt x="1" y="0"/>
                  </a:lnTo>
                  <a:lnTo>
                    <a:pt x="9" y="13"/>
                  </a:lnTo>
                  <a:lnTo>
                    <a:pt x="20" y="32"/>
                  </a:lnTo>
                  <a:lnTo>
                    <a:pt x="28" y="51"/>
                  </a:lnTo>
                  <a:lnTo>
                    <a:pt x="30" y="65"/>
                  </a:lnTo>
                  <a:lnTo>
                    <a:pt x="24" y="63"/>
                  </a:lnTo>
                  <a:lnTo>
                    <a:pt x="16" y="57"/>
                  </a:lnTo>
                  <a:lnTo>
                    <a:pt x="9" y="50"/>
                  </a:lnTo>
                  <a:lnTo>
                    <a:pt x="6" y="45"/>
                  </a:lnTo>
                  <a:close/>
                </a:path>
              </a:pathLst>
            </a:custGeom>
            <a:solidFill>
              <a:srgbClr val="000000"/>
            </a:solidFill>
            <a:ln w="9525">
              <a:noFill/>
              <a:round/>
              <a:headEnd/>
              <a:tailEnd/>
            </a:ln>
          </p:spPr>
          <p:txBody>
            <a:bodyPr/>
            <a:lstStyle/>
            <a:p>
              <a:endParaRPr lang="ru-RU"/>
            </a:p>
          </p:txBody>
        </p:sp>
        <p:sp>
          <p:nvSpPr>
            <p:cNvPr id="203" name="Freeform 482"/>
            <p:cNvSpPr>
              <a:spLocks/>
            </p:cNvSpPr>
            <p:nvPr/>
          </p:nvSpPr>
          <p:spPr bwMode="auto">
            <a:xfrm>
              <a:off x="3094" y="2856"/>
              <a:ext cx="11" cy="4"/>
            </a:xfrm>
            <a:custGeom>
              <a:avLst/>
              <a:gdLst>
                <a:gd name="T0" fmla="*/ 0 w 35"/>
                <a:gd name="T1" fmla="*/ 0 h 16"/>
                <a:gd name="T2" fmla="*/ 0 w 35"/>
                <a:gd name="T3" fmla="*/ 0 h 16"/>
                <a:gd name="T4" fmla="*/ 0 w 35"/>
                <a:gd name="T5" fmla="*/ 0 h 16"/>
                <a:gd name="T6" fmla="*/ 0 w 35"/>
                <a:gd name="T7" fmla="*/ 0 h 16"/>
                <a:gd name="T8" fmla="*/ 0 w 35"/>
                <a:gd name="T9" fmla="*/ 0 h 16"/>
                <a:gd name="T10" fmla="*/ 0 w 35"/>
                <a:gd name="T11" fmla="*/ 0 h 16"/>
                <a:gd name="T12" fmla="*/ 0 w 35"/>
                <a:gd name="T13" fmla="*/ 0 h 16"/>
                <a:gd name="T14" fmla="*/ 0 w 35"/>
                <a:gd name="T15" fmla="*/ 0 h 16"/>
                <a:gd name="T16" fmla="*/ 0 w 35"/>
                <a:gd name="T17" fmla="*/ 0 h 16"/>
                <a:gd name="T18" fmla="*/ 0 w 35"/>
                <a:gd name="T19" fmla="*/ 0 h 16"/>
                <a:gd name="T20" fmla="*/ 0 w 35"/>
                <a:gd name="T21" fmla="*/ 0 h 16"/>
                <a:gd name="T22" fmla="*/ 0 w 35"/>
                <a:gd name="T23" fmla="*/ 0 h 16"/>
                <a:gd name="T24" fmla="*/ 0 w 35"/>
                <a:gd name="T25" fmla="*/ 0 h 16"/>
                <a:gd name="T26" fmla="*/ 0 w 35"/>
                <a:gd name="T27" fmla="*/ 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5"/>
                <a:gd name="T43" fmla="*/ 0 h 16"/>
                <a:gd name="T44" fmla="*/ 35 w 35"/>
                <a:gd name="T45" fmla="*/ 16 h 1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5" h="16">
                  <a:moveTo>
                    <a:pt x="0" y="0"/>
                  </a:moveTo>
                  <a:lnTo>
                    <a:pt x="7" y="3"/>
                  </a:lnTo>
                  <a:lnTo>
                    <a:pt x="14" y="5"/>
                  </a:lnTo>
                  <a:lnTo>
                    <a:pt x="22" y="6"/>
                  </a:lnTo>
                  <a:lnTo>
                    <a:pt x="30" y="1"/>
                  </a:lnTo>
                  <a:lnTo>
                    <a:pt x="35" y="3"/>
                  </a:lnTo>
                  <a:lnTo>
                    <a:pt x="34" y="7"/>
                  </a:lnTo>
                  <a:lnTo>
                    <a:pt x="31" y="12"/>
                  </a:lnTo>
                  <a:lnTo>
                    <a:pt x="27" y="15"/>
                  </a:lnTo>
                  <a:lnTo>
                    <a:pt x="20" y="16"/>
                  </a:lnTo>
                  <a:lnTo>
                    <a:pt x="14" y="15"/>
                  </a:lnTo>
                  <a:lnTo>
                    <a:pt x="8" y="12"/>
                  </a:lnTo>
                  <a:lnTo>
                    <a:pt x="4" y="6"/>
                  </a:lnTo>
                  <a:lnTo>
                    <a:pt x="0" y="0"/>
                  </a:lnTo>
                  <a:close/>
                </a:path>
              </a:pathLst>
            </a:custGeom>
            <a:solidFill>
              <a:srgbClr val="000000"/>
            </a:solidFill>
            <a:ln w="9525">
              <a:noFill/>
              <a:round/>
              <a:headEnd/>
              <a:tailEnd/>
            </a:ln>
          </p:spPr>
          <p:txBody>
            <a:bodyPr/>
            <a:lstStyle/>
            <a:p>
              <a:endParaRPr lang="ru-RU"/>
            </a:p>
          </p:txBody>
        </p:sp>
        <p:sp>
          <p:nvSpPr>
            <p:cNvPr id="204" name="Freeform 483"/>
            <p:cNvSpPr>
              <a:spLocks/>
            </p:cNvSpPr>
            <p:nvPr/>
          </p:nvSpPr>
          <p:spPr bwMode="auto">
            <a:xfrm>
              <a:off x="3226" y="2861"/>
              <a:ext cx="10" cy="3"/>
            </a:xfrm>
            <a:custGeom>
              <a:avLst/>
              <a:gdLst>
                <a:gd name="T0" fmla="*/ 0 w 30"/>
                <a:gd name="T1" fmla="*/ 0 h 11"/>
                <a:gd name="T2" fmla="*/ 0 w 30"/>
                <a:gd name="T3" fmla="*/ 0 h 11"/>
                <a:gd name="T4" fmla="*/ 0 w 30"/>
                <a:gd name="T5" fmla="*/ 0 h 11"/>
                <a:gd name="T6" fmla="*/ 0 w 30"/>
                <a:gd name="T7" fmla="*/ 0 h 11"/>
                <a:gd name="T8" fmla="*/ 0 w 30"/>
                <a:gd name="T9" fmla="*/ 0 h 11"/>
                <a:gd name="T10" fmla="*/ 0 w 30"/>
                <a:gd name="T11" fmla="*/ 0 h 11"/>
                <a:gd name="T12" fmla="*/ 0 w 30"/>
                <a:gd name="T13" fmla="*/ 0 h 11"/>
                <a:gd name="T14" fmla="*/ 0 w 30"/>
                <a:gd name="T15" fmla="*/ 0 h 11"/>
                <a:gd name="T16" fmla="*/ 0 w 30"/>
                <a:gd name="T17" fmla="*/ 0 h 11"/>
                <a:gd name="T18" fmla="*/ 0 w 30"/>
                <a:gd name="T19" fmla="*/ 0 h 11"/>
                <a:gd name="T20" fmla="*/ 0 w 30"/>
                <a:gd name="T21" fmla="*/ 0 h 11"/>
                <a:gd name="T22" fmla="*/ 0 w 30"/>
                <a:gd name="T23" fmla="*/ 0 h 11"/>
                <a:gd name="T24" fmla="*/ 0 w 30"/>
                <a:gd name="T25" fmla="*/ 0 h 1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0"/>
                <a:gd name="T40" fmla="*/ 0 h 11"/>
                <a:gd name="T41" fmla="*/ 30 w 30"/>
                <a:gd name="T42" fmla="*/ 11 h 1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0" h="11">
                  <a:moveTo>
                    <a:pt x="0" y="2"/>
                  </a:moveTo>
                  <a:lnTo>
                    <a:pt x="3" y="3"/>
                  </a:lnTo>
                  <a:lnTo>
                    <a:pt x="9" y="3"/>
                  </a:lnTo>
                  <a:lnTo>
                    <a:pt x="14" y="1"/>
                  </a:lnTo>
                  <a:lnTo>
                    <a:pt x="19" y="0"/>
                  </a:lnTo>
                  <a:lnTo>
                    <a:pt x="24" y="0"/>
                  </a:lnTo>
                  <a:lnTo>
                    <a:pt x="27" y="1"/>
                  </a:lnTo>
                  <a:lnTo>
                    <a:pt x="30" y="4"/>
                  </a:lnTo>
                  <a:lnTo>
                    <a:pt x="29" y="11"/>
                  </a:lnTo>
                  <a:lnTo>
                    <a:pt x="21" y="11"/>
                  </a:lnTo>
                  <a:lnTo>
                    <a:pt x="12" y="10"/>
                  </a:lnTo>
                  <a:lnTo>
                    <a:pt x="6" y="8"/>
                  </a:lnTo>
                  <a:lnTo>
                    <a:pt x="0" y="2"/>
                  </a:lnTo>
                  <a:close/>
                </a:path>
              </a:pathLst>
            </a:custGeom>
            <a:solidFill>
              <a:srgbClr val="000000"/>
            </a:solidFill>
            <a:ln w="9525">
              <a:noFill/>
              <a:round/>
              <a:headEnd/>
              <a:tailEnd/>
            </a:ln>
          </p:spPr>
          <p:txBody>
            <a:bodyPr/>
            <a:lstStyle/>
            <a:p>
              <a:endParaRPr lang="ru-RU"/>
            </a:p>
          </p:txBody>
        </p:sp>
        <p:sp>
          <p:nvSpPr>
            <p:cNvPr id="205" name="Freeform 484"/>
            <p:cNvSpPr>
              <a:spLocks/>
            </p:cNvSpPr>
            <p:nvPr/>
          </p:nvSpPr>
          <p:spPr bwMode="auto">
            <a:xfrm>
              <a:off x="3085" y="2840"/>
              <a:ext cx="9" cy="4"/>
            </a:xfrm>
            <a:custGeom>
              <a:avLst/>
              <a:gdLst>
                <a:gd name="T0" fmla="*/ 0 w 30"/>
                <a:gd name="T1" fmla="*/ 0 h 16"/>
                <a:gd name="T2" fmla="*/ 0 w 30"/>
                <a:gd name="T3" fmla="*/ 0 h 16"/>
                <a:gd name="T4" fmla="*/ 0 w 30"/>
                <a:gd name="T5" fmla="*/ 0 h 16"/>
                <a:gd name="T6" fmla="*/ 0 w 30"/>
                <a:gd name="T7" fmla="*/ 0 h 16"/>
                <a:gd name="T8" fmla="*/ 0 w 30"/>
                <a:gd name="T9" fmla="*/ 0 h 16"/>
                <a:gd name="T10" fmla="*/ 0 w 30"/>
                <a:gd name="T11" fmla="*/ 0 h 16"/>
                <a:gd name="T12" fmla="*/ 0 w 30"/>
                <a:gd name="T13" fmla="*/ 0 h 16"/>
                <a:gd name="T14" fmla="*/ 0 w 30"/>
                <a:gd name="T15" fmla="*/ 0 h 16"/>
                <a:gd name="T16" fmla="*/ 0 w 30"/>
                <a:gd name="T17" fmla="*/ 0 h 16"/>
                <a:gd name="T18" fmla="*/ 0 w 30"/>
                <a:gd name="T19" fmla="*/ 0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16"/>
                <a:gd name="T32" fmla="*/ 30 w 30"/>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16">
                  <a:moveTo>
                    <a:pt x="0" y="0"/>
                  </a:moveTo>
                  <a:lnTo>
                    <a:pt x="11" y="1"/>
                  </a:lnTo>
                  <a:lnTo>
                    <a:pt x="16" y="4"/>
                  </a:lnTo>
                  <a:lnTo>
                    <a:pt x="22" y="7"/>
                  </a:lnTo>
                  <a:lnTo>
                    <a:pt x="30" y="7"/>
                  </a:lnTo>
                  <a:lnTo>
                    <a:pt x="29" y="13"/>
                  </a:lnTo>
                  <a:lnTo>
                    <a:pt x="19" y="16"/>
                  </a:lnTo>
                  <a:lnTo>
                    <a:pt x="11" y="14"/>
                  </a:lnTo>
                  <a:lnTo>
                    <a:pt x="5" y="8"/>
                  </a:lnTo>
                  <a:lnTo>
                    <a:pt x="0" y="0"/>
                  </a:lnTo>
                  <a:close/>
                </a:path>
              </a:pathLst>
            </a:custGeom>
            <a:solidFill>
              <a:srgbClr val="000000"/>
            </a:solidFill>
            <a:ln w="9525">
              <a:noFill/>
              <a:round/>
              <a:headEnd/>
              <a:tailEnd/>
            </a:ln>
          </p:spPr>
          <p:txBody>
            <a:bodyPr/>
            <a:lstStyle/>
            <a:p>
              <a:endParaRPr lang="ru-RU"/>
            </a:p>
          </p:txBody>
        </p:sp>
        <p:sp>
          <p:nvSpPr>
            <p:cNvPr id="206" name="Freeform 485"/>
            <p:cNvSpPr>
              <a:spLocks/>
            </p:cNvSpPr>
            <p:nvPr/>
          </p:nvSpPr>
          <p:spPr bwMode="auto">
            <a:xfrm>
              <a:off x="3107" y="2844"/>
              <a:ext cx="9" cy="4"/>
            </a:xfrm>
            <a:custGeom>
              <a:avLst/>
              <a:gdLst>
                <a:gd name="T0" fmla="*/ 0 w 30"/>
                <a:gd name="T1" fmla="*/ 0 h 16"/>
                <a:gd name="T2" fmla="*/ 0 w 30"/>
                <a:gd name="T3" fmla="*/ 0 h 16"/>
                <a:gd name="T4" fmla="*/ 0 w 30"/>
                <a:gd name="T5" fmla="*/ 0 h 16"/>
                <a:gd name="T6" fmla="*/ 0 w 30"/>
                <a:gd name="T7" fmla="*/ 0 h 16"/>
                <a:gd name="T8" fmla="*/ 0 w 30"/>
                <a:gd name="T9" fmla="*/ 0 h 16"/>
                <a:gd name="T10" fmla="*/ 0 w 30"/>
                <a:gd name="T11" fmla="*/ 0 h 16"/>
                <a:gd name="T12" fmla="*/ 0 w 30"/>
                <a:gd name="T13" fmla="*/ 0 h 16"/>
                <a:gd name="T14" fmla="*/ 0 w 30"/>
                <a:gd name="T15" fmla="*/ 0 h 16"/>
                <a:gd name="T16" fmla="*/ 0 w 30"/>
                <a:gd name="T17" fmla="*/ 0 h 16"/>
                <a:gd name="T18" fmla="*/ 0 w 30"/>
                <a:gd name="T19" fmla="*/ 0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
                <a:gd name="T31" fmla="*/ 0 h 16"/>
                <a:gd name="T32" fmla="*/ 30 w 30"/>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 h="16">
                  <a:moveTo>
                    <a:pt x="0" y="0"/>
                  </a:moveTo>
                  <a:lnTo>
                    <a:pt x="10" y="2"/>
                  </a:lnTo>
                  <a:lnTo>
                    <a:pt x="16" y="6"/>
                  </a:lnTo>
                  <a:lnTo>
                    <a:pt x="22" y="8"/>
                  </a:lnTo>
                  <a:lnTo>
                    <a:pt x="30" y="8"/>
                  </a:lnTo>
                  <a:lnTo>
                    <a:pt x="28" y="12"/>
                  </a:lnTo>
                  <a:lnTo>
                    <a:pt x="18" y="16"/>
                  </a:lnTo>
                  <a:lnTo>
                    <a:pt x="10" y="14"/>
                  </a:lnTo>
                  <a:lnTo>
                    <a:pt x="4" y="8"/>
                  </a:lnTo>
                  <a:lnTo>
                    <a:pt x="0" y="0"/>
                  </a:lnTo>
                  <a:close/>
                </a:path>
              </a:pathLst>
            </a:custGeom>
            <a:solidFill>
              <a:srgbClr val="000000"/>
            </a:solidFill>
            <a:ln w="9525">
              <a:noFill/>
              <a:round/>
              <a:headEnd/>
              <a:tailEnd/>
            </a:ln>
          </p:spPr>
          <p:txBody>
            <a:bodyPr/>
            <a:lstStyle/>
            <a:p>
              <a:endParaRPr lang="ru-RU"/>
            </a:p>
          </p:txBody>
        </p:sp>
        <p:sp>
          <p:nvSpPr>
            <p:cNvPr id="207" name="Freeform 486"/>
            <p:cNvSpPr>
              <a:spLocks/>
            </p:cNvSpPr>
            <p:nvPr/>
          </p:nvSpPr>
          <p:spPr bwMode="auto">
            <a:xfrm>
              <a:off x="3068" y="2808"/>
              <a:ext cx="21" cy="31"/>
            </a:xfrm>
            <a:custGeom>
              <a:avLst/>
              <a:gdLst>
                <a:gd name="T0" fmla="*/ 0 w 66"/>
                <a:gd name="T1" fmla="*/ 0 h 114"/>
                <a:gd name="T2" fmla="*/ 0 w 66"/>
                <a:gd name="T3" fmla="*/ 0 h 114"/>
                <a:gd name="T4" fmla="*/ 0 w 66"/>
                <a:gd name="T5" fmla="*/ 0 h 114"/>
                <a:gd name="T6" fmla="*/ 0 w 66"/>
                <a:gd name="T7" fmla="*/ 0 h 114"/>
                <a:gd name="T8" fmla="*/ 0 w 66"/>
                <a:gd name="T9" fmla="*/ 0 h 114"/>
                <a:gd name="T10" fmla="*/ 0 w 66"/>
                <a:gd name="T11" fmla="*/ 0 h 114"/>
                <a:gd name="T12" fmla="*/ 0 w 66"/>
                <a:gd name="T13" fmla="*/ 0 h 114"/>
                <a:gd name="T14" fmla="*/ 0 w 66"/>
                <a:gd name="T15" fmla="*/ 0 h 114"/>
                <a:gd name="T16" fmla="*/ 0 w 66"/>
                <a:gd name="T17" fmla="*/ 0 h 114"/>
                <a:gd name="T18" fmla="*/ 0 w 66"/>
                <a:gd name="T19" fmla="*/ 0 h 114"/>
                <a:gd name="T20" fmla="*/ 0 w 66"/>
                <a:gd name="T21" fmla="*/ 0 h 114"/>
                <a:gd name="T22" fmla="*/ 0 w 66"/>
                <a:gd name="T23" fmla="*/ 0 h 114"/>
                <a:gd name="T24" fmla="*/ 0 w 66"/>
                <a:gd name="T25" fmla="*/ 0 h 114"/>
                <a:gd name="T26" fmla="*/ 0 w 66"/>
                <a:gd name="T27" fmla="*/ 0 h 114"/>
                <a:gd name="T28" fmla="*/ 0 w 66"/>
                <a:gd name="T29" fmla="*/ 0 h 114"/>
                <a:gd name="T30" fmla="*/ 0 w 66"/>
                <a:gd name="T31" fmla="*/ 0 h 114"/>
                <a:gd name="T32" fmla="*/ 0 w 66"/>
                <a:gd name="T33" fmla="*/ 0 h 114"/>
                <a:gd name="T34" fmla="*/ 0 w 66"/>
                <a:gd name="T35" fmla="*/ 0 h 114"/>
                <a:gd name="T36" fmla="*/ 0 w 66"/>
                <a:gd name="T37" fmla="*/ 0 h 114"/>
                <a:gd name="T38" fmla="*/ 0 w 66"/>
                <a:gd name="T39" fmla="*/ 0 h 114"/>
                <a:gd name="T40" fmla="*/ 0 w 66"/>
                <a:gd name="T41" fmla="*/ 0 h 114"/>
                <a:gd name="T42" fmla="*/ 0 w 66"/>
                <a:gd name="T43" fmla="*/ 0 h 114"/>
                <a:gd name="T44" fmla="*/ 0 w 66"/>
                <a:gd name="T45" fmla="*/ 0 h 114"/>
                <a:gd name="T46" fmla="*/ 0 w 66"/>
                <a:gd name="T47" fmla="*/ 0 h 114"/>
                <a:gd name="T48" fmla="*/ 0 w 66"/>
                <a:gd name="T49" fmla="*/ 0 h 114"/>
                <a:gd name="T50" fmla="*/ 0 w 66"/>
                <a:gd name="T51" fmla="*/ 0 h 114"/>
                <a:gd name="T52" fmla="*/ 0 w 66"/>
                <a:gd name="T53" fmla="*/ 0 h 114"/>
                <a:gd name="T54" fmla="*/ 0 w 66"/>
                <a:gd name="T55" fmla="*/ 0 h 114"/>
                <a:gd name="T56" fmla="*/ 0 w 66"/>
                <a:gd name="T57" fmla="*/ 0 h 114"/>
                <a:gd name="T58" fmla="*/ 0 w 66"/>
                <a:gd name="T59" fmla="*/ 0 h 114"/>
                <a:gd name="T60" fmla="*/ 0 w 66"/>
                <a:gd name="T61" fmla="*/ 0 h 114"/>
                <a:gd name="T62" fmla="*/ 0 w 66"/>
                <a:gd name="T63" fmla="*/ 0 h 114"/>
                <a:gd name="T64" fmla="*/ 0 w 66"/>
                <a:gd name="T65" fmla="*/ 0 h 114"/>
                <a:gd name="T66" fmla="*/ 0 w 66"/>
                <a:gd name="T67" fmla="*/ 0 h 114"/>
                <a:gd name="T68" fmla="*/ 0 w 66"/>
                <a:gd name="T69" fmla="*/ 0 h 114"/>
                <a:gd name="T70" fmla="*/ 0 w 66"/>
                <a:gd name="T71" fmla="*/ 0 h 114"/>
                <a:gd name="T72" fmla="*/ 0 w 66"/>
                <a:gd name="T73" fmla="*/ 0 h 114"/>
                <a:gd name="T74" fmla="*/ 0 w 66"/>
                <a:gd name="T75" fmla="*/ 0 h 114"/>
                <a:gd name="T76" fmla="*/ 0 w 66"/>
                <a:gd name="T77" fmla="*/ 0 h 114"/>
                <a:gd name="T78" fmla="*/ 0 w 66"/>
                <a:gd name="T79" fmla="*/ 0 h 114"/>
                <a:gd name="T80" fmla="*/ 0 w 66"/>
                <a:gd name="T81" fmla="*/ 0 h 114"/>
                <a:gd name="T82" fmla="*/ 0 w 66"/>
                <a:gd name="T83" fmla="*/ 0 h 114"/>
                <a:gd name="T84" fmla="*/ 0 w 66"/>
                <a:gd name="T85" fmla="*/ 0 h 114"/>
                <a:gd name="T86" fmla="*/ 0 w 66"/>
                <a:gd name="T87" fmla="*/ 0 h 114"/>
                <a:gd name="T88" fmla="*/ 0 w 66"/>
                <a:gd name="T89" fmla="*/ 0 h 11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66"/>
                <a:gd name="T136" fmla="*/ 0 h 114"/>
                <a:gd name="T137" fmla="*/ 66 w 66"/>
                <a:gd name="T138" fmla="*/ 114 h 114"/>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66" h="114">
                  <a:moveTo>
                    <a:pt x="0" y="114"/>
                  </a:moveTo>
                  <a:lnTo>
                    <a:pt x="6" y="106"/>
                  </a:lnTo>
                  <a:lnTo>
                    <a:pt x="13" y="98"/>
                  </a:lnTo>
                  <a:lnTo>
                    <a:pt x="18" y="88"/>
                  </a:lnTo>
                  <a:lnTo>
                    <a:pt x="18" y="78"/>
                  </a:lnTo>
                  <a:lnTo>
                    <a:pt x="10" y="72"/>
                  </a:lnTo>
                  <a:lnTo>
                    <a:pt x="7" y="63"/>
                  </a:lnTo>
                  <a:lnTo>
                    <a:pt x="8" y="54"/>
                  </a:lnTo>
                  <a:lnTo>
                    <a:pt x="11" y="46"/>
                  </a:lnTo>
                  <a:lnTo>
                    <a:pt x="14" y="41"/>
                  </a:lnTo>
                  <a:lnTo>
                    <a:pt x="14" y="34"/>
                  </a:lnTo>
                  <a:lnTo>
                    <a:pt x="13" y="28"/>
                  </a:lnTo>
                  <a:lnTo>
                    <a:pt x="15" y="23"/>
                  </a:lnTo>
                  <a:lnTo>
                    <a:pt x="20" y="15"/>
                  </a:lnTo>
                  <a:lnTo>
                    <a:pt x="26" y="11"/>
                  </a:lnTo>
                  <a:lnTo>
                    <a:pt x="31" y="10"/>
                  </a:lnTo>
                  <a:lnTo>
                    <a:pt x="38" y="10"/>
                  </a:lnTo>
                  <a:lnTo>
                    <a:pt x="45" y="10"/>
                  </a:lnTo>
                  <a:lnTo>
                    <a:pt x="51" y="10"/>
                  </a:lnTo>
                  <a:lnTo>
                    <a:pt x="57" y="7"/>
                  </a:lnTo>
                  <a:lnTo>
                    <a:pt x="61" y="0"/>
                  </a:lnTo>
                  <a:lnTo>
                    <a:pt x="66" y="2"/>
                  </a:lnTo>
                  <a:lnTo>
                    <a:pt x="66" y="7"/>
                  </a:lnTo>
                  <a:lnTo>
                    <a:pt x="64" y="11"/>
                  </a:lnTo>
                  <a:lnTo>
                    <a:pt x="60" y="17"/>
                  </a:lnTo>
                  <a:lnTo>
                    <a:pt x="57" y="20"/>
                  </a:lnTo>
                  <a:lnTo>
                    <a:pt x="52" y="22"/>
                  </a:lnTo>
                  <a:lnTo>
                    <a:pt x="49" y="23"/>
                  </a:lnTo>
                  <a:lnTo>
                    <a:pt x="43" y="22"/>
                  </a:lnTo>
                  <a:lnTo>
                    <a:pt x="38" y="22"/>
                  </a:lnTo>
                  <a:lnTo>
                    <a:pt x="34" y="22"/>
                  </a:lnTo>
                  <a:lnTo>
                    <a:pt x="29" y="24"/>
                  </a:lnTo>
                  <a:lnTo>
                    <a:pt x="26" y="27"/>
                  </a:lnTo>
                  <a:lnTo>
                    <a:pt x="26" y="37"/>
                  </a:lnTo>
                  <a:lnTo>
                    <a:pt x="25" y="46"/>
                  </a:lnTo>
                  <a:lnTo>
                    <a:pt x="21" y="54"/>
                  </a:lnTo>
                  <a:lnTo>
                    <a:pt x="16" y="61"/>
                  </a:lnTo>
                  <a:lnTo>
                    <a:pt x="23" y="71"/>
                  </a:lnTo>
                  <a:lnTo>
                    <a:pt x="28" y="83"/>
                  </a:lnTo>
                  <a:lnTo>
                    <a:pt x="28" y="94"/>
                  </a:lnTo>
                  <a:lnTo>
                    <a:pt x="22" y="104"/>
                  </a:lnTo>
                  <a:lnTo>
                    <a:pt x="18" y="110"/>
                  </a:lnTo>
                  <a:lnTo>
                    <a:pt x="12" y="113"/>
                  </a:lnTo>
                  <a:lnTo>
                    <a:pt x="6" y="113"/>
                  </a:lnTo>
                  <a:lnTo>
                    <a:pt x="0" y="114"/>
                  </a:lnTo>
                  <a:close/>
                </a:path>
              </a:pathLst>
            </a:custGeom>
            <a:solidFill>
              <a:srgbClr val="000000"/>
            </a:solidFill>
            <a:ln w="9525">
              <a:noFill/>
              <a:round/>
              <a:headEnd/>
              <a:tailEnd/>
            </a:ln>
          </p:spPr>
          <p:txBody>
            <a:bodyPr/>
            <a:lstStyle/>
            <a:p>
              <a:endParaRPr lang="ru-RU"/>
            </a:p>
          </p:txBody>
        </p:sp>
        <p:sp>
          <p:nvSpPr>
            <p:cNvPr id="208" name="Freeform 487"/>
            <p:cNvSpPr>
              <a:spLocks/>
            </p:cNvSpPr>
            <p:nvPr/>
          </p:nvSpPr>
          <p:spPr bwMode="auto">
            <a:xfrm>
              <a:off x="3042" y="2802"/>
              <a:ext cx="43" cy="34"/>
            </a:xfrm>
            <a:custGeom>
              <a:avLst/>
              <a:gdLst>
                <a:gd name="T0" fmla="*/ 0 w 139"/>
                <a:gd name="T1" fmla="*/ 0 h 123"/>
                <a:gd name="T2" fmla="*/ 0 w 139"/>
                <a:gd name="T3" fmla="*/ 0 h 123"/>
                <a:gd name="T4" fmla="*/ 0 w 139"/>
                <a:gd name="T5" fmla="*/ 0 h 123"/>
                <a:gd name="T6" fmla="*/ 0 w 139"/>
                <a:gd name="T7" fmla="*/ 0 h 123"/>
                <a:gd name="T8" fmla="*/ 0 w 139"/>
                <a:gd name="T9" fmla="*/ 0 h 123"/>
                <a:gd name="T10" fmla="*/ 0 w 139"/>
                <a:gd name="T11" fmla="*/ 0 h 123"/>
                <a:gd name="T12" fmla="*/ 0 w 139"/>
                <a:gd name="T13" fmla="*/ 0 h 123"/>
                <a:gd name="T14" fmla="*/ 0 w 139"/>
                <a:gd name="T15" fmla="*/ 0 h 123"/>
                <a:gd name="T16" fmla="*/ 0 w 139"/>
                <a:gd name="T17" fmla="*/ 0 h 123"/>
                <a:gd name="T18" fmla="*/ 0 w 139"/>
                <a:gd name="T19" fmla="*/ 0 h 123"/>
                <a:gd name="T20" fmla="*/ 0 w 139"/>
                <a:gd name="T21" fmla="*/ 0 h 123"/>
                <a:gd name="T22" fmla="*/ 0 w 139"/>
                <a:gd name="T23" fmla="*/ 0 h 123"/>
                <a:gd name="T24" fmla="*/ 0 w 139"/>
                <a:gd name="T25" fmla="*/ 0 h 123"/>
                <a:gd name="T26" fmla="*/ 0 w 139"/>
                <a:gd name="T27" fmla="*/ 0 h 123"/>
                <a:gd name="T28" fmla="*/ 0 w 139"/>
                <a:gd name="T29" fmla="*/ 0 h 123"/>
                <a:gd name="T30" fmla="*/ 0 w 139"/>
                <a:gd name="T31" fmla="*/ 0 h 123"/>
                <a:gd name="T32" fmla="*/ 0 w 139"/>
                <a:gd name="T33" fmla="*/ 0 h 123"/>
                <a:gd name="T34" fmla="*/ 0 w 139"/>
                <a:gd name="T35" fmla="*/ 0 h 123"/>
                <a:gd name="T36" fmla="*/ 0 w 139"/>
                <a:gd name="T37" fmla="*/ 0 h 123"/>
                <a:gd name="T38" fmla="*/ 0 w 139"/>
                <a:gd name="T39" fmla="*/ 0 h 123"/>
                <a:gd name="T40" fmla="*/ 0 w 139"/>
                <a:gd name="T41" fmla="*/ 0 h 123"/>
                <a:gd name="T42" fmla="*/ 0 w 139"/>
                <a:gd name="T43" fmla="*/ 0 h 123"/>
                <a:gd name="T44" fmla="*/ 0 w 139"/>
                <a:gd name="T45" fmla="*/ 0 h 123"/>
                <a:gd name="T46" fmla="*/ 0 w 139"/>
                <a:gd name="T47" fmla="*/ 0 h 123"/>
                <a:gd name="T48" fmla="*/ 0 w 139"/>
                <a:gd name="T49" fmla="*/ 0 h 123"/>
                <a:gd name="T50" fmla="*/ 0 w 139"/>
                <a:gd name="T51" fmla="*/ 0 h 123"/>
                <a:gd name="T52" fmla="*/ 0 w 139"/>
                <a:gd name="T53" fmla="*/ 0 h 123"/>
                <a:gd name="T54" fmla="*/ 0 w 139"/>
                <a:gd name="T55" fmla="*/ 0 h 123"/>
                <a:gd name="T56" fmla="*/ 0 w 139"/>
                <a:gd name="T57" fmla="*/ 0 h 123"/>
                <a:gd name="T58" fmla="*/ 0 w 139"/>
                <a:gd name="T59" fmla="*/ 0 h 123"/>
                <a:gd name="T60" fmla="*/ 0 w 139"/>
                <a:gd name="T61" fmla="*/ 0 h 123"/>
                <a:gd name="T62" fmla="*/ 0 w 139"/>
                <a:gd name="T63" fmla="*/ 0 h 123"/>
                <a:gd name="T64" fmla="*/ 0 w 139"/>
                <a:gd name="T65" fmla="*/ 0 h 123"/>
                <a:gd name="T66" fmla="*/ 0 w 139"/>
                <a:gd name="T67" fmla="*/ 0 h 123"/>
                <a:gd name="T68" fmla="*/ 0 w 139"/>
                <a:gd name="T69" fmla="*/ 0 h 12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9"/>
                <a:gd name="T106" fmla="*/ 0 h 123"/>
                <a:gd name="T107" fmla="*/ 139 w 139"/>
                <a:gd name="T108" fmla="*/ 123 h 12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9" h="123">
                  <a:moveTo>
                    <a:pt x="2" y="123"/>
                  </a:moveTo>
                  <a:lnTo>
                    <a:pt x="0" y="103"/>
                  </a:lnTo>
                  <a:lnTo>
                    <a:pt x="2" y="85"/>
                  </a:lnTo>
                  <a:lnTo>
                    <a:pt x="8" y="69"/>
                  </a:lnTo>
                  <a:lnTo>
                    <a:pt x="17" y="54"/>
                  </a:lnTo>
                  <a:lnTo>
                    <a:pt x="29" y="40"/>
                  </a:lnTo>
                  <a:lnTo>
                    <a:pt x="43" y="29"/>
                  </a:lnTo>
                  <a:lnTo>
                    <a:pt x="58" y="17"/>
                  </a:lnTo>
                  <a:lnTo>
                    <a:pt x="74" y="7"/>
                  </a:lnTo>
                  <a:lnTo>
                    <a:pt x="79" y="6"/>
                  </a:lnTo>
                  <a:lnTo>
                    <a:pt x="84" y="4"/>
                  </a:lnTo>
                  <a:lnTo>
                    <a:pt x="90" y="2"/>
                  </a:lnTo>
                  <a:lnTo>
                    <a:pt x="96" y="1"/>
                  </a:lnTo>
                  <a:lnTo>
                    <a:pt x="101" y="0"/>
                  </a:lnTo>
                  <a:lnTo>
                    <a:pt x="107" y="0"/>
                  </a:lnTo>
                  <a:lnTo>
                    <a:pt x="113" y="0"/>
                  </a:lnTo>
                  <a:lnTo>
                    <a:pt x="119" y="1"/>
                  </a:lnTo>
                  <a:lnTo>
                    <a:pt x="139" y="6"/>
                  </a:lnTo>
                  <a:lnTo>
                    <a:pt x="127" y="7"/>
                  </a:lnTo>
                  <a:lnTo>
                    <a:pt x="113" y="9"/>
                  </a:lnTo>
                  <a:lnTo>
                    <a:pt x="98" y="14"/>
                  </a:lnTo>
                  <a:lnTo>
                    <a:pt x="83" y="19"/>
                  </a:lnTo>
                  <a:lnTo>
                    <a:pt x="70" y="26"/>
                  </a:lnTo>
                  <a:lnTo>
                    <a:pt x="58" y="34"/>
                  </a:lnTo>
                  <a:lnTo>
                    <a:pt x="47" y="44"/>
                  </a:lnTo>
                  <a:lnTo>
                    <a:pt x="40" y="54"/>
                  </a:lnTo>
                  <a:lnTo>
                    <a:pt x="39" y="60"/>
                  </a:lnTo>
                  <a:lnTo>
                    <a:pt x="33" y="63"/>
                  </a:lnTo>
                  <a:lnTo>
                    <a:pt x="28" y="69"/>
                  </a:lnTo>
                  <a:lnTo>
                    <a:pt x="22" y="77"/>
                  </a:lnTo>
                  <a:lnTo>
                    <a:pt x="17" y="85"/>
                  </a:lnTo>
                  <a:lnTo>
                    <a:pt x="14" y="94"/>
                  </a:lnTo>
                  <a:lnTo>
                    <a:pt x="9" y="103"/>
                  </a:lnTo>
                  <a:lnTo>
                    <a:pt x="6" y="114"/>
                  </a:lnTo>
                  <a:lnTo>
                    <a:pt x="2" y="123"/>
                  </a:lnTo>
                  <a:close/>
                </a:path>
              </a:pathLst>
            </a:custGeom>
            <a:solidFill>
              <a:srgbClr val="000000"/>
            </a:solidFill>
            <a:ln w="9525">
              <a:noFill/>
              <a:round/>
              <a:headEnd/>
              <a:tailEnd/>
            </a:ln>
          </p:spPr>
          <p:txBody>
            <a:bodyPr/>
            <a:lstStyle/>
            <a:p>
              <a:endParaRPr lang="ru-RU"/>
            </a:p>
          </p:txBody>
        </p:sp>
        <p:sp>
          <p:nvSpPr>
            <p:cNvPr id="209" name="Freeform 488"/>
            <p:cNvSpPr>
              <a:spLocks/>
            </p:cNvSpPr>
            <p:nvPr/>
          </p:nvSpPr>
          <p:spPr bwMode="auto">
            <a:xfrm>
              <a:off x="3092" y="2808"/>
              <a:ext cx="31" cy="27"/>
            </a:xfrm>
            <a:custGeom>
              <a:avLst/>
              <a:gdLst>
                <a:gd name="T0" fmla="*/ 0 w 102"/>
                <a:gd name="T1" fmla="*/ 0 h 95"/>
                <a:gd name="T2" fmla="*/ 0 w 102"/>
                <a:gd name="T3" fmla="*/ 0 h 95"/>
                <a:gd name="T4" fmla="*/ 0 w 102"/>
                <a:gd name="T5" fmla="*/ 0 h 95"/>
                <a:gd name="T6" fmla="*/ 0 w 102"/>
                <a:gd name="T7" fmla="*/ 0 h 95"/>
                <a:gd name="T8" fmla="*/ 0 w 102"/>
                <a:gd name="T9" fmla="*/ 0 h 95"/>
                <a:gd name="T10" fmla="*/ 0 w 102"/>
                <a:gd name="T11" fmla="*/ 0 h 95"/>
                <a:gd name="T12" fmla="*/ 0 w 102"/>
                <a:gd name="T13" fmla="*/ 0 h 95"/>
                <a:gd name="T14" fmla="*/ 0 w 102"/>
                <a:gd name="T15" fmla="*/ 0 h 95"/>
                <a:gd name="T16" fmla="*/ 0 w 102"/>
                <a:gd name="T17" fmla="*/ 0 h 95"/>
                <a:gd name="T18" fmla="*/ 0 w 102"/>
                <a:gd name="T19" fmla="*/ 0 h 95"/>
                <a:gd name="T20" fmla="*/ 0 w 102"/>
                <a:gd name="T21" fmla="*/ 0 h 95"/>
                <a:gd name="T22" fmla="*/ 0 w 102"/>
                <a:gd name="T23" fmla="*/ 0 h 95"/>
                <a:gd name="T24" fmla="*/ 0 w 102"/>
                <a:gd name="T25" fmla="*/ 0 h 95"/>
                <a:gd name="T26" fmla="*/ 0 w 102"/>
                <a:gd name="T27" fmla="*/ 0 h 95"/>
                <a:gd name="T28" fmla="*/ 0 w 102"/>
                <a:gd name="T29" fmla="*/ 0 h 95"/>
                <a:gd name="T30" fmla="*/ 0 w 102"/>
                <a:gd name="T31" fmla="*/ 0 h 95"/>
                <a:gd name="T32" fmla="*/ 0 w 102"/>
                <a:gd name="T33" fmla="*/ 0 h 95"/>
                <a:gd name="T34" fmla="*/ 0 w 102"/>
                <a:gd name="T35" fmla="*/ 0 h 95"/>
                <a:gd name="T36" fmla="*/ 0 w 102"/>
                <a:gd name="T37" fmla="*/ 0 h 95"/>
                <a:gd name="T38" fmla="*/ 0 w 102"/>
                <a:gd name="T39" fmla="*/ 0 h 95"/>
                <a:gd name="T40" fmla="*/ 0 w 102"/>
                <a:gd name="T41" fmla="*/ 0 h 95"/>
                <a:gd name="T42" fmla="*/ 0 w 102"/>
                <a:gd name="T43" fmla="*/ 0 h 95"/>
                <a:gd name="T44" fmla="*/ 0 w 102"/>
                <a:gd name="T45" fmla="*/ 0 h 95"/>
                <a:gd name="T46" fmla="*/ 0 w 102"/>
                <a:gd name="T47" fmla="*/ 0 h 95"/>
                <a:gd name="T48" fmla="*/ 0 w 102"/>
                <a:gd name="T49" fmla="*/ 0 h 9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02"/>
                <a:gd name="T76" fmla="*/ 0 h 95"/>
                <a:gd name="T77" fmla="*/ 102 w 102"/>
                <a:gd name="T78" fmla="*/ 95 h 9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02" h="95">
                  <a:moveTo>
                    <a:pt x="75" y="53"/>
                  </a:moveTo>
                  <a:lnTo>
                    <a:pt x="71" y="47"/>
                  </a:lnTo>
                  <a:lnTo>
                    <a:pt x="64" y="40"/>
                  </a:lnTo>
                  <a:lnTo>
                    <a:pt x="56" y="33"/>
                  </a:lnTo>
                  <a:lnTo>
                    <a:pt x="46" y="26"/>
                  </a:lnTo>
                  <a:lnTo>
                    <a:pt x="36" y="19"/>
                  </a:lnTo>
                  <a:lnTo>
                    <a:pt x="24" y="12"/>
                  </a:lnTo>
                  <a:lnTo>
                    <a:pt x="13" y="6"/>
                  </a:lnTo>
                  <a:lnTo>
                    <a:pt x="0" y="0"/>
                  </a:lnTo>
                  <a:lnTo>
                    <a:pt x="13" y="0"/>
                  </a:lnTo>
                  <a:lnTo>
                    <a:pt x="24" y="2"/>
                  </a:lnTo>
                  <a:lnTo>
                    <a:pt x="35" y="6"/>
                  </a:lnTo>
                  <a:lnTo>
                    <a:pt x="46" y="10"/>
                  </a:lnTo>
                  <a:lnTo>
                    <a:pt x="56" y="16"/>
                  </a:lnTo>
                  <a:lnTo>
                    <a:pt x="66" y="22"/>
                  </a:lnTo>
                  <a:lnTo>
                    <a:pt x="75" y="30"/>
                  </a:lnTo>
                  <a:lnTo>
                    <a:pt x="84" y="38"/>
                  </a:lnTo>
                  <a:lnTo>
                    <a:pt x="92" y="50"/>
                  </a:lnTo>
                  <a:lnTo>
                    <a:pt x="98" y="64"/>
                  </a:lnTo>
                  <a:lnTo>
                    <a:pt x="102" y="80"/>
                  </a:lnTo>
                  <a:lnTo>
                    <a:pt x="102" y="95"/>
                  </a:lnTo>
                  <a:lnTo>
                    <a:pt x="95" y="91"/>
                  </a:lnTo>
                  <a:lnTo>
                    <a:pt x="88" y="77"/>
                  </a:lnTo>
                  <a:lnTo>
                    <a:pt x="81" y="63"/>
                  </a:lnTo>
                  <a:lnTo>
                    <a:pt x="75" y="53"/>
                  </a:lnTo>
                  <a:close/>
                </a:path>
              </a:pathLst>
            </a:custGeom>
            <a:solidFill>
              <a:srgbClr val="000000"/>
            </a:solidFill>
            <a:ln w="9525">
              <a:noFill/>
              <a:round/>
              <a:headEnd/>
              <a:tailEnd/>
            </a:ln>
          </p:spPr>
          <p:txBody>
            <a:bodyPr/>
            <a:lstStyle/>
            <a:p>
              <a:endParaRPr lang="ru-RU"/>
            </a:p>
          </p:txBody>
        </p:sp>
        <p:sp>
          <p:nvSpPr>
            <p:cNvPr id="210" name="Freeform 489"/>
            <p:cNvSpPr>
              <a:spLocks/>
            </p:cNvSpPr>
            <p:nvPr/>
          </p:nvSpPr>
          <p:spPr bwMode="auto">
            <a:xfrm>
              <a:off x="3173" y="2812"/>
              <a:ext cx="67" cy="6"/>
            </a:xfrm>
            <a:custGeom>
              <a:avLst/>
              <a:gdLst>
                <a:gd name="T0" fmla="*/ 0 w 215"/>
                <a:gd name="T1" fmla="*/ 0 h 22"/>
                <a:gd name="T2" fmla="*/ 0 w 215"/>
                <a:gd name="T3" fmla="*/ 0 h 22"/>
                <a:gd name="T4" fmla="*/ 0 w 215"/>
                <a:gd name="T5" fmla="*/ 0 h 22"/>
                <a:gd name="T6" fmla="*/ 0 w 215"/>
                <a:gd name="T7" fmla="*/ 0 h 22"/>
                <a:gd name="T8" fmla="*/ 0 w 215"/>
                <a:gd name="T9" fmla="*/ 0 h 22"/>
                <a:gd name="T10" fmla="*/ 0 w 215"/>
                <a:gd name="T11" fmla="*/ 0 h 22"/>
                <a:gd name="T12" fmla="*/ 0 w 215"/>
                <a:gd name="T13" fmla="*/ 0 h 22"/>
                <a:gd name="T14" fmla="*/ 0 w 215"/>
                <a:gd name="T15" fmla="*/ 0 h 22"/>
                <a:gd name="T16" fmla="*/ 0 w 215"/>
                <a:gd name="T17" fmla="*/ 0 h 22"/>
                <a:gd name="T18" fmla="*/ 0 w 215"/>
                <a:gd name="T19" fmla="*/ 0 h 22"/>
                <a:gd name="T20" fmla="*/ 0 w 215"/>
                <a:gd name="T21" fmla="*/ 0 h 22"/>
                <a:gd name="T22" fmla="*/ 0 w 215"/>
                <a:gd name="T23" fmla="*/ 0 h 22"/>
                <a:gd name="T24" fmla="*/ 0 w 215"/>
                <a:gd name="T25" fmla="*/ 0 h 22"/>
                <a:gd name="T26" fmla="*/ 0 w 215"/>
                <a:gd name="T27" fmla="*/ 0 h 22"/>
                <a:gd name="T28" fmla="*/ 0 w 215"/>
                <a:gd name="T29" fmla="*/ 0 h 22"/>
                <a:gd name="T30" fmla="*/ 0 w 215"/>
                <a:gd name="T31" fmla="*/ 0 h 22"/>
                <a:gd name="T32" fmla="*/ 0 w 215"/>
                <a:gd name="T33" fmla="*/ 0 h 22"/>
                <a:gd name="T34" fmla="*/ 0 w 215"/>
                <a:gd name="T35" fmla="*/ 0 h 22"/>
                <a:gd name="T36" fmla="*/ 0 w 215"/>
                <a:gd name="T37" fmla="*/ 0 h 22"/>
                <a:gd name="T38" fmla="*/ 0 w 215"/>
                <a:gd name="T39" fmla="*/ 0 h 22"/>
                <a:gd name="T40" fmla="*/ 0 w 215"/>
                <a:gd name="T41" fmla="*/ 0 h 22"/>
                <a:gd name="T42" fmla="*/ 0 w 215"/>
                <a:gd name="T43" fmla="*/ 0 h 22"/>
                <a:gd name="T44" fmla="*/ 0 w 215"/>
                <a:gd name="T45" fmla="*/ 0 h 22"/>
                <a:gd name="T46" fmla="*/ 0 w 215"/>
                <a:gd name="T47" fmla="*/ 0 h 22"/>
                <a:gd name="T48" fmla="*/ 0 w 215"/>
                <a:gd name="T49" fmla="*/ 0 h 22"/>
                <a:gd name="T50" fmla="*/ 0 w 215"/>
                <a:gd name="T51" fmla="*/ 0 h 22"/>
                <a:gd name="T52" fmla="*/ 0 w 215"/>
                <a:gd name="T53" fmla="*/ 0 h 22"/>
                <a:gd name="T54" fmla="*/ 0 w 215"/>
                <a:gd name="T55" fmla="*/ 0 h 22"/>
                <a:gd name="T56" fmla="*/ 0 w 215"/>
                <a:gd name="T57" fmla="*/ 0 h 22"/>
                <a:gd name="T58" fmla="*/ 0 w 215"/>
                <a:gd name="T59" fmla="*/ 0 h 22"/>
                <a:gd name="T60" fmla="*/ 0 w 215"/>
                <a:gd name="T61" fmla="*/ 0 h 22"/>
                <a:gd name="T62" fmla="*/ 0 w 215"/>
                <a:gd name="T63" fmla="*/ 0 h 22"/>
                <a:gd name="T64" fmla="*/ 0 w 215"/>
                <a:gd name="T65" fmla="*/ 0 h 22"/>
                <a:gd name="T66" fmla="*/ 0 w 215"/>
                <a:gd name="T67" fmla="*/ 0 h 22"/>
                <a:gd name="T68" fmla="*/ 0 w 215"/>
                <a:gd name="T69" fmla="*/ 0 h 22"/>
                <a:gd name="T70" fmla="*/ 0 w 215"/>
                <a:gd name="T71" fmla="*/ 0 h 22"/>
                <a:gd name="T72" fmla="*/ 0 w 215"/>
                <a:gd name="T73" fmla="*/ 0 h 2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15"/>
                <a:gd name="T112" fmla="*/ 0 h 22"/>
                <a:gd name="T113" fmla="*/ 215 w 215"/>
                <a:gd name="T114" fmla="*/ 22 h 2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15" h="22">
                  <a:moveTo>
                    <a:pt x="1" y="21"/>
                  </a:moveTo>
                  <a:lnTo>
                    <a:pt x="0" y="19"/>
                  </a:lnTo>
                  <a:lnTo>
                    <a:pt x="2" y="17"/>
                  </a:lnTo>
                  <a:lnTo>
                    <a:pt x="5" y="13"/>
                  </a:lnTo>
                  <a:lnTo>
                    <a:pt x="7" y="11"/>
                  </a:lnTo>
                  <a:lnTo>
                    <a:pt x="15" y="9"/>
                  </a:lnTo>
                  <a:lnTo>
                    <a:pt x="25" y="6"/>
                  </a:lnTo>
                  <a:lnTo>
                    <a:pt x="38" y="5"/>
                  </a:lnTo>
                  <a:lnTo>
                    <a:pt x="52" y="3"/>
                  </a:lnTo>
                  <a:lnTo>
                    <a:pt x="68" y="2"/>
                  </a:lnTo>
                  <a:lnTo>
                    <a:pt x="83" y="0"/>
                  </a:lnTo>
                  <a:lnTo>
                    <a:pt x="100" y="0"/>
                  </a:lnTo>
                  <a:lnTo>
                    <a:pt x="116" y="0"/>
                  </a:lnTo>
                  <a:lnTo>
                    <a:pt x="134" y="0"/>
                  </a:lnTo>
                  <a:lnTo>
                    <a:pt x="150" y="2"/>
                  </a:lnTo>
                  <a:lnTo>
                    <a:pt x="165" y="3"/>
                  </a:lnTo>
                  <a:lnTo>
                    <a:pt x="179" y="5"/>
                  </a:lnTo>
                  <a:lnTo>
                    <a:pt x="191" y="9"/>
                  </a:lnTo>
                  <a:lnTo>
                    <a:pt x="202" y="12"/>
                  </a:lnTo>
                  <a:lnTo>
                    <a:pt x="210" y="17"/>
                  </a:lnTo>
                  <a:lnTo>
                    <a:pt x="215" y="22"/>
                  </a:lnTo>
                  <a:lnTo>
                    <a:pt x="209" y="20"/>
                  </a:lnTo>
                  <a:lnTo>
                    <a:pt x="198" y="18"/>
                  </a:lnTo>
                  <a:lnTo>
                    <a:pt x="185" y="17"/>
                  </a:lnTo>
                  <a:lnTo>
                    <a:pt x="171" y="15"/>
                  </a:lnTo>
                  <a:lnTo>
                    <a:pt x="153" y="15"/>
                  </a:lnTo>
                  <a:lnTo>
                    <a:pt x="136" y="15"/>
                  </a:lnTo>
                  <a:lnTo>
                    <a:pt x="116" y="15"/>
                  </a:lnTo>
                  <a:lnTo>
                    <a:pt x="98" y="17"/>
                  </a:lnTo>
                  <a:lnTo>
                    <a:pt x="79" y="17"/>
                  </a:lnTo>
                  <a:lnTo>
                    <a:pt x="62" y="18"/>
                  </a:lnTo>
                  <a:lnTo>
                    <a:pt x="45" y="19"/>
                  </a:lnTo>
                  <a:lnTo>
                    <a:pt x="31" y="19"/>
                  </a:lnTo>
                  <a:lnTo>
                    <a:pt x="18" y="20"/>
                  </a:lnTo>
                  <a:lnTo>
                    <a:pt x="9" y="21"/>
                  </a:lnTo>
                  <a:lnTo>
                    <a:pt x="3" y="21"/>
                  </a:lnTo>
                  <a:lnTo>
                    <a:pt x="1" y="21"/>
                  </a:lnTo>
                  <a:close/>
                </a:path>
              </a:pathLst>
            </a:custGeom>
            <a:solidFill>
              <a:srgbClr val="000000"/>
            </a:solidFill>
            <a:ln w="9525">
              <a:noFill/>
              <a:round/>
              <a:headEnd/>
              <a:tailEnd/>
            </a:ln>
          </p:spPr>
          <p:txBody>
            <a:bodyPr/>
            <a:lstStyle/>
            <a:p>
              <a:endParaRPr lang="ru-RU"/>
            </a:p>
          </p:txBody>
        </p:sp>
        <p:sp>
          <p:nvSpPr>
            <p:cNvPr id="211" name="Freeform 490"/>
            <p:cNvSpPr>
              <a:spLocks/>
            </p:cNvSpPr>
            <p:nvPr/>
          </p:nvSpPr>
          <p:spPr bwMode="auto">
            <a:xfrm>
              <a:off x="3149" y="2795"/>
              <a:ext cx="30" cy="19"/>
            </a:xfrm>
            <a:custGeom>
              <a:avLst/>
              <a:gdLst>
                <a:gd name="T0" fmla="*/ 0 w 94"/>
                <a:gd name="T1" fmla="*/ 0 h 69"/>
                <a:gd name="T2" fmla="*/ 0 w 94"/>
                <a:gd name="T3" fmla="*/ 0 h 69"/>
                <a:gd name="T4" fmla="*/ 0 w 94"/>
                <a:gd name="T5" fmla="*/ 0 h 69"/>
                <a:gd name="T6" fmla="*/ 0 w 94"/>
                <a:gd name="T7" fmla="*/ 0 h 69"/>
                <a:gd name="T8" fmla="*/ 0 w 94"/>
                <a:gd name="T9" fmla="*/ 0 h 69"/>
                <a:gd name="T10" fmla="*/ 0 w 94"/>
                <a:gd name="T11" fmla="*/ 0 h 69"/>
                <a:gd name="T12" fmla="*/ 0 w 94"/>
                <a:gd name="T13" fmla="*/ 0 h 69"/>
                <a:gd name="T14" fmla="*/ 0 w 94"/>
                <a:gd name="T15" fmla="*/ 0 h 69"/>
                <a:gd name="T16" fmla="*/ 0 w 94"/>
                <a:gd name="T17" fmla="*/ 0 h 69"/>
                <a:gd name="T18" fmla="*/ 0 w 94"/>
                <a:gd name="T19" fmla="*/ 0 h 69"/>
                <a:gd name="T20" fmla="*/ 0 w 94"/>
                <a:gd name="T21" fmla="*/ 0 h 69"/>
                <a:gd name="T22" fmla="*/ 0 w 94"/>
                <a:gd name="T23" fmla="*/ 0 h 69"/>
                <a:gd name="T24" fmla="*/ 0 w 94"/>
                <a:gd name="T25" fmla="*/ 0 h 69"/>
                <a:gd name="T26" fmla="*/ 0 w 94"/>
                <a:gd name="T27" fmla="*/ 0 h 69"/>
                <a:gd name="T28" fmla="*/ 0 w 94"/>
                <a:gd name="T29" fmla="*/ 0 h 69"/>
                <a:gd name="T30" fmla="*/ 0 w 94"/>
                <a:gd name="T31" fmla="*/ 0 h 69"/>
                <a:gd name="T32" fmla="*/ 0 w 94"/>
                <a:gd name="T33" fmla="*/ 0 h 69"/>
                <a:gd name="T34" fmla="*/ 0 w 94"/>
                <a:gd name="T35" fmla="*/ 0 h 69"/>
                <a:gd name="T36" fmla="*/ 0 w 94"/>
                <a:gd name="T37" fmla="*/ 0 h 69"/>
                <a:gd name="T38" fmla="*/ 0 w 94"/>
                <a:gd name="T39" fmla="*/ 0 h 69"/>
                <a:gd name="T40" fmla="*/ 0 w 94"/>
                <a:gd name="T41" fmla="*/ 0 h 69"/>
                <a:gd name="T42" fmla="*/ 0 w 94"/>
                <a:gd name="T43" fmla="*/ 0 h 69"/>
                <a:gd name="T44" fmla="*/ 0 w 94"/>
                <a:gd name="T45" fmla="*/ 0 h 69"/>
                <a:gd name="T46" fmla="*/ 0 w 94"/>
                <a:gd name="T47" fmla="*/ 0 h 69"/>
                <a:gd name="T48" fmla="*/ 0 w 94"/>
                <a:gd name="T49" fmla="*/ 0 h 69"/>
                <a:gd name="T50" fmla="*/ 0 w 94"/>
                <a:gd name="T51" fmla="*/ 0 h 69"/>
                <a:gd name="T52" fmla="*/ 0 w 94"/>
                <a:gd name="T53" fmla="*/ 0 h 69"/>
                <a:gd name="T54" fmla="*/ 0 w 94"/>
                <a:gd name="T55" fmla="*/ 0 h 69"/>
                <a:gd name="T56" fmla="*/ 0 w 94"/>
                <a:gd name="T57" fmla="*/ 0 h 69"/>
                <a:gd name="T58" fmla="*/ 0 w 94"/>
                <a:gd name="T59" fmla="*/ 0 h 69"/>
                <a:gd name="T60" fmla="*/ 0 w 94"/>
                <a:gd name="T61" fmla="*/ 0 h 69"/>
                <a:gd name="T62" fmla="*/ 0 w 94"/>
                <a:gd name="T63" fmla="*/ 0 h 69"/>
                <a:gd name="T64" fmla="*/ 0 w 94"/>
                <a:gd name="T65" fmla="*/ 0 h 69"/>
                <a:gd name="T66" fmla="*/ 0 w 94"/>
                <a:gd name="T67" fmla="*/ 0 h 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4"/>
                <a:gd name="T103" fmla="*/ 0 h 69"/>
                <a:gd name="T104" fmla="*/ 94 w 94"/>
                <a:gd name="T105" fmla="*/ 69 h 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4" h="69">
                  <a:moveTo>
                    <a:pt x="0" y="42"/>
                  </a:moveTo>
                  <a:lnTo>
                    <a:pt x="4" y="29"/>
                  </a:lnTo>
                  <a:lnTo>
                    <a:pt x="12" y="18"/>
                  </a:lnTo>
                  <a:lnTo>
                    <a:pt x="22" y="8"/>
                  </a:lnTo>
                  <a:lnTo>
                    <a:pt x="32" y="0"/>
                  </a:lnTo>
                  <a:lnTo>
                    <a:pt x="38" y="0"/>
                  </a:lnTo>
                  <a:lnTo>
                    <a:pt x="46" y="0"/>
                  </a:lnTo>
                  <a:lnTo>
                    <a:pt x="55" y="0"/>
                  </a:lnTo>
                  <a:lnTo>
                    <a:pt x="65" y="0"/>
                  </a:lnTo>
                  <a:lnTo>
                    <a:pt x="75" y="0"/>
                  </a:lnTo>
                  <a:lnTo>
                    <a:pt x="84" y="1"/>
                  </a:lnTo>
                  <a:lnTo>
                    <a:pt x="91" y="3"/>
                  </a:lnTo>
                  <a:lnTo>
                    <a:pt x="94" y="5"/>
                  </a:lnTo>
                  <a:lnTo>
                    <a:pt x="88" y="7"/>
                  </a:lnTo>
                  <a:lnTo>
                    <a:pt x="80" y="8"/>
                  </a:lnTo>
                  <a:lnTo>
                    <a:pt x="71" y="10"/>
                  </a:lnTo>
                  <a:lnTo>
                    <a:pt x="62" y="10"/>
                  </a:lnTo>
                  <a:lnTo>
                    <a:pt x="53" y="10"/>
                  </a:lnTo>
                  <a:lnTo>
                    <a:pt x="45" y="11"/>
                  </a:lnTo>
                  <a:lnTo>
                    <a:pt x="39" y="12"/>
                  </a:lnTo>
                  <a:lnTo>
                    <a:pt x="34" y="14"/>
                  </a:lnTo>
                  <a:lnTo>
                    <a:pt x="25" y="22"/>
                  </a:lnTo>
                  <a:lnTo>
                    <a:pt x="17" y="30"/>
                  </a:lnTo>
                  <a:lnTo>
                    <a:pt x="12" y="41"/>
                  </a:lnTo>
                  <a:lnTo>
                    <a:pt x="15" y="51"/>
                  </a:lnTo>
                  <a:lnTo>
                    <a:pt x="44" y="67"/>
                  </a:lnTo>
                  <a:lnTo>
                    <a:pt x="37" y="69"/>
                  </a:lnTo>
                  <a:lnTo>
                    <a:pt x="31" y="69"/>
                  </a:lnTo>
                  <a:lnTo>
                    <a:pt x="24" y="68"/>
                  </a:lnTo>
                  <a:lnTo>
                    <a:pt x="17" y="65"/>
                  </a:lnTo>
                  <a:lnTo>
                    <a:pt x="11" y="60"/>
                  </a:lnTo>
                  <a:lnTo>
                    <a:pt x="6" y="54"/>
                  </a:lnTo>
                  <a:lnTo>
                    <a:pt x="2" y="49"/>
                  </a:lnTo>
                  <a:lnTo>
                    <a:pt x="0" y="42"/>
                  </a:lnTo>
                  <a:close/>
                </a:path>
              </a:pathLst>
            </a:custGeom>
            <a:solidFill>
              <a:srgbClr val="000000"/>
            </a:solidFill>
            <a:ln w="9525">
              <a:noFill/>
              <a:round/>
              <a:headEnd/>
              <a:tailEnd/>
            </a:ln>
          </p:spPr>
          <p:txBody>
            <a:bodyPr/>
            <a:lstStyle/>
            <a:p>
              <a:endParaRPr lang="ru-RU"/>
            </a:p>
          </p:txBody>
        </p:sp>
        <p:sp>
          <p:nvSpPr>
            <p:cNvPr id="212" name="Freeform 491"/>
            <p:cNvSpPr>
              <a:spLocks/>
            </p:cNvSpPr>
            <p:nvPr/>
          </p:nvSpPr>
          <p:spPr bwMode="auto">
            <a:xfrm>
              <a:off x="3245" y="2812"/>
              <a:ext cx="55" cy="5"/>
            </a:xfrm>
            <a:custGeom>
              <a:avLst/>
              <a:gdLst>
                <a:gd name="T0" fmla="*/ 0 w 177"/>
                <a:gd name="T1" fmla="*/ 0 h 16"/>
                <a:gd name="T2" fmla="*/ 0 w 177"/>
                <a:gd name="T3" fmla="*/ 0 h 16"/>
                <a:gd name="T4" fmla="*/ 0 w 177"/>
                <a:gd name="T5" fmla="*/ 0 h 16"/>
                <a:gd name="T6" fmla="*/ 0 w 177"/>
                <a:gd name="T7" fmla="*/ 0 h 16"/>
                <a:gd name="T8" fmla="*/ 0 w 177"/>
                <a:gd name="T9" fmla="*/ 0 h 16"/>
                <a:gd name="T10" fmla="*/ 0 w 177"/>
                <a:gd name="T11" fmla="*/ 0 h 16"/>
                <a:gd name="T12" fmla="*/ 0 w 177"/>
                <a:gd name="T13" fmla="*/ 0 h 16"/>
                <a:gd name="T14" fmla="*/ 0 w 177"/>
                <a:gd name="T15" fmla="*/ 0 h 16"/>
                <a:gd name="T16" fmla="*/ 0 w 177"/>
                <a:gd name="T17" fmla="*/ 0 h 16"/>
                <a:gd name="T18" fmla="*/ 0 w 177"/>
                <a:gd name="T19" fmla="*/ 0 h 16"/>
                <a:gd name="T20" fmla="*/ 0 w 177"/>
                <a:gd name="T21" fmla="*/ 0 h 16"/>
                <a:gd name="T22" fmla="*/ 0 w 177"/>
                <a:gd name="T23" fmla="*/ 0 h 16"/>
                <a:gd name="T24" fmla="*/ 0 w 177"/>
                <a:gd name="T25" fmla="*/ 0 h 16"/>
                <a:gd name="T26" fmla="*/ 0 w 177"/>
                <a:gd name="T27" fmla="*/ 0 h 16"/>
                <a:gd name="T28" fmla="*/ 0 w 177"/>
                <a:gd name="T29" fmla="*/ 0 h 16"/>
                <a:gd name="T30" fmla="*/ 0 w 177"/>
                <a:gd name="T31" fmla="*/ 0 h 16"/>
                <a:gd name="T32" fmla="*/ 0 w 177"/>
                <a:gd name="T33" fmla="*/ 0 h 16"/>
                <a:gd name="T34" fmla="*/ 0 w 177"/>
                <a:gd name="T35" fmla="*/ 0 h 16"/>
                <a:gd name="T36" fmla="*/ 0 w 177"/>
                <a:gd name="T37" fmla="*/ 0 h 16"/>
                <a:gd name="T38" fmla="*/ 0 w 177"/>
                <a:gd name="T39" fmla="*/ 0 h 16"/>
                <a:gd name="T40" fmla="*/ 0 w 177"/>
                <a:gd name="T41" fmla="*/ 0 h 16"/>
                <a:gd name="T42" fmla="*/ 0 w 177"/>
                <a:gd name="T43" fmla="*/ 0 h 16"/>
                <a:gd name="T44" fmla="*/ 0 w 177"/>
                <a:gd name="T45" fmla="*/ 0 h 1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77"/>
                <a:gd name="T70" fmla="*/ 0 h 16"/>
                <a:gd name="T71" fmla="*/ 177 w 177"/>
                <a:gd name="T72" fmla="*/ 16 h 1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77" h="16">
                  <a:moveTo>
                    <a:pt x="47" y="10"/>
                  </a:moveTo>
                  <a:lnTo>
                    <a:pt x="0" y="1"/>
                  </a:lnTo>
                  <a:lnTo>
                    <a:pt x="15" y="0"/>
                  </a:lnTo>
                  <a:lnTo>
                    <a:pt x="34" y="0"/>
                  </a:lnTo>
                  <a:lnTo>
                    <a:pt x="55" y="2"/>
                  </a:lnTo>
                  <a:lnTo>
                    <a:pt x="78" y="4"/>
                  </a:lnTo>
                  <a:lnTo>
                    <a:pt x="101" y="6"/>
                  </a:lnTo>
                  <a:lnTo>
                    <a:pt x="122" y="7"/>
                  </a:lnTo>
                  <a:lnTo>
                    <a:pt x="141" y="4"/>
                  </a:lnTo>
                  <a:lnTo>
                    <a:pt x="157" y="1"/>
                  </a:lnTo>
                  <a:lnTo>
                    <a:pt x="162" y="2"/>
                  </a:lnTo>
                  <a:lnTo>
                    <a:pt x="168" y="3"/>
                  </a:lnTo>
                  <a:lnTo>
                    <a:pt x="172" y="6"/>
                  </a:lnTo>
                  <a:lnTo>
                    <a:pt x="177" y="9"/>
                  </a:lnTo>
                  <a:lnTo>
                    <a:pt x="174" y="16"/>
                  </a:lnTo>
                  <a:lnTo>
                    <a:pt x="157" y="15"/>
                  </a:lnTo>
                  <a:lnTo>
                    <a:pt x="141" y="15"/>
                  </a:lnTo>
                  <a:lnTo>
                    <a:pt x="126" y="14"/>
                  </a:lnTo>
                  <a:lnTo>
                    <a:pt x="110" y="12"/>
                  </a:lnTo>
                  <a:lnTo>
                    <a:pt x="94" y="12"/>
                  </a:lnTo>
                  <a:lnTo>
                    <a:pt x="79" y="11"/>
                  </a:lnTo>
                  <a:lnTo>
                    <a:pt x="63" y="11"/>
                  </a:lnTo>
                  <a:lnTo>
                    <a:pt x="47" y="10"/>
                  </a:lnTo>
                  <a:close/>
                </a:path>
              </a:pathLst>
            </a:custGeom>
            <a:solidFill>
              <a:srgbClr val="000000"/>
            </a:solidFill>
            <a:ln w="9525">
              <a:noFill/>
              <a:round/>
              <a:headEnd/>
              <a:tailEnd/>
            </a:ln>
          </p:spPr>
          <p:txBody>
            <a:bodyPr/>
            <a:lstStyle/>
            <a:p>
              <a:endParaRPr lang="ru-RU"/>
            </a:p>
          </p:txBody>
        </p:sp>
        <p:sp>
          <p:nvSpPr>
            <p:cNvPr id="213" name="Freeform 492"/>
            <p:cNvSpPr>
              <a:spLocks/>
            </p:cNvSpPr>
            <p:nvPr/>
          </p:nvSpPr>
          <p:spPr bwMode="auto">
            <a:xfrm>
              <a:off x="3182" y="2795"/>
              <a:ext cx="140" cy="21"/>
            </a:xfrm>
            <a:custGeom>
              <a:avLst/>
              <a:gdLst>
                <a:gd name="T0" fmla="*/ 0 w 454"/>
                <a:gd name="T1" fmla="*/ 0 h 75"/>
                <a:gd name="T2" fmla="*/ 0 w 454"/>
                <a:gd name="T3" fmla="*/ 0 h 75"/>
                <a:gd name="T4" fmla="*/ 0 w 454"/>
                <a:gd name="T5" fmla="*/ 0 h 75"/>
                <a:gd name="T6" fmla="*/ 0 w 454"/>
                <a:gd name="T7" fmla="*/ 0 h 75"/>
                <a:gd name="T8" fmla="*/ 0 w 454"/>
                <a:gd name="T9" fmla="*/ 0 h 75"/>
                <a:gd name="T10" fmla="*/ 0 w 454"/>
                <a:gd name="T11" fmla="*/ 0 h 75"/>
                <a:gd name="T12" fmla="*/ 0 w 454"/>
                <a:gd name="T13" fmla="*/ 0 h 75"/>
                <a:gd name="T14" fmla="*/ 0 w 454"/>
                <a:gd name="T15" fmla="*/ 0 h 75"/>
                <a:gd name="T16" fmla="*/ 0 w 454"/>
                <a:gd name="T17" fmla="*/ 0 h 75"/>
                <a:gd name="T18" fmla="*/ 0 w 454"/>
                <a:gd name="T19" fmla="*/ 0 h 75"/>
                <a:gd name="T20" fmla="*/ 0 w 454"/>
                <a:gd name="T21" fmla="*/ 0 h 75"/>
                <a:gd name="T22" fmla="*/ 0 w 454"/>
                <a:gd name="T23" fmla="*/ 0 h 75"/>
                <a:gd name="T24" fmla="*/ 0 w 454"/>
                <a:gd name="T25" fmla="*/ 0 h 75"/>
                <a:gd name="T26" fmla="*/ 0 w 454"/>
                <a:gd name="T27" fmla="*/ 0 h 75"/>
                <a:gd name="T28" fmla="*/ 0 w 454"/>
                <a:gd name="T29" fmla="*/ 0 h 75"/>
                <a:gd name="T30" fmla="*/ 0 w 454"/>
                <a:gd name="T31" fmla="*/ 0 h 75"/>
                <a:gd name="T32" fmla="*/ 0 w 454"/>
                <a:gd name="T33" fmla="*/ 0 h 75"/>
                <a:gd name="T34" fmla="*/ 0 w 454"/>
                <a:gd name="T35" fmla="*/ 0 h 75"/>
                <a:gd name="T36" fmla="*/ 0 w 454"/>
                <a:gd name="T37" fmla="*/ 0 h 75"/>
                <a:gd name="T38" fmla="*/ 0 w 454"/>
                <a:gd name="T39" fmla="*/ 0 h 75"/>
                <a:gd name="T40" fmla="*/ 0 w 454"/>
                <a:gd name="T41" fmla="*/ 0 h 75"/>
                <a:gd name="T42" fmla="*/ 0 w 454"/>
                <a:gd name="T43" fmla="*/ 0 h 75"/>
                <a:gd name="T44" fmla="*/ 0 w 454"/>
                <a:gd name="T45" fmla="*/ 0 h 75"/>
                <a:gd name="T46" fmla="*/ 0 w 454"/>
                <a:gd name="T47" fmla="*/ 0 h 75"/>
                <a:gd name="T48" fmla="*/ 0 w 454"/>
                <a:gd name="T49" fmla="*/ 0 h 75"/>
                <a:gd name="T50" fmla="*/ 0 w 454"/>
                <a:gd name="T51" fmla="*/ 0 h 75"/>
                <a:gd name="T52" fmla="*/ 0 w 454"/>
                <a:gd name="T53" fmla="*/ 0 h 75"/>
                <a:gd name="T54" fmla="*/ 0 w 454"/>
                <a:gd name="T55" fmla="*/ 0 h 75"/>
                <a:gd name="T56" fmla="*/ 0 w 454"/>
                <a:gd name="T57" fmla="*/ 0 h 75"/>
                <a:gd name="T58" fmla="*/ 0 w 454"/>
                <a:gd name="T59" fmla="*/ 0 h 75"/>
                <a:gd name="T60" fmla="*/ 0 w 454"/>
                <a:gd name="T61" fmla="*/ 0 h 75"/>
                <a:gd name="T62" fmla="*/ 0 w 454"/>
                <a:gd name="T63" fmla="*/ 0 h 75"/>
                <a:gd name="T64" fmla="*/ 0 w 454"/>
                <a:gd name="T65" fmla="*/ 0 h 75"/>
                <a:gd name="T66" fmla="*/ 0 w 454"/>
                <a:gd name="T67" fmla="*/ 0 h 75"/>
                <a:gd name="T68" fmla="*/ 0 w 454"/>
                <a:gd name="T69" fmla="*/ 0 h 75"/>
                <a:gd name="T70" fmla="*/ 0 w 454"/>
                <a:gd name="T71" fmla="*/ 0 h 75"/>
                <a:gd name="T72" fmla="*/ 0 w 454"/>
                <a:gd name="T73" fmla="*/ 0 h 75"/>
                <a:gd name="T74" fmla="*/ 0 w 454"/>
                <a:gd name="T75" fmla="*/ 0 h 75"/>
                <a:gd name="T76" fmla="*/ 0 w 454"/>
                <a:gd name="T77" fmla="*/ 0 h 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54"/>
                <a:gd name="T118" fmla="*/ 0 h 75"/>
                <a:gd name="T119" fmla="*/ 454 w 454"/>
                <a:gd name="T120" fmla="*/ 75 h 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54" h="75">
                  <a:moveTo>
                    <a:pt x="406" y="53"/>
                  </a:moveTo>
                  <a:lnTo>
                    <a:pt x="409" y="43"/>
                  </a:lnTo>
                  <a:lnTo>
                    <a:pt x="411" y="33"/>
                  </a:lnTo>
                  <a:lnTo>
                    <a:pt x="416" y="24"/>
                  </a:lnTo>
                  <a:lnTo>
                    <a:pt x="424" y="16"/>
                  </a:lnTo>
                  <a:lnTo>
                    <a:pt x="418" y="14"/>
                  </a:lnTo>
                  <a:lnTo>
                    <a:pt x="412" y="13"/>
                  </a:lnTo>
                  <a:lnTo>
                    <a:pt x="406" y="13"/>
                  </a:lnTo>
                  <a:lnTo>
                    <a:pt x="399" y="13"/>
                  </a:lnTo>
                  <a:lnTo>
                    <a:pt x="393" y="14"/>
                  </a:lnTo>
                  <a:lnTo>
                    <a:pt x="387" y="15"/>
                  </a:lnTo>
                  <a:lnTo>
                    <a:pt x="381" y="15"/>
                  </a:lnTo>
                  <a:lnTo>
                    <a:pt x="375" y="14"/>
                  </a:lnTo>
                  <a:lnTo>
                    <a:pt x="360" y="14"/>
                  </a:lnTo>
                  <a:lnTo>
                    <a:pt x="346" y="14"/>
                  </a:lnTo>
                  <a:lnTo>
                    <a:pt x="333" y="15"/>
                  </a:lnTo>
                  <a:lnTo>
                    <a:pt x="319" y="15"/>
                  </a:lnTo>
                  <a:lnTo>
                    <a:pt x="304" y="15"/>
                  </a:lnTo>
                  <a:lnTo>
                    <a:pt x="290" y="15"/>
                  </a:lnTo>
                  <a:lnTo>
                    <a:pt x="276" y="16"/>
                  </a:lnTo>
                  <a:lnTo>
                    <a:pt x="261" y="18"/>
                  </a:lnTo>
                  <a:lnTo>
                    <a:pt x="92" y="11"/>
                  </a:lnTo>
                  <a:lnTo>
                    <a:pt x="81" y="13"/>
                  </a:lnTo>
                  <a:lnTo>
                    <a:pt x="70" y="14"/>
                  </a:lnTo>
                  <a:lnTo>
                    <a:pt x="57" y="14"/>
                  </a:lnTo>
                  <a:lnTo>
                    <a:pt x="45" y="14"/>
                  </a:lnTo>
                  <a:lnTo>
                    <a:pt x="32" y="14"/>
                  </a:lnTo>
                  <a:lnTo>
                    <a:pt x="19" y="13"/>
                  </a:lnTo>
                  <a:lnTo>
                    <a:pt x="9" y="12"/>
                  </a:lnTo>
                  <a:lnTo>
                    <a:pt x="0" y="12"/>
                  </a:lnTo>
                  <a:lnTo>
                    <a:pt x="3" y="10"/>
                  </a:lnTo>
                  <a:lnTo>
                    <a:pt x="9" y="8"/>
                  </a:lnTo>
                  <a:lnTo>
                    <a:pt x="15" y="7"/>
                  </a:lnTo>
                  <a:lnTo>
                    <a:pt x="22" y="7"/>
                  </a:lnTo>
                  <a:lnTo>
                    <a:pt x="28" y="6"/>
                  </a:lnTo>
                  <a:lnTo>
                    <a:pt x="35" y="6"/>
                  </a:lnTo>
                  <a:lnTo>
                    <a:pt x="41" y="6"/>
                  </a:lnTo>
                  <a:lnTo>
                    <a:pt x="47" y="5"/>
                  </a:lnTo>
                  <a:lnTo>
                    <a:pt x="69" y="4"/>
                  </a:lnTo>
                  <a:lnTo>
                    <a:pt x="91" y="3"/>
                  </a:lnTo>
                  <a:lnTo>
                    <a:pt x="113" y="1"/>
                  </a:lnTo>
                  <a:lnTo>
                    <a:pt x="136" y="0"/>
                  </a:lnTo>
                  <a:lnTo>
                    <a:pt x="157" y="0"/>
                  </a:lnTo>
                  <a:lnTo>
                    <a:pt x="179" y="0"/>
                  </a:lnTo>
                  <a:lnTo>
                    <a:pt x="202" y="0"/>
                  </a:lnTo>
                  <a:lnTo>
                    <a:pt x="224" y="0"/>
                  </a:lnTo>
                  <a:lnTo>
                    <a:pt x="238" y="0"/>
                  </a:lnTo>
                  <a:lnTo>
                    <a:pt x="253" y="0"/>
                  </a:lnTo>
                  <a:lnTo>
                    <a:pt x="267" y="1"/>
                  </a:lnTo>
                  <a:lnTo>
                    <a:pt x="282" y="1"/>
                  </a:lnTo>
                  <a:lnTo>
                    <a:pt x="296" y="1"/>
                  </a:lnTo>
                  <a:lnTo>
                    <a:pt x="310" y="1"/>
                  </a:lnTo>
                  <a:lnTo>
                    <a:pt x="325" y="1"/>
                  </a:lnTo>
                  <a:lnTo>
                    <a:pt x="338" y="3"/>
                  </a:lnTo>
                  <a:lnTo>
                    <a:pt x="353" y="3"/>
                  </a:lnTo>
                  <a:lnTo>
                    <a:pt x="367" y="3"/>
                  </a:lnTo>
                  <a:lnTo>
                    <a:pt x="381" y="3"/>
                  </a:lnTo>
                  <a:lnTo>
                    <a:pt x="396" y="3"/>
                  </a:lnTo>
                  <a:lnTo>
                    <a:pt x="410" y="3"/>
                  </a:lnTo>
                  <a:lnTo>
                    <a:pt x="425" y="3"/>
                  </a:lnTo>
                  <a:lnTo>
                    <a:pt x="439" y="1"/>
                  </a:lnTo>
                  <a:lnTo>
                    <a:pt x="454" y="1"/>
                  </a:lnTo>
                  <a:lnTo>
                    <a:pt x="447" y="8"/>
                  </a:lnTo>
                  <a:lnTo>
                    <a:pt x="439" y="15"/>
                  </a:lnTo>
                  <a:lnTo>
                    <a:pt x="431" y="21"/>
                  </a:lnTo>
                  <a:lnTo>
                    <a:pt x="424" y="27"/>
                  </a:lnTo>
                  <a:lnTo>
                    <a:pt x="418" y="35"/>
                  </a:lnTo>
                  <a:lnTo>
                    <a:pt x="416" y="43"/>
                  </a:lnTo>
                  <a:lnTo>
                    <a:pt x="416" y="52"/>
                  </a:lnTo>
                  <a:lnTo>
                    <a:pt x="419" y="64"/>
                  </a:lnTo>
                  <a:lnTo>
                    <a:pt x="423" y="65"/>
                  </a:lnTo>
                  <a:lnTo>
                    <a:pt x="425" y="67"/>
                  </a:lnTo>
                  <a:lnTo>
                    <a:pt x="426" y="71"/>
                  </a:lnTo>
                  <a:lnTo>
                    <a:pt x="425" y="74"/>
                  </a:lnTo>
                  <a:lnTo>
                    <a:pt x="414" y="75"/>
                  </a:lnTo>
                  <a:lnTo>
                    <a:pt x="411" y="69"/>
                  </a:lnTo>
                  <a:lnTo>
                    <a:pt x="409" y="61"/>
                  </a:lnTo>
                  <a:lnTo>
                    <a:pt x="406" y="53"/>
                  </a:lnTo>
                  <a:close/>
                </a:path>
              </a:pathLst>
            </a:custGeom>
            <a:solidFill>
              <a:srgbClr val="000000"/>
            </a:solidFill>
            <a:ln w="9525">
              <a:noFill/>
              <a:round/>
              <a:headEnd/>
              <a:tailEnd/>
            </a:ln>
          </p:spPr>
          <p:txBody>
            <a:bodyPr/>
            <a:lstStyle/>
            <a:p>
              <a:endParaRPr lang="ru-RU"/>
            </a:p>
          </p:txBody>
        </p:sp>
        <p:sp>
          <p:nvSpPr>
            <p:cNvPr id="214" name="Freeform 493"/>
            <p:cNvSpPr>
              <a:spLocks/>
            </p:cNvSpPr>
            <p:nvPr/>
          </p:nvSpPr>
          <p:spPr bwMode="auto">
            <a:xfrm>
              <a:off x="3180" y="2828"/>
              <a:ext cx="110" cy="136"/>
            </a:xfrm>
            <a:custGeom>
              <a:avLst/>
              <a:gdLst>
                <a:gd name="T0" fmla="*/ 1 w 177"/>
                <a:gd name="T1" fmla="*/ 1 h 244"/>
                <a:gd name="T2" fmla="*/ 1 w 177"/>
                <a:gd name="T3" fmla="*/ 1 h 244"/>
                <a:gd name="T4" fmla="*/ 1 w 177"/>
                <a:gd name="T5" fmla="*/ 1 h 244"/>
                <a:gd name="T6" fmla="*/ 1 w 177"/>
                <a:gd name="T7" fmla="*/ 1 h 244"/>
                <a:gd name="T8" fmla="*/ 1 w 177"/>
                <a:gd name="T9" fmla="*/ 1 h 244"/>
                <a:gd name="T10" fmla="*/ 1 w 177"/>
                <a:gd name="T11" fmla="*/ 1 h 244"/>
                <a:gd name="T12" fmla="*/ 1 w 177"/>
                <a:gd name="T13" fmla="*/ 0 h 244"/>
                <a:gd name="T14" fmla="*/ 1 w 177"/>
                <a:gd name="T15" fmla="*/ 1 h 244"/>
                <a:gd name="T16" fmla="*/ 1 w 177"/>
                <a:gd name="T17" fmla="*/ 1 h 244"/>
                <a:gd name="T18" fmla="*/ 1 w 177"/>
                <a:gd name="T19" fmla="*/ 1 h 244"/>
                <a:gd name="T20" fmla="*/ 1 w 177"/>
                <a:gd name="T21" fmla="*/ 1 h 244"/>
                <a:gd name="T22" fmla="*/ 1 w 177"/>
                <a:gd name="T23" fmla="*/ 1 h 244"/>
                <a:gd name="T24" fmla="*/ 0 w 177"/>
                <a:gd name="T25" fmla="*/ 1 h 244"/>
                <a:gd name="T26" fmla="*/ 0 w 177"/>
                <a:gd name="T27" fmla="*/ 1 h 244"/>
                <a:gd name="T28" fmla="*/ 1 w 177"/>
                <a:gd name="T29" fmla="*/ 1 h 244"/>
                <a:gd name="T30" fmla="*/ 1 w 177"/>
                <a:gd name="T31" fmla="*/ 1 h 244"/>
                <a:gd name="T32" fmla="*/ 1 w 177"/>
                <a:gd name="T33" fmla="*/ 1 h 244"/>
                <a:gd name="T34" fmla="*/ 1 w 177"/>
                <a:gd name="T35" fmla="*/ 1 h 244"/>
                <a:gd name="T36" fmla="*/ 1 w 177"/>
                <a:gd name="T37" fmla="*/ 1 h 244"/>
                <a:gd name="T38" fmla="*/ 1 w 177"/>
                <a:gd name="T39" fmla="*/ 1 h 244"/>
                <a:gd name="T40" fmla="*/ 1 w 177"/>
                <a:gd name="T41" fmla="*/ 1 h 244"/>
                <a:gd name="T42" fmla="*/ 1 w 177"/>
                <a:gd name="T43" fmla="*/ 1 h 244"/>
                <a:gd name="T44" fmla="*/ 1 w 177"/>
                <a:gd name="T45" fmla="*/ 1 h 244"/>
                <a:gd name="T46" fmla="*/ 1 w 177"/>
                <a:gd name="T47" fmla="*/ 1 h 244"/>
                <a:gd name="T48" fmla="*/ 1 w 177"/>
                <a:gd name="T49" fmla="*/ 1 h 244"/>
                <a:gd name="T50" fmla="*/ 1 w 177"/>
                <a:gd name="T51" fmla="*/ 1 h 244"/>
                <a:gd name="T52" fmla="*/ 1 w 177"/>
                <a:gd name="T53" fmla="*/ 1 h 244"/>
                <a:gd name="T54" fmla="*/ 1 w 177"/>
                <a:gd name="T55" fmla="*/ 1 h 244"/>
                <a:gd name="T56" fmla="*/ 1 w 177"/>
                <a:gd name="T57" fmla="*/ 1 h 244"/>
                <a:gd name="T58" fmla="*/ 1 w 177"/>
                <a:gd name="T59" fmla="*/ 1 h 244"/>
                <a:gd name="T60" fmla="*/ 1 w 177"/>
                <a:gd name="T61" fmla="*/ 1 h 244"/>
                <a:gd name="T62" fmla="*/ 1 w 177"/>
                <a:gd name="T63" fmla="*/ 1 h 2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7"/>
                <a:gd name="T97" fmla="*/ 0 h 244"/>
                <a:gd name="T98" fmla="*/ 177 w 177"/>
                <a:gd name="T99" fmla="*/ 244 h 2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7" h="244">
                  <a:moveTo>
                    <a:pt x="177" y="106"/>
                  </a:moveTo>
                  <a:lnTo>
                    <a:pt x="177" y="106"/>
                  </a:lnTo>
                  <a:lnTo>
                    <a:pt x="177" y="95"/>
                  </a:lnTo>
                  <a:lnTo>
                    <a:pt x="175" y="85"/>
                  </a:lnTo>
                  <a:lnTo>
                    <a:pt x="171" y="65"/>
                  </a:lnTo>
                  <a:lnTo>
                    <a:pt x="163" y="47"/>
                  </a:lnTo>
                  <a:lnTo>
                    <a:pt x="151" y="32"/>
                  </a:lnTo>
                  <a:lnTo>
                    <a:pt x="139" y="18"/>
                  </a:lnTo>
                  <a:lnTo>
                    <a:pt x="131" y="14"/>
                  </a:lnTo>
                  <a:lnTo>
                    <a:pt x="124" y="9"/>
                  </a:lnTo>
                  <a:lnTo>
                    <a:pt x="115" y="6"/>
                  </a:lnTo>
                  <a:lnTo>
                    <a:pt x="107" y="3"/>
                  </a:lnTo>
                  <a:lnTo>
                    <a:pt x="98" y="2"/>
                  </a:lnTo>
                  <a:lnTo>
                    <a:pt x="89" y="0"/>
                  </a:lnTo>
                  <a:lnTo>
                    <a:pt x="80" y="2"/>
                  </a:lnTo>
                  <a:lnTo>
                    <a:pt x="71" y="3"/>
                  </a:lnTo>
                  <a:lnTo>
                    <a:pt x="62" y="5"/>
                  </a:lnTo>
                  <a:lnTo>
                    <a:pt x="54" y="9"/>
                  </a:lnTo>
                  <a:lnTo>
                    <a:pt x="46" y="14"/>
                  </a:lnTo>
                  <a:lnTo>
                    <a:pt x="39" y="18"/>
                  </a:lnTo>
                  <a:lnTo>
                    <a:pt x="25" y="32"/>
                  </a:lnTo>
                  <a:lnTo>
                    <a:pt x="15" y="47"/>
                  </a:lnTo>
                  <a:lnTo>
                    <a:pt x="6" y="64"/>
                  </a:lnTo>
                  <a:lnTo>
                    <a:pt x="1" y="83"/>
                  </a:lnTo>
                  <a:lnTo>
                    <a:pt x="0" y="94"/>
                  </a:lnTo>
                  <a:lnTo>
                    <a:pt x="0" y="104"/>
                  </a:lnTo>
                  <a:lnTo>
                    <a:pt x="0" y="115"/>
                  </a:lnTo>
                  <a:lnTo>
                    <a:pt x="1" y="126"/>
                  </a:lnTo>
                  <a:lnTo>
                    <a:pt x="4" y="136"/>
                  </a:lnTo>
                  <a:lnTo>
                    <a:pt x="7" y="147"/>
                  </a:lnTo>
                  <a:lnTo>
                    <a:pt x="16" y="165"/>
                  </a:lnTo>
                  <a:lnTo>
                    <a:pt x="28" y="183"/>
                  </a:lnTo>
                  <a:lnTo>
                    <a:pt x="40" y="198"/>
                  </a:lnTo>
                  <a:lnTo>
                    <a:pt x="56" y="212"/>
                  </a:lnTo>
                  <a:lnTo>
                    <a:pt x="69" y="221"/>
                  </a:lnTo>
                  <a:lnTo>
                    <a:pt x="75" y="223"/>
                  </a:lnTo>
                  <a:lnTo>
                    <a:pt x="83" y="224"/>
                  </a:lnTo>
                  <a:lnTo>
                    <a:pt x="81" y="227"/>
                  </a:lnTo>
                  <a:lnTo>
                    <a:pt x="83" y="230"/>
                  </a:lnTo>
                  <a:lnTo>
                    <a:pt x="75" y="241"/>
                  </a:lnTo>
                  <a:lnTo>
                    <a:pt x="98" y="244"/>
                  </a:lnTo>
                  <a:lnTo>
                    <a:pt x="90" y="233"/>
                  </a:lnTo>
                  <a:lnTo>
                    <a:pt x="93" y="233"/>
                  </a:lnTo>
                  <a:lnTo>
                    <a:pt x="96" y="232"/>
                  </a:lnTo>
                  <a:lnTo>
                    <a:pt x="98" y="230"/>
                  </a:lnTo>
                  <a:lnTo>
                    <a:pt x="98" y="227"/>
                  </a:lnTo>
                  <a:lnTo>
                    <a:pt x="98" y="224"/>
                  </a:lnTo>
                  <a:lnTo>
                    <a:pt x="110" y="218"/>
                  </a:lnTo>
                  <a:lnTo>
                    <a:pt x="124" y="209"/>
                  </a:lnTo>
                  <a:lnTo>
                    <a:pt x="136" y="197"/>
                  </a:lnTo>
                  <a:lnTo>
                    <a:pt x="149" y="182"/>
                  </a:lnTo>
                  <a:lnTo>
                    <a:pt x="160" y="164"/>
                  </a:lnTo>
                  <a:lnTo>
                    <a:pt x="169" y="145"/>
                  </a:lnTo>
                  <a:lnTo>
                    <a:pt x="175" y="126"/>
                  </a:lnTo>
                  <a:lnTo>
                    <a:pt x="177" y="115"/>
                  </a:lnTo>
                  <a:lnTo>
                    <a:pt x="177" y="106"/>
                  </a:lnTo>
                  <a:close/>
                </a:path>
              </a:pathLst>
            </a:custGeom>
            <a:solidFill>
              <a:srgbClr val="FE6612"/>
            </a:solidFill>
            <a:ln w="9525">
              <a:noFill/>
              <a:round/>
              <a:headEnd/>
              <a:tailEnd/>
            </a:ln>
          </p:spPr>
          <p:txBody>
            <a:bodyPr/>
            <a:lstStyle/>
            <a:p>
              <a:endParaRPr lang="ru-RU"/>
            </a:p>
          </p:txBody>
        </p:sp>
        <p:sp>
          <p:nvSpPr>
            <p:cNvPr id="215" name="AutoShape 494"/>
            <p:cNvSpPr>
              <a:spLocks noChangeAspect="1" noChangeArrowheads="1" noTextEdit="1"/>
            </p:cNvSpPr>
            <p:nvPr/>
          </p:nvSpPr>
          <p:spPr bwMode="auto">
            <a:xfrm>
              <a:off x="3070" y="2801"/>
              <a:ext cx="538" cy="406"/>
            </a:xfrm>
            <a:prstGeom prst="rect">
              <a:avLst/>
            </a:prstGeom>
            <a:noFill/>
            <a:ln w="9525">
              <a:noFill/>
              <a:miter lim="800000"/>
              <a:headEnd/>
              <a:tailEnd/>
            </a:ln>
          </p:spPr>
          <p:txBody>
            <a:bodyPr/>
            <a:lstStyle/>
            <a:p>
              <a:endParaRPr lang="ru-RU"/>
            </a:p>
          </p:txBody>
        </p:sp>
        <p:sp>
          <p:nvSpPr>
            <p:cNvPr id="216" name="Freeform 495"/>
            <p:cNvSpPr>
              <a:spLocks/>
            </p:cNvSpPr>
            <p:nvPr/>
          </p:nvSpPr>
          <p:spPr bwMode="auto">
            <a:xfrm>
              <a:off x="3276" y="2939"/>
              <a:ext cx="215" cy="127"/>
            </a:xfrm>
            <a:custGeom>
              <a:avLst/>
              <a:gdLst>
                <a:gd name="T0" fmla="*/ 1 w 348"/>
                <a:gd name="T1" fmla="*/ 0 h 272"/>
                <a:gd name="T2" fmla="*/ 0 w 348"/>
                <a:gd name="T3" fmla="*/ 0 h 272"/>
                <a:gd name="T4" fmla="*/ 1 w 348"/>
                <a:gd name="T5" fmla="*/ 0 h 272"/>
                <a:gd name="T6" fmla="*/ 1 w 348"/>
                <a:gd name="T7" fmla="*/ 0 h 272"/>
                <a:gd name="T8" fmla="*/ 1 w 348"/>
                <a:gd name="T9" fmla="*/ 0 h 272"/>
                <a:gd name="T10" fmla="*/ 1 w 348"/>
                <a:gd name="T11" fmla="*/ 0 h 272"/>
                <a:gd name="T12" fmla="*/ 1 w 348"/>
                <a:gd name="T13" fmla="*/ 0 h 272"/>
                <a:gd name="T14" fmla="*/ 1 w 348"/>
                <a:gd name="T15" fmla="*/ 0 h 272"/>
                <a:gd name="T16" fmla="*/ 1 w 348"/>
                <a:gd name="T17" fmla="*/ 0 h 272"/>
                <a:gd name="T18" fmla="*/ 1 w 348"/>
                <a:gd name="T19" fmla="*/ 0 h 272"/>
                <a:gd name="T20" fmla="*/ 1 w 348"/>
                <a:gd name="T21" fmla="*/ 0 h 272"/>
                <a:gd name="T22" fmla="*/ 1 w 348"/>
                <a:gd name="T23" fmla="*/ 0 h 272"/>
                <a:gd name="T24" fmla="*/ 1 w 348"/>
                <a:gd name="T25" fmla="*/ 0 h 272"/>
                <a:gd name="T26" fmla="*/ 1 w 348"/>
                <a:gd name="T27" fmla="*/ 0 h 272"/>
                <a:gd name="T28" fmla="*/ 1 w 348"/>
                <a:gd name="T29" fmla="*/ 0 h 272"/>
                <a:gd name="T30" fmla="*/ 1 w 348"/>
                <a:gd name="T31" fmla="*/ 0 h 272"/>
                <a:gd name="T32" fmla="*/ 1 w 348"/>
                <a:gd name="T33" fmla="*/ 0 h 272"/>
                <a:gd name="T34" fmla="*/ 1 w 348"/>
                <a:gd name="T35" fmla="*/ 0 h 272"/>
                <a:gd name="T36" fmla="*/ 1 w 348"/>
                <a:gd name="T37" fmla="*/ 0 h 272"/>
                <a:gd name="T38" fmla="*/ 1 w 348"/>
                <a:gd name="T39" fmla="*/ 0 h 272"/>
                <a:gd name="T40" fmla="*/ 1 w 348"/>
                <a:gd name="T41" fmla="*/ 0 h 272"/>
                <a:gd name="T42" fmla="*/ 1 w 348"/>
                <a:gd name="T43" fmla="*/ 0 h 272"/>
                <a:gd name="T44" fmla="*/ 1 w 348"/>
                <a:gd name="T45" fmla="*/ 0 h 272"/>
                <a:gd name="T46" fmla="*/ 1 w 348"/>
                <a:gd name="T47" fmla="*/ 0 h 272"/>
                <a:gd name="T48" fmla="*/ 1 w 348"/>
                <a:gd name="T49" fmla="*/ 0 h 272"/>
                <a:gd name="T50" fmla="*/ 1 w 348"/>
                <a:gd name="T51" fmla="*/ 0 h 272"/>
                <a:gd name="T52" fmla="*/ 1 w 348"/>
                <a:gd name="T53" fmla="*/ 0 h 272"/>
                <a:gd name="T54" fmla="*/ 1 w 348"/>
                <a:gd name="T55" fmla="*/ 0 h 272"/>
                <a:gd name="T56" fmla="*/ 1 w 348"/>
                <a:gd name="T57" fmla="*/ 0 h 272"/>
                <a:gd name="T58" fmla="*/ 1 w 348"/>
                <a:gd name="T59" fmla="*/ 0 h 272"/>
                <a:gd name="T60" fmla="*/ 1 w 348"/>
                <a:gd name="T61" fmla="*/ 0 h 272"/>
                <a:gd name="T62" fmla="*/ 1 w 348"/>
                <a:gd name="T63" fmla="*/ 0 h 272"/>
                <a:gd name="T64" fmla="*/ 1 w 348"/>
                <a:gd name="T65" fmla="*/ 0 h 272"/>
                <a:gd name="T66" fmla="*/ 1 w 348"/>
                <a:gd name="T67" fmla="*/ 0 h 272"/>
                <a:gd name="T68" fmla="*/ 1 w 348"/>
                <a:gd name="T69" fmla="*/ 0 h 272"/>
                <a:gd name="T70" fmla="*/ 1 w 348"/>
                <a:gd name="T71" fmla="*/ 0 h 272"/>
                <a:gd name="T72" fmla="*/ 1 w 348"/>
                <a:gd name="T73" fmla="*/ 0 h 272"/>
                <a:gd name="T74" fmla="*/ 1 w 348"/>
                <a:gd name="T75" fmla="*/ 0 h 272"/>
                <a:gd name="T76" fmla="*/ 1 w 348"/>
                <a:gd name="T77" fmla="*/ 0 h 272"/>
                <a:gd name="T78" fmla="*/ 1 w 348"/>
                <a:gd name="T79" fmla="*/ 0 h 272"/>
                <a:gd name="T80" fmla="*/ 1 w 348"/>
                <a:gd name="T81" fmla="*/ 0 h 272"/>
                <a:gd name="T82" fmla="*/ 1 w 348"/>
                <a:gd name="T83" fmla="*/ 0 h 272"/>
                <a:gd name="T84" fmla="*/ 1 w 348"/>
                <a:gd name="T85" fmla="*/ 0 h 272"/>
                <a:gd name="T86" fmla="*/ 1 w 348"/>
                <a:gd name="T87" fmla="*/ 0 h 2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48"/>
                <a:gd name="T133" fmla="*/ 0 h 272"/>
                <a:gd name="T134" fmla="*/ 348 w 348"/>
                <a:gd name="T135" fmla="*/ 272 h 27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48" h="272">
                  <a:moveTo>
                    <a:pt x="36" y="112"/>
                  </a:moveTo>
                  <a:lnTo>
                    <a:pt x="44" y="112"/>
                  </a:lnTo>
                  <a:lnTo>
                    <a:pt x="21" y="101"/>
                  </a:lnTo>
                  <a:lnTo>
                    <a:pt x="0" y="91"/>
                  </a:lnTo>
                  <a:lnTo>
                    <a:pt x="8" y="89"/>
                  </a:lnTo>
                  <a:lnTo>
                    <a:pt x="12" y="88"/>
                  </a:lnTo>
                  <a:lnTo>
                    <a:pt x="18" y="89"/>
                  </a:lnTo>
                  <a:lnTo>
                    <a:pt x="32" y="95"/>
                  </a:lnTo>
                  <a:lnTo>
                    <a:pt x="45" y="100"/>
                  </a:lnTo>
                  <a:lnTo>
                    <a:pt x="51" y="103"/>
                  </a:lnTo>
                  <a:lnTo>
                    <a:pt x="76" y="106"/>
                  </a:lnTo>
                  <a:lnTo>
                    <a:pt x="80" y="104"/>
                  </a:lnTo>
                  <a:lnTo>
                    <a:pt x="83" y="92"/>
                  </a:lnTo>
                  <a:lnTo>
                    <a:pt x="82" y="92"/>
                  </a:lnTo>
                  <a:lnTo>
                    <a:pt x="77" y="94"/>
                  </a:lnTo>
                  <a:lnTo>
                    <a:pt x="71" y="94"/>
                  </a:lnTo>
                  <a:lnTo>
                    <a:pt x="65" y="92"/>
                  </a:lnTo>
                  <a:lnTo>
                    <a:pt x="59" y="91"/>
                  </a:lnTo>
                  <a:lnTo>
                    <a:pt x="55" y="88"/>
                  </a:lnTo>
                  <a:lnTo>
                    <a:pt x="51" y="83"/>
                  </a:lnTo>
                  <a:lnTo>
                    <a:pt x="65" y="83"/>
                  </a:lnTo>
                  <a:lnTo>
                    <a:pt x="76" y="82"/>
                  </a:lnTo>
                  <a:lnTo>
                    <a:pt x="86" y="79"/>
                  </a:lnTo>
                  <a:lnTo>
                    <a:pt x="104" y="91"/>
                  </a:lnTo>
                  <a:lnTo>
                    <a:pt x="106" y="92"/>
                  </a:lnTo>
                  <a:lnTo>
                    <a:pt x="109" y="98"/>
                  </a:lnTo>
                  <a:lnTo>
                    <a:pt x="114" y="106"/>
                  </a:lnTo>
                  <a:lnTo>
                    <a:pt x="121" y="116"/>
                  </a:lnTo>
                  <a:lnTo>
                    <a:pt x="130" y="125"/>
                  </a:lnTo>
                  <a:lnTo>
                    <a:pt x="142" y="135"/>
                  </a:lnTo>
                  <a:lnTo>
                    <a:pt x="170" y="154"/>
                  </a:lnTo>
                  <a:lnTo>
                    <a:pt x="201" y="174"/>
                  </a:lnTo>
                  <a:lnTo>
                    <a:pt x="230" y="189"/>
                  </a:lnTo>
                  <a:lnTo>
                    <a:pt x="256" y="203"/>
                  </a:lnTo>
                  <a:lnTo>
                    <a:pt x="280" y="215"/>
                  </a:lnTo>
                  <a:lnTo>
                    <a:pt x="292" y="54"/>
                  </a:lnTo>
                  <a:lnTo>
                    <a:pt x="295" y="47"/>
                  </a:lnTo>
                  <a:lnTo>
                    <a:pt x="297" y="38"/>
                  </a:lnTo>
                  <a:lnTo>
                    <a:pt x="300" y="18"/>
                  </a:lnTo>
                  <a:lnTo>
                    <a:pt x="301" y="10"/>
                  </a:lnTo>
                  <a:lnTo>
                    <a:pt x="306" y="3"/>
                  </a:lnTo>
                  <a:lnTo>
                    <a:pt x="309" y="1"/>
                  </a:lnTo>
                  <a:lnTo>
                    <a:pt x="312" y="0"/>
                  </a:lnTo>
                  <a:lnTo>
                    <a:pt x="315" y="0"/>
                  </a:lnTo>
                  <a:lnTo>
                    <a:pt x="319" y="0"/>
                  </a:lnTo>
                  <a:lnTo>
                    <a:pt x="327" y="4"/>
                  </a:lnTo>
                  <a:lnTo>
                    <a:pt x="333" y="9"/>
                  </a:lnTo>
                  <a:lnTo>
                    <a:pt x="338" y="13"/>
                  </a:lnTo>
                  <a:lnTo>
                    <a:pt x="342" y="19"/>
                  </a:lnTo>
                  <a:lnTo>
                    <a:pt x="347" y="27"/>
                  </a:lnTo>
                  <a:lnTo>
                    <a:pt x="348" y="35"/>
                  </a:lnTo>
                  <a:lnTo>
                    <a:pt x="348" y="44"/>
                  </a:lnTo>
                  <a:lnTo>
                    <a:pt x="336" y="110"/>
                  </a:lnTo>
                  <a:lnTo>
                    <a:pt x="324" y="186"/>
                  </a:lnTo>
                  <a:lnTo>
                    <a:pt x="312" y="272"/>
                  </a:lnTo>
                  <a:lnTo>
                    <a:pt x="288" y="259"/>
                  </a:lnTo>
                  <a:lnTo>
                    <a:pt x="230" y="224"/>
                  </a:lnTo>
                  <a:lnTo>
                    <a:pt x="195" y="201"/>
                  </a:lnTo>
                  <a:lnTo>
                    <a:pt x="159" y="177"/>
                  </a:lnTo>
                  <a:lnTo>
                    <a:pt x="124" y="150"/>
                  </a:lnTo>
                  <a:lnTo>
                    <a:pt x="94" y="125"/>
                  </a:lnTo>
                  <a:lnTo>
                    <a:pt x="74" y="125"/>
                  </a:lnTo>
                  <a:lnTo>
                    <a:pt x="45" y="127"/>
                  </a:lnTo>
                  <a:lnTo>
                    <a:pt x="23" y="121"/>
                  </a:lnTo>
                  <a:lnTo>
                    <a:pt x="26" y="119"/>
                  </a:lnTo>
                  <a:lnTo>
                    <a:pt x="29" y="118"/>
                  </a:lnTo>
                  <a:lnTo>
                    <a:pt x="11" y="110"/>
                  </a:lnTo>
                  <a:lnTo>
                    <a:pt x="14" y="109"/>
                  </a:lnTo>
                  <a:lnTo>
                    <a:pt x="17" y="107"/>
                  </a:lnTo>
                  <a:lnTo>
                    <a:pt x="26" y="109"/>
                  </a:lnTo>
                  <a:lnTo>
                    <a:pt x="36" y="112"/>
                  </a:lnTo>
                  <a:close/>
                </a:path>
              </a:pathLst>
            </a:custGeom>
            <a:solidFill>
              <a:srgbClr val="FCAA7A"/>
            </a:solidFill>
            <a:ln w="9525">
              <a:noFill/>
              <a:round/>
              <a:headEnd/>
              <a:tailEnd/>
            </a:ln>
          </p:spPr>
          <p:txBody>
            <a:bodyPr/>
            <a:lstStyle/>
            <a:p>
              <a:endParaRPr lang="ru-RU"/>
            </a:p>
          </p:txBody>
        </p:sp>
        <p:sp>
          <p:nvSpPr>
            <p:cNvPr id="217" name="Freeform 496"/>
            <p:cNvSpPr>
              <a:spLocks/>
            </p:cNvSpPr>
            <p:nvPr/>
          </p:nvSpPr>
          <p:spPr bwMode="auto">
            <a:xfrm>
              <a:off x="3287" y="2964"/>
              <a:ext cx="84" cy="23"/>
            </a:xfrm>
            <a:custGeom>
              <a:avLst/>
              <a:gdLst>
                <a:gd name="T0" fmla="*/ 1 w 136"/>
                <a:gd name="T1" fmla="*/ 0 h 50"/>
                <a:gd name="T2" fmla="*/ 1 w 136"/>
                <a:gd name="T3" fmla="*/ 0 h 50"/>
                <a:gd name="T4" fmla="*/ 1 w 136"/>
                <a:gd name="T5" fmla="*/ 0 h 50"/>
                <a:gd name="T6" fmla="*/ 0 w 136"/>
                <a:gd name="T7" fmla="*/ 0 h 50"/>
                <a:gd name="T8" fmla="*/ 1 w 136"/>
                <a:gd name="T9" fmla="*/ 0 h 50"/>
                <a:gd name="T10" fmla="*/ 1 w 136"/>
                <a:gd name="T11" fmla="*/ 0 h 50"/>
                <a:gd name="T12" fmla="*/ 1 w 136"/>
                <a:gd name="T13" fmla="*/ 0 h 50"/>
                <a:gd name="T14" fmla="*/ 1 w 136"/>
                <a:gd name="T15" fmla="*/ 0 h 50"/>
                <a:gd name="T16" fmla="*/ 1 w 136"/>
                <a:gd name="T17" fmla="*/ 0 h 50"/>
                <a:gd name="T18" fmla="*/ 1 w 136"/>
                <a:gd name="T19" fmla="*/ 0 h 50"/>
                <a:gd name="T20" fmla="*/ 1 w 136"/>
                <a:gd name="T21" fmla="*/ 0 h 50"/>
                <a:gd name="T22" fmla="*/ 1 w 136"/>
                <a:gd name="T23" fmla="*/ 0 h 50"/>
                <a:gd name="T24" fmla="*/ 1 w 136"/>
                <a:gd name="T25" fmla="*/ 0 h 50"/>
                <a:gd name="T26" fmla="*/ 1 w 136"/>
                <a:gd name="T27" fmla="*/ 0 h 50"/>
                <a:gd name="T28" fmla="*/ 1 w 136"/>
                <a:gd name="T29" fmla="*/ 0 h 50"/>
                <a:gd name="T30" fmla="*/ 1 w 136"/>
                <a:gd name="T31" fmla="*/ 0 h 50"/>
                <a:gd name="T32" fmla="*/ 1 w 136"/>
                <a:gd name="T33" fmla="*/ 0 h 50"/>
                <a:gd name="T34" fmla="*/ 1 w 136"/>
                <a:gd name="T35" fmla="*/ 0 h 50"/>
                <a:gd name="T36" fmla="*/ 1 w 136"/>
                <a:gd name="T37" fmla="*/ 0 h 50"/>
                <a:gd name="T38" fmla="*/ 1 w 136"/>
                <a:gd name="T39" fmla="*/ 0 h 50"/>
                <a:gd name="T40" fmla="*/ 1 w 136"/>
                <a:gd name="T41" fmla="*/ 0 h 50"/>
                <a:gd name="T42" fmla="*/ 1 w 136"/>
                <a:gd name="T43" fmla="*/ 0 h 50"/>
                <a:gd name="T44" fmla="*/ 1 w 136"/>
                <a:gd name="T45" fmla="*/ 0 h 50"/>
                <a:gd name="T46" fmla="*/ 1 w 136"/>
                <a:gd name="T47" fmla="*/ 0 h 50"/>
                <a:gd name="T48" fmla="*/ 1 w 136"/>
                <a:gd name="T49" fmla="*/ 0 h 50"/>
                <a:gd name="T50" fmla="*/ 1 w 136"/>
                <a:gd name="T51" fmla="*/ 0 h 50"/>
                <a:gd name="T52" fmla="*/ 1 w 136"/>
                <a:gd name="T53" fmla="*/ 0 h 50"/>
                <a:gd name="T54" fmla="*/ 1 w 136"/>
                <a:gd name="T55" fmla="*/ 0 h 50"/>
                <a:gd name="T56" fmla="*/ 1 w 136"/>
                <a:gd name="T57" fmla="*/ 0 h 50"/>
                <a:gd name="T58" fmla="*/ 1 w 136"/>
                <a:gd name="T59" fmla="*/ 0 h 50"/>
                <a:gd name="T60" fmla="*/ 1 w 136"/>
                <a:gd name="T61" fmla="*/ 0 h 50"/>
                <a:gd name="T62" fmla="*/ 1 w 136"/>
                <a:gd name="T63" fmla="*/ 0 h 50"/>
                <a:gd name="T64" fmla="*/ 1 w 136"/>
                <a:gd name="T65" fmla="*/ 0 h 50"/>
                <a:gd name="T66" fmla="*/ 1 w 136"/>
                <a:gd name="T67" fmla="*/ 0 h 50"/>
                <a:gd name="T68" fmla="*/ 1 w 136"/>
                <a:gd name="T69" fmla="*/ 0 h 50"/>
                <a:gd name="T70" fmla="*/ 1 w 136"/>
                <a:gd name="T71" fmla="*/ 0 h 50"/>
                <a:gd name="T72" fmla="*/ 1 w 136"/>
                <a:gd name="T73" fmla="*/ 0 h 5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36"/>
                <a:gd name="T112" fmla="*/ 0 h 50"/>
                <a:gd name="T113" fmla="*/ 136 w 136"/>
                <a:gd name="T114" fmla="*/ 50 h 5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36" h="50">
                  <a:moveTo>
                    <a:pt x="3" y="27"/>
                  </a:moveTo>
                  <a:lnTo>
                    <a:pt x="3" y="27"/>
                  </a:lnTo>
                  <a:lnTo>
                    <a:pt x="2" y="29"/>
                  </a:lnTo>
                  <a:lnTo>
                    <a:pt x="0" y="32"/>
                  </a:lnTo>
                  <a:lnTo>
                    <a:pt x="2" y="38"/>
                  </a:lnTo>
                  <a:lnTo>
                    <a:pt x="2" y="41"/>
                  </a:lnTo>
                  <a:lnTo>
                    <a:pt x="5" y="44"/>
                  </a:lnTo>
                  <a:lnTo>
                    <a:pt x="8" y="47"/>
                  </a:lnTo>
                  <a:lnTo>
                    <a:pt x="14" y="48"/>
                  </a:lnTo>
                  <a:lnTo>
                    <a:pt x="21" y="50"/>
                  </a:lnTo>
                  <a:lnTo>
                    <a:pt x="33" y="50"/>
                  </a:lnTo>
                  <a:lnTo>
                    <a:pt x="49" y="48"/>
                  </a:lnTo>
                  <a:lnTo>
                    <a:pt x="70" y="45"/>
                  </a:lnTo>
                  <a:lnTo>
                    <a:pt x="91" y="41"/>
                  </a:lnTo>
                  <a:lnTo>
                    <a:pt x="109" y="36"/>
                  </a:lnTo>
                  <a:lnTo>
                    <a:pt x="121" y="30"/>
                  </a:lnTo>
                  <a:lnTo>
                    <a:pt x="130" y="26"/>
                  </a:lnTo>
                  <a:lnTo>
                    <a:pt x="135" y="21"/>
                  </a:lnTo>
                  <a:lnTo>
                    <a:pt x="136" y="16"/>
                  </a:lnTo>
                  <a:lnTo>
                    <a:pt x="136" y="10"/>
                  </a:lnTo>
                  <a:lnTo>
                    <a:pt x="133" y="6"/>
                  </a:lnTo>
                  <a:lnTo>
                    <a:pt x="130" y="1"/>
                  </a:lnTo>
                  <a:lnTo>
                    <a:pt x="126" y="0"/>
                  </a:lnTo>
                  <a:lnTo>
                    <a:pt x="123" y="0"/>
                  </a:lnTo>
                  <a:lnTo>
                    <a:pt x="118" y="1"/>
                  </a:lnTo>
                  <a:lnTo>
                    <a:pt x="108" y="6"/>
                  </a:lnTo>
                  <a:lnTo>
                    <a:pt x="96" y="9"/>
                  </a:lnTo>
                  <a:lnTo>
                    <a:pt x="68" y="16"/>
                  </a:lnTo>
                  <a:lnTo>
                    <a:pt x="40" y="21"/>
                  </a:lnTo>
                  <a:lnTo>
                    <a:pt x="17" y="24"/>
                  </a:lnTo>
                  <a:lnTo>
                    <a:pt x="3" y="27"/>
                  </a:lnTo>
                  <a:close/>
                </a:path>
              </a:pathLst>
            </a:custGeom>
            <a:solidFill>
              <a:srgbClr val="FE6612"/>
            </a:solidFill>
            <a:ln w="9525">
              <a:noFill/>
              <a:round/>
              <a:headEnd/>
              <a:tailEnd/>
            </a:ln>
          </p:spPr>
          <p:txBody>
            <a:bodyPr/>
            <a:lstStyle/>
            <a:p>
              <a:endParaRPr lang="ru-RU"/>
            </a:p>
          </p:txBody>
        </p:sp>
        <p:sp>
          <p:nvSpPr>
            <p:cNvPr id="218" name="Freeform 497"/>
            <p:cNvSpPr>
              <a:spLocks/>
            </p:cNvSpPr>
            <p:nvPr/>
          </p:nvSpPr>
          <p:spPr bwMode="auto">
            <a:xfrm>
              <a:off x="3290" y="2900"/>
              <a:ext cx="31" cy="63"/>
            </a:xfrm>
            <a:custGeom>
              <a:avLst/>
              <a:gdLst>
                <a:gd name="T0" fmla="*/ 1 w 50"/>
                <a:gd name="T1" fmla="*/ 0 h 134"/>
                <a:gd name="T2" fmla="*/ 1 w 50"/>
                <a:gd name="T3" fmla="*/ 0 h 134"/>
                <a:gd name="T4" fmla="*/ 1 w 50"/>
                <a:gd name="T5" fmla="*/ 0 h 134"/>
                <a:gd name="T6" fmla="*/ 1 w 50"/>
                <a:gd name="T7" fmla="*/ 0 h 134"/>
                <a:gd name="T8" fmla="*/ 1 w 50"/>
                <a:gd name="T9" fmla="*/ 0 h 134"/>
                <a:gd name="T10" fmla="*/ 1 w 50"/>
                <a:gd name="T11" fmla="*/ 0 h 134"/>
                <a:gd name="T12" fmla="*/ 1 w 50"/>
                <a:gd name="T13" fmla="*/ 0 h 134"/>
                <a:gd name="T14" fmla="*/ 0 w 50"/>
                <a:gd name="T15" fmla="*/ 0 h 134"/>
                <a:gd name="T16" fmla="*/ 0 w 50"/>
                <a:gd name="T17" fmla="*/ 0 h 134"/>
                <a:gd name="T18" fmla="*/ 0 w 50"/>
                <a:gd name="T19" fmla="*/ 0 h 134"/>
                <a:gd name="T20" fmla="*/ 1 w 50"/>
                <a:gd name="T21" fmla="*/ 0 h 134"/>
                <a:gd name="T22" fmla="*/ 1 w 50"/>
                <a:gd name="T23" fmla="*/ 0 h 134"/>
                <a:gd name="T24" fmla="*/ 1 w 50"/>
                <a:gd name="T25" fmla="*/ 0 h 134"/>
                <a:gd name="T26" fmla="*/ 1 w 50"/>
                <a:gd name="T27" fmla="*/ 0 h 134"/>
                <a:gd name="T28" fmla="*/ 1 w 50"/>
                <a:gd name="T29" fmla="*/ 0 h 134"/>
                <a:gd name="T30" fmla="*/ 1 w 50"/>
                <a:gd name="T31" fmla="*/ 0 h 134"/>
                <a:gd name="T32" fmla="*/ 1 w 50"/>
                <a:gd name="T33" fmla="*/ 0 h 134"/>
                <a:gd name="T34" fmla="*/ 1 w 50"/>
                <a:gd name="T35" fmla="*/ 0 h 134"/>
                <a:gd name="T36" fmla="*/ 1 w 50"/>
                <a:gd name="T37" fmla="*/ 0 h 134"/>
                <a:gd name="T38" fmla="*/ 1 w 50"/>
                <a:gd name="T39" fmla="*/ 0 h 134"/>
                <a:gd name="T40" fmla="*/ 1 w 50"/>
                <a:gd name="T41" fmla="*/ 0 h 134"/>
                <a:gd name="T42" fmla="*/ 1 w 50"/>
                <a:gd name="T43" fmla="*/ 0 h 134"/>
                <a:gd name="T44" fmla="*/ 1 w 50"/>
                <a:gd name="T45" fmla="*/ 0 h 134"/>
                <a:gd name="T46" fmla="*/ 1 w 50"/>
                <a:gd name="T47" fmla="*/ 0 h 134"/>
                <a:gd name="T48" fmla="*/ 1 w 50"/>
                <a:gd name="T49" fmla="*/ 0 h 134"/>
                <a:gd name="T50" fmla="*/ 1 w 50"/>
                <a:gd name="T51" fmla="*/ 0 h 134"/>
                <a:gd name="T52" fmla="*/ 1 w 50"/>
                <a:gd name="T53" fmla="*/ 0 h 134"/>
                <a:gd name="T54" fmla="*/ 1 w 50"/>
                <a:gd name="T55" fmla="*/ 0 h 134"/>
                <a:gd name="T56" fmla="*/ 1 w 50"/>
                <a:gd name="T57" fmla="*/ 0 h 134"/>
                <a:gd name="T58" fmla="*/ 1 w 50"/>
                <a:gd name="T59" fmla="*/ 0 h 134"/>
                <a:gd name="T60" fmla="*/ 1 w 50"/>
                <a:gd name="T61" fmla="*/ 0 h 134"/>
                <a:gd name="T62" fmla="*/ 1 w 50"/>
                <a:gd name="T63" fmla="*/ 0 h 134"/>
                <a:gd name="T64" fmla="*/ 1 w 50"/>
                <a:gd name="T65" fmla="*/ 0 h 134"/>
                <a:gd name="T66" fmla="*/ 1 w 50"/>
                <a:gd name="T67" fmla="*/ 0 h 134"/>
                <a:gd name="T68" fmla="*/ 1 w 50"/>
                <a:gd name="T69" fmla="*/ 0 h 134"/>
                <a:gd name="T70" fmla="*/ 1 w 50"/>
                <a:gd name="T71" fmla="*/ 0 h 134"/>
                <a:gd name="T72" fmla="*/ 1 w 50"/>
                <a:gd name="T73" fmla="*/ 0 h 13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0"/>
                <a:gd name="T112" fmla="*/ 0 h 134"/>
                <a:gd name="T113" fmla="*/ 50 w 50"/>
                <a:gd name="T114" fmla="*/ 134 h 13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0" h="134">
                  <a:moveTo>
                    <a:pt x="18" y="0"/>
                  </a:moveTo>
                  <a:lnTo>
                    <a:pt x="18" y="0"/>
                  </a:lnTo>
                  <a:lnTo>
                    <a:pt x="15" y="0"/>
                  </a:lnTo>
                  <a:lnTo>
                    <a:pt x="9" y="1"/>
                  </a:lnTo>
                  <a:lnTo>
                    <a:pt x="6" y="4"/>
                  </a:lnTo>
                  <a:lnTo>
                    <a:pt x="3" y="7"/>
                  </a:lnTo>
                  <a:lnTo>
                    <a:pt x="1" y="10"/>
                  </a:lnTo>
                  <a:lnTo>
                    <a:pt x="0" y="16"/>
                  </a:lnTo>
                  <a:lnTo>
                    <a:pt x="0" y="30"/>
                  </a:lnTo>
                  <a:lnTo>
                    <a:pt x="1" y="39"/>
                  </a:lnTo>
                  <a:lnTo>
                    <a:pt x="3" y="51"/>
                  </a:lnTo>
                  <a:lnTo>
                    <a:pt x="7" y="65"/>
                  </a:lnTo>
                  <a:lnTo>
                    <a:pt x="13" y="83"/>
                  </a:lnTo>
                  <a:lnTo>
                    <a:pt x="22" y="105"/>
                  </a:lnTo>
                  <a:lnTo>
                    <a:pt x="36" y="133"/>
                  </a:lnTo>
                  <a:lnTo>
                    <a:pt x="41" y="134"/>
                  </a:lnTo>
                  <a:lnTo>
                    <a:pt x="44" y="134"/>
                  </a:lnTo>
                  <a:lnTo>
                    <a:pt x="47" y="131"/>
                  </a:lnTo>
                  <a:lnTo>
                    <a:pt x="50" y="125"/>
                  </a:lnTo>
                  <a:lnTo>
                    <a:pt x="50" y="119"/>
                  </a:lnTo>
                  <a:lnTo>
                    <a:pt x="47" y="110"/>
                  </a:lnTo>
                  <a:lnTo>
                    <a:pt x="41" y="95"/>
                  </a:lnTo>
                  <a:lnTo>
                    <a:pt x="35" y="84"/>
                  </a:lnTo>
                  <a:lnTo>
                    <a:pt x="30" y="71"/>
                  </a:lnTo>
                  <a:lnTo>
                    <a:pt x="25" y="57"/>
                  </a:lnTo>
                  <a:lnTo>
                    <a:pt x="22" y="40"/>
                  </a:lnTo>
                  <a:lnTo>
                    <a:pt x="19" y="27"/>
                  </a:lnTo>
                  <a:lnTo>
                    <a:pt x="19" y="15"/>
                  </a:lnTo>
                  <a:lnTo>
                    <a:pt x="21" y="9"/>
                  </a:lnTo>
                  <a:lnTo>
                    <a:pt x="22" y="4"/>
                  </a:lnTo>
                  <a:lnTo>
                    <a:pt x="25" y="1"/>
                  </a:lnTo>
                  <a:lnTo>
                    <a:pt x="28" y="0"/>
                  </a:lnTo>
                  <a:lnTo>
                    <a:pt x="18" y="0"/>
                  </a:lnTo>
                  <a:close/>
                </a:path>
              </a:pathLst>
            </a:custGeom>
            <a:solidFill>
              <a:srgbClr val="EA4C10"/>
            </a:solidFill>
            <a:ln w="9525">
              <a:noFill/>
              <a:round/>
              <a:headEnd/>
              <a:tailEnd/>
            </a:ln>
          </p:spPr>
          <p:txBody>
            <a:bodyPr/>
            <a:lstStyle/>
            <a:p>
              <a:endParaRPr lang="ru-RU"/>
            </a:p>
          </p:txBody>
        </p:sp>
        <p:sp>
          <p:nvSpPr>
            <p:cNvPr id="219" name="Freeform 498"/>
            <p:cNvSpPr>
              <a:spLocks/>
            </p:cNvSpPr>
            <p:nvPr/>
          </p:nvSpPr>
          <p:spPr bwMode="auto">
            <a:xfrm>
              <a:off x="3250" y="2909"/>
              <a:ext cx="35" cy="49"/>
            </a:xfrm>
            <a:custGeom>
              <a:avLst/>
              <a:gdLst>
                <a:gd name="T0" fmla="*/ 1 w 56"/>
                <a:gd name="T1" fmla="*/ 0 h 106"/>
                <a:gd name="T2" fmla="*/ 1 w 56"/>
                <a:gd name="T3" fmla="*/ 0 h 106"/>
                <a:gd name="T4" fmla="*/ 1 w 56"/>
                <a:gd name="T5" fmla="*/ 0 h 106"/>
                <a:gd name="T6" fmla="*/ 1 w 56"/>
                <a:gd name="T7" fmla="*/ 0 h 106"/>
                <a:gd name="T8" fmla="*/ 1 w 56"/>
                <a:gd name="T9" fmla="*/ 0 h 106"/>
                <a:gd name="T10" fmla="*/ 0 w 56"/>
                <a:gd name="T11" fmla="*/ 0 h 106"/>
                <a:gd name="T12" fmla="*/ 1 w 56"/>
                <a:gd name="T13" fmla="*/ 0 h 106"/>
                <a:gd name="T14" fmla="*/ 1 w 56"/>
                <a:gd name="T15" fmla="*/ 0 h 106"/>
                <a:gd name="T16" fmla="*/ 1 w 56"/>
                <a:gd name="T17" fmla="*/ 0 h 106"/>
                <a:gd name="T18" fmla="*/ 1 w 56"/>
                <a:gd name="T19" fmla="*/ 0 h 106"/>
                <a:gd name="T20" fmla="*/ 1 w 56"/>
                <a:gd name="T21" fmla="*/ 0 h 106"/>
                <a:gd name="T22" fmla="*/ 1 w 56"/>
                <a:gd name="T23" fmla="*/ 0 h 106"/>
                <a:gd name="T24" fmla="*/ 1 w 56"/>
                <a:gd name="T25" fmla="*/ 0 h 106"/>
                <a:gd name="T26" fmla="*/ 1 w 56"/>
                <a:gd name="T27" fmla="*/ 0 h 106"/>
                <a:gd name="T28" fmla="*/ 1 w 56"/>
                <a:gd name="T29" fmla="*/ 0 h 106"/>
                <a:gd name="T30" fmla="*/ 1 w 56"/>
                <a:gd name="T31" fmla="*/ 0 h 106"/>
                <a:gd name="T32" fmla="*/ 1 w 56"/>
                <a:gd name="T33" fmla="*/ 0 h 106"/>
                <a:gd name="T34" fmla="*/ 1 w 56"/>
                <a:gd name="T35" fmla="*/ 0 h 106"/>
                <a:gd name="T36" fmla="*/ 1 w 56"/>
                <a:gd name="T37" fmla="*/ 0 h 106"/>
                <a:gd name="T38" fmla="*/ 1 w 56"/>
                <a:gd name="T39" fmla="*/ 0 h 106"/>
                <a:gd name="T40" fmla="*/ 1 w 56"/>
                <a:gd name="T41" fmla="*/ 0 h 106"/>
                <a:gd name="T42" fmla="*/ 1 w 56"/>
                <a:gd name="T43" fmla="*/ 0 h 106"/>
                <a:gd name="T44" fmla="*/ 1 w 56"/>
                <a:gd name="T45" fmla="*/ 0 h 106"/>
                <a:gd name="T46" fmla="*/ 1 w 56"/>
                <a:gd name="T47" fmla="*/ 0 h 106"/>
                <a:gd name="T48" fmla="*/ 1 w 56"/>
                <a:gd name="T49" fmla="*/ 0 h 106"/>
                <a:gd name="T50" fmla="*/ 1 w 56"/>
                <a:gd name="T51" fmla="*/ 0 h 106"/>
                <a:gd name="T52" fmla="*/ 1 w 56"/>
                <a:gd name="T53" fmla="*/ 0 h 106"/>
                <a:gd name="T54" fmla="*/ 1 w 56"/>
                <a:gd name="T55" fmla="*/ 0 h 106"/>
                <a:gd name="T56" fmla="*/ 1 w 56"/>
                <a:gd name="T57" fmla="*/ 0 h 106"/>
                <a:gd name="T58" fmla="*/ 1 w 56"/>
                <a:gd name="T59" fmla="*/ 0 h 106"/>
                <a:gd name="T60" fmla="*/ 1 w 56"/>
                <a:gd name="T61" fmla="*/ 0 h 106"/>
                <a:gd name="T62" fmla="*/ 1 w 56"/>
                <a:gd name="T63" fmla="*/ 0 h 106"/>
                <a:gd name="T64" fmla="*/ 1 w 56"/>
                <a:gd name="T65" fmla="*/ 0 h 106"/>
                <a:gd name="T66" fmla="*/ 1 w 56"/>
                <a:gd name="T67" fmla="*/ 0 h 106"/>
                <a:gd name="T68" fmla="*/ 1 w 56"/>
                <a:gd name="T69" fmla="*/ 0 h 106"/>
                <a:gd name="T70" fmla="*/ 1 w 56"/>
                <a:gd name="T71" fmla="*/ 0 h 106"/>
                <a:gd name="T72" fmla="*/ 1 w 56"/>
                <a:gd name="T73" fmla="*/ 0 h 106"/>
                <a:gd name="T74" fmla="*/ 1 w 56"/>
                <a:gd name="T75" fmla="*/ 0 h 10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6"/>
                <a:gd name="T115" fmla="*/ 0 h 106"/>
                <a:gd name="T116" fmla="*/ 56 w 56"/>
                <a:gd name="T117" fmla="*/ 106 h 10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6" h="106">
                  <a:moveTo>
                    <a:pt x="9" y="10"/>
                  </a:moveTo>
                  <a:lnTo>
                    <a:pt x="9" y="10"/>
                  </a:lnTo>
                  <a:lnTo>
                    <a:pt x="6" y="15"/>
                  </a:lnTo>
                  <a:lnTo>
                    <a:pt x="3" y="21"/>
                  </a:lnTo>
                  <a:lnTo>
                    <a:pt x="2" y="28"/>
                  </a:lnTo>
                  <a:lnTo>
                    <a:pt x="0" y="38"/>
                  </a:lnTo>
                  <a:lnTo>
                    <a:pt x="3" y="48"/>
                  </a:lnTo>
                  <a:lnTo>
                    <a:pt x="8" y="60"/>
                  </a:lnTo>
                  <a:lnTo>
                    <a:pt x="17" y="72"/>
                  </a:lnTo>
                  <a:lnTo>
                    <a:pt x="38" y="94"/>
                  </a:lnTo>
                  <a:lnTo>
                    <a:pt x="46" y="100"/>
                  </a:lnTo>
                  <a:lnTo>
                    <a:pt x="50" y="104"/>
                  </a:lnTo>
                  <a:lnTo>
                    <a:pt x="55" y="106"/>
                  </a:lnTo>
                  <a:lnTo>
                    <a:pt x="56" y="104"/>
                  </a:lnTo>
                  <a:lnTo>
                    <a:pt x="56" y="100"/>
                  </a:lnTo>
                  <a:lnTo>
                    <a:pt x="55" y="92"/>
                  </a:lnTo>
                  <a:lnTo>
                    <a:pt x="50" y="83"/>
                  </a:lnTo>
                  <a:lnTo>
                    <a:pt x="43" y="74"/>
                  </a:lnTo>
                  <a:lnTo>
                    <a:pt x="27" y="57"/>
                  </a:lnTo>
                  <a:lnTo>
                    <a:pt x="21" y="48"/>
                  </a:lnTo>
                  <a:lnTo>
                    <a:pt x="18" y="39"/>
                  </a:lnTo>
                  <a:lnTo>
                    <a:pt x="18" y="35"/>
                  </a:lnTo>
                  <a:lnTo>
                    <a:pt x="20" y="30"/>
                  </a:lnTo>
                  <a:lnTo>
                    <a:pt x="21" y="25"/>
                  </a:lnTo>
                  <a:lnTo>
                    <a:pt x="26" y="21"/>
                  </a:lnTo>
                  <a:lnTo>
                    <a:pt x="33" y="13"/>
                  </a:lnTo>
                  <a:lnTo>
                    <a:pt x="35" y="6"/>
                  </a:lnTo>
                  <a:lnTo>
                    <a:pt x="35" y="4"/>
                  </a:lnTo>
                  <a:lnTo>
                    <a:pt x="33" y="3"/>
                  </a:lnTo>
                  <a:lnTo>
                    <a:pt x="30" y="1"/>
                  </a:lnTo>
                  <a:lnTo>
                    <a:pt x="24" y="0"/>
                  </a:lnTo>
                  <a:lnTo>
                    <a:pt x="18" y="3"/>
                  </a:lnTo>
                  <a:lnTo>
                    <a:pt x="12" y="6"/>
                  </a:lnTo>
                  <a:lnTo>
                    <a:pt x="9" y="10"/>
                  </a:lnTo>
                  <a:close/>
                </a:path>
              </a:pathLst>
            </a:custGeom>
            <a:solidFill>
              <a:srgbClr val="EA4C10"/>
            </a:solidFill>
            <a:ln w="9525">
              <a:noFill/>
              <a:round/>
              <a:headEnd/>
              <a:tailEnd/>
            </a:ln>
          </p:spPr>
          <p:txBody>
            <a:bodyPr/>
            <a:lstStyle/>
            <a:p>
              <a:endParaRPr lang="ru-RU"/>
            </a:p>
          </p:txBody>
        </p:sp>
        <p:sp>
          <p:nvSpPr>
            <p:cNvPr id="220" name="Freeform 499"/>
            <p:cNvSpPr>
              <a:spLocks/>
            </p:cNvSpPr>
            <p:nvPr/>
          </p:nvSpPr>
          <p:spPr bwMode="auto">
            <a:xfrm>
              <a:off x="3329" y="2893"/>
              <a:ext cx="44" cy="62"/>
            </a:xfrm>
            <a:custGeom>
              <a:avLst/>
              <a:gdLst>
                <a:gd name="T0" fmla="*/ 0 w 71"/>
                <a:gd name="T1" fmla="*/ 0 h 135"/>
                <a:gd name="T2" fmla="*/ 0 w 71"/>
                <a:gd name="T3" fmla="*/ 0 h 135"/>
                <a:gd name="T4" fmla="*/ 0 w 71"/>
                <a:gd name="T5" fmla="*/ 0 h 135"/>
                <a:gd name="T6" fmla="*/ 1 w 71"/>
                <a:gd name="T7" fmla="*/ 0 h 135"/>
                <a:gd name="T8" fmla="*/ 1 w 71"/>
                <a:gd name="T9" fmla="*/ 0 h 135"/>
                <a:gd name="T10" fmla="*/ 1 w 71"/>
                <a:gd name="T11" fmla="*/ 0 h 135"/>
                <a:gd name="T12" fmla="*/ 1 w 71"/>
                <a:gd name="T13" fmla="*/ 0 h 135"/>
                <a:gd name="T14" fmla="*/ 1 w 71"/>
                <a:gd name="T15" fmla="*/ 0 h 135"/>
                <a:gd name="T16" fmla="*/ 1 w 71"/>
                <a:gd name="T17" fmla="*/ 0 h 135"/>
                <a:gd name="T18" fmla="*/ 1 w 71"/>
                <a:gd name="T19" fmla="*/ 0 h 135"/>
                <a:gd name="T20" fmla="*/ 1 w 71"/>
                <a:gd name="T21" fmla="*/ 0 h 135"/>
                <a:gd name="T22" fmla="*/ 1 w 71"/>
                <a:gd name="T23" fmla="*/ 0 h 135"/>
                <a:gd name="T24" fmla="*/ 1 w 71"/>
                <a:gd name="T25" fmla="*/ 0 h 135"/>
                <a:gd name="T26" fmla="*/ 1 w 71"/>
                <a:gd name="T27" fmla="*/ 0 h 135"/>
                <a:gd name="T28" fmla="*/ 1 w 71"/>
                <a:gd name="T29" fmla="*/ 0 h 135"/>
                <a:gd name="T30" fmla="*/ 1 w 71"/>
                <a:gd name="T31" fmla="*/ 0 h 135"/>
                <a:gd name="T32" fmla="*/ 1 w 71"/>
                <a:gd name="T33" fmla="*/ 0 h 135"/>
                <a:gd name="T34" fmla="*/ 1 w 71"/>
                <a:gd name="T35" fmla="*/ 0 h 135"/>
                <a:gd name="T36" fmla="*/ 1 w 71"/>
                <a:gd name="T37" fmla="*/ 0 h 135"/>
                <a:gd name="T38" fmla="*/ 1 w 71"/>
                <a:gd name="T39" fmla="*/ 0 h 135"/>
                <a:gd name="T40" fmla="*/ 1 w 71"/>
                <a:gd name="T41" fmla="*/ 0 h 135"/>
                <a:gd name="T42" fmla="*/ 1 w 71"/>
                <a:gd name="T43" fmla="*/ 0 h 135"/>
                <a:gd name="T44" fmla="*/ 1 w 71"/>
                <a:gd name="T45" fmla="*/ 0 h 135"/>
                <a:gd name="T46" fmla="*/ 1 w 71"/>
                <a:gd name="T47" fmla="*/ 0 h 135"/>
                <a:gd name="T48" fmla="*/ 1 w 71"/>
                <a:gd name="T49" fmla="*/ 0 h 135"/>
                <a:gd name="T50" fmla="*/ 1 w 71"/>
                <a:gd name="T51" fmla="*/ 0 h 135"/>
                <a:gd name="T52" fmla="*/ 1 w 71"/>
                <a:gd name="T53" fmla="*/ 0 h 135"/>
                <a:gd name="T54" fmla="*/ 1 w 71"/>
                <a:gd name="T55" fmla="*/ 0 h 135"/>
                <a:gd name="T56" fmla="*/ 1 w 71"/>
                <a:gd name="T57" fmla="*/ 0 h 135"/>
                <a:gd name="T58" fmla="*/ 1 w 71"/>
                <a:gd name="T59" fmla="*/ 0 h 135"/>
                <a:gd name="T60" fmla="*/ 1 w 71"/>
                <a:gd name="T61" fmla="*/ 0 h 135"/>
                <a:gd name="T62" fmla="*/ 1 w 71"/>
                <a:gd name="T63" fmla="*/ 0 h 135"/>
                <a:gd name="T64" fmla="*/ 1 w 71"/>
                <a:gd name="T65" fmla="*/ 0 h 135"/>
                <a:gd name="T66" fmla="*/ 1 w 71"/>
                <a:gd name="T67" fmla="*/ 0 h 135"/>
                <a:gd name="T68" fmla="*/ 1 w 71"/>
                <a:gd name="T69" fmla="*/ 0 h 135"/>
                <a:gd name="T70" fmla="*/ 1 w 71"/>
                <a:gd name="T71" fmla="*/ 0 h 135"/>
                <a:gd name="T72" fmla="*/ 1 w 71"/>
                <a:gd name="T73" fmla="*/ 0 h 135"/>
                <a:gd name="T74" fmla="*/ 1 w 71"/>
                <a:gd name="T75" fmla="*/ 0 h 135"/>
                <a:gd name="T76" fmla="*/ 1 w 71"/>
                <a:gd name="T77" fmla="*/ 0 h 135"/>
                <a:gd name="T78" fmla="*/ 1 w 71"/>
                <a:gd name="T79" fmla="*/ 0 h 135"/>
                <a:gd name="T80" fmla="*/ 1 w 71"/>
                <a:gd name="T81" fmla="*/ 0 h 135"/>
                <a:gd name="T82" fmla="*/ 0 w 71"/>
                <a:gd name="T83" fmla="*/ 0 h 135"/>
                <a:gd name="T84" fmla="*/ 0 w 71"/>
                <a:gd name="T85" fmla="*/ 0 h 135"/>
                <a:gd name="T86" fmla="*/ 0 w 71"/>
                <a:gd name="T87" fmla="*/ 0 h 13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1"/>
                <a:gd name="T133" fmla="*/ 0 h 135"/>
                <a:gd name="T134" fmla="*/ 71 w 71"/>
                <a:gd name="T135" fmla="*/ 135 h 13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1" h="135">
                  <a:moveTo>
                    <a:pt x="0" y="9"/>
                  </a:moveTo>
                  <a:lnTo>
                    <a:pt x="0" y="9"/>
                  </a:lnTo>
                  <a:lnTo>
                    <a:pt x="0" y="7"/>
                  </a:lnTo>
                  <a:lnTo>
                    <a:pt x="5" y="4"/>
                  </a:lnTo>
                  <a:lnTo>
                    <a:pt x="11" y="1"/>
                  </a:lnTo>
                  <a:lnTo>
                    <a:pt x="15" y="0"/>
                  </a:lnTo>
                  <a:lnTo>
                    <a:pt x="20" y="1"/>
                  </a:lnTo>
                  <a:lnTo>
                    <a:pt x="28" y="3"/>
                  </a:lnTo>
                  <a:lnTo>
                    <a:pt x="35" y="4"/>
                  </a:lnTo>
                  <a:lnTo>
                    <a:pt x="43" y="9"/>
                  </a:lnTo>
                  <a:lnTo>
                    <a:pt x="52" y="15"/>
                  </a:lnTo>
                  <a:lnTo>
                    <a:pt x="59" y="24"/>
                  </a:lnTo>
                  <a:lnTo>
                    <a:pt x="65" y="35"/>
                  </a:lnTo>
                  <a:lnTo>
                    <a:pt x="70" y="48"/>
                  </a:lnTo>
                  <a:lnTo>
                    <a:pt x="71" y="65"/>
                  </a:lnTo>
                  <a:lnTo>
                    <a:pt x="70" y="76"/>
                  </a:lnTo>
                  <a:lnTo>
                    <a:pt x="68" y="86"/>
                  </a:lnTo>
                  <a:lnTo>
                    <a:pt x="61" y="109"/>
                  </a:lnTo>
                  <a:lnTo>
                    <a:pt x="52" y="133"/>
                  </a:lnTo>
                  <a:lnTo>
                    <a:pt x="49" y="135"/>
                  </a:lnTo>
                  <a:lnTo>
                    <a:pt x="46" y="135"/>
                  </a:lnTo>
                  <a:lnTo>
                    <a:pt x="43" y="135"/>
                  </a:lnTo>
                  <a:lnTo>
                    <a:pt x="40" y="132"/>
                  </a:lnTo>
                  <a:lnTo>
                    <a:pt x="38" y="126"/>
                  </a:lnTo>
                  <a:lnTo>
                    <a:pt x="40" y="118"/>
                  </a:lnTo>
                  <a:lnTo>
                    <a:pt x="44" y="104"/>
                  </a:lnTo>
                  <a:lnTo>
                    <a:pt x="49" y="91"/>
                  </a:lnTo>
                  <a:lnTo>
                    <a:pt x="52" y="77"/>
                  </a:lnTo>
                  <a:lnTo>
                    <a:pt x="53" y="63"/>
                  </a:lnTo>
                  <a:lnTo>
                    <a:pt x="53" y="53"/>
                  </a:lnTo>
                  <a:lnTo>
                    <a:pt x="50" y="42"/>
                  </a:lnTo>
                  <a:lnTo>
                    <a:pt x="46" y="35"/>
                  </a:lnTo>
                  <a:lnTo>
                    <a:pt x="38" y="27"/>
                  </a:lnTo>
                  <a:lnTo>
                    <a:pt x="29" y="23"/>
                  </a:lnTo>
                  <a:lnTo>
                    <a:pt x="12" y="18"/>
                  </a:lnTo>
                  <a:lnTo>
                    <a:pt x="3" y="13"/>
                  </a:lnTo>
                  <a:lnTo>
                    <a:pt x="0" y="12"/>
                  </a:lnTo>
                  <a:lnTo>
                    <a:pt x="0" y="9"/>
                  </a:lnTo>
                  <a:close/>
                </a:path>
              </a:pathLst>
            </a:custGeom>
            <a:solidFill>
              <a:srgbClr val="EA4C10"/>
            </a:solidFill>
            <a:ln w="9525">
              <a:noFill/>
              <a:round/>
              <a:headEnd/>
              <a:tailEnd/>
            </a:ln>
          </p:spPr>
          <p:txBody>
            <a:bodyPr/>
            <a:lstStyle/>
            <a:p>
              <a:endParaRPr lang="ru-RU"/>
            </a:p>
          </p:txBody>
        </p:sp>
        <p:sp>
          <p:nvSpPr>
            <p:cNvPr id="221" name="Freeform 500"/>
            <p:cNvSpPr>
              <a:spLocks/>
            </p:cNvSpPr>
            <p:nvPr/>
          </p:nvSpPr>
          <p:spPr bwMode="auto">
            <a:xfrm>
              <a:off x="3281" y="2945"/>
              <a:ext cx="86" cy="23"/>
            </a:xfrm>
            <a:custGeom>
              <a:avLst/>
              <a:gdLst>
                <a:gd name="T0" fmla="*/ 1 w 139"/>
                <a:gd name="T1" fmla="*/ 0 h 50"/>
                <a:gd name="T2" fmla="*/ 1 w 139"/>
                <a:gd name="T3" fmla="*/ 0 h 50"/>
                <a:gd name="T4" fmla="*/ 0 w 139"/>
                <a:gd name="T5" fmla="*/ 0 h 50"/>
                <a:gd name="T6" fmla="*/ 0 w 139"/>
                <a:gd name="T7" fmla="*/ 0 h 50"/>
                <a:gd name="T8" fmla="*/ 0 w 139"/>
                <a:gd name="T9" fmla="*/ 0 h 50"/>
                <a:gd name="T10" fmla="*/ 1 w 139"/>
                <a:gd name="T11" fmla="*/ 0 h 50"/>
                <a:gd name="T12" fmla="*/ 1 w 139"/>
                <a:gd name="T13" fmla="*/ 0 h 50"/>
                <a:gd name="T14" fmla="*/ 1 w 139"/>
                <a:gd name="T15" fmla="*/ 0 h 50"/>
                <a:gd name="T16" fmla="*/ 1 w 139"/>
                <a:gd name="T17" fmla="*/ 0 h 50"/>
                <a:gd name="T18" fmla="*/ 1 w 139"/>
                <a:gd name="T19" fmla="*/ 0 h 50"/>
                <a:gd name="T20" fmla="*/ 1 w 139"/>
                <a:gd name="T21" fmla="*/ 0 h 50"/>
                <a:gd name="T22" fmla="*/ 1 w 139"/>
                <a:gd name="T23" fmla="*/ 0 h 50"/>
                <a:gd name="T24" fmla="*/ 1 w 139"/>
                <a:gd name="T25" fmla="*/ 0 h 50"/>
                <a:gd name="T26" fmla="*/ 1 w 139"/>
                <a:gd name="T27" fmla="*/ 0 h 50"/>
                <a:gd name="T28" fmla="*/ 1 w 139"/>
                <a:gd name="T29" fmla="*/ 0 h 50"/>
                <a:gd name="T30" fmla="*/ 1 w 139"/>
                <a:gd name="T31" fmla="*/ 0 h 50"/>
                <a:gd name="T32" fmla="*/ 1 w 139"/>
                <a:gd name="T33" fmla="*/ 0 h 50"/>
                <a:gd name="T34" fmla="*/ 1 w 139"/>
                <a:gd name="T35" fmla="*/ 0 h 50"/>
                <a:gd name="T36" fmla="*/ 1 w 139"/>
                <a:gd name="T37" fmla="*/ 0 h 50"/>
                <a:gd name="T38" fmla="*/ 1 w 139"/>
                <a:gd name="T39" fmla="*/ 0 h 50"/>
                <a:gd name="T40" fmla="*/ 1 w 139"/>
                <a:gd name="T41" fmla="*/ 0 h 50"/>
                <a:gd name="T42" fmla="*/ 1 w 139"/>
                <a:gd name="T43" fmla="*/ 0 h 50"/>
                <a:gd name="T44" fmla="*/ 1 w 139"/>
                <a:gd name="T45" fmla="*/ 0 h 50"/>
                <a:gd name="T46" fmla="*/ 1 w 139"/>
                <a:gd name="T47" fmla="*/ 0 h 50"/>
                <a:gd name="T48" fmla="*/ 1 w 139"/>
                <a:gd name="T49" fmla="*/ 0 h 50"/>
                <a:gd name="T50" fmla="*/ 1 w 139"/>
                <a:gd name="T51" fmla="*/ 0 h 50"/>
                <a:gd name="T52" fmla="*/ 1 w 139"/>
                <a:gd name="T53" fmla="*/ 0 h 50"/>
                <a:gd name="T54" fmla="*/ 1 w 139"/>
                <a:gd name="T55" fmla="*/ 0 h 50"/>
                <a:gd name="T56" fmla="*/ 1 w 139"/>
                <a:gd name="T57" fmla="*/ 0 h 50"/>
                <a:gd name="T58" fmla="*/ 1 w 139"/>
                <a:gd name="T59" fmla="*/ 0 h 50"/>
                <a:gd name="T60" fmla="*/ 1 w 139"/>
                <a:gd name="T61" fmla="*/ 0 h 5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50"/>
                <a:gd name="T95" fmla="*/ 139 w 139"/>
                <a:gd name="T96" fmla="*/ 50 h 5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50">
                  <a:moveTo>
                    <a:pt x="5" y="47"/>
                  </a:moveTo>
                  <a:lnTo>
                    <a:pt x="5" y="47"/>
                  </a:lnTo>
                  <a:lnTo>
                    <a:pt x="0" y="36"/>
                  </a:lnTo>
                  <a:lnTo>
                    <a:pt x="0" y="29"/>
                  </a:lnTo>
                  <a:lnTo>
                    <a:pt x="0" y="26"/>
                  </a:lnTo>
                  <a:lnTo>
                    <a:pt x="3" y="26"/>
                  </a:lnTo>
                  <a:lnTo>
                    <a:pt x="24" y="23"/>
                  </a:lnTo>
                  <a:lnTo>
                    <a:pt x="64" y="18"/>
                  </a:lnTo>
                  <a:lnTo>
                    <a:pt x="83" y="15"/>
                  </a:lnTo>
                  <a:lnTo>
                    <a:pt x="103" y="10"/>
                  </a:lnTo>
                  <a:lnTo>
                    <a:pt x="118" y="7"/>
                  </a:lnTo>
                  <a:lnTo>
                    <a:pt x="124" y="4"/>
                  </a:lnTo>
                  <a:lnTo>
                    <a:pt x="127" y="3"/>
                  </a:lnTo>
                  <a:lnTo>
                    <a:pt x="132" y="0"/>
                  </a:lnTo>
                  <a:lnTo>
                    <a:pt x="135" y="0"/>
                  </a:lnTo>
                  <a:lnTo>
                    <a:pt x="138" y="3"/>
                  </a:lnTo>
                  <a:lnTo>
                    <a:pt x="139" y="7"/>
                  </a:lnTo>
                  <a:lnTo>
                    <a:pt x="139" y="18"/>
                  </a:lnTo>
                  <a:lnTo>
                    <a:pt x="138" y="23"/>
                  </a:lnTo>
                  <a:lnTo>
                    <a:pt x="136" y="24"/>
                  </a:lnTo>
                  <a:lnTo>
                    <a:pt x="115" y="30"/>
                  </a:lnTo>
                  <a:lnTo>
                    <a:pt x="71" y="41"/>
                  </a:lnTo>
                  <a:lnTo>
                    <a:pt x="49" y="47"/>
                  </a:lnTo>
                  <a:lnTo>
                    <a:pt x="27" y="50"/>
                  </a:lnTo>
                  <a:lnTo>
                    <a:pt x="12" y="50"/>
                  </a:lnTo>
                  <a:lnTo>
                    <a:pt x="6" y="48"/>
                  </a:lnTo>
                  <a:lnTo>
                    <a:pt x="5" y="47"/>
                  </a:lnTo>
                  <a:close/>
                </a:path>
              </a:pathLst>
            </a:custGeom>
            <a:solidFill>
              <a:srgbClr val="FE6612"/>
            </a:solidFill>
            <a:ln w="9525">
              <a:noFill/>
              <a:round/>
              <a:headEnd/>
              <a:tailEnd/>
            </a:ln>
          </p:spPr>
          <p:txBody>
            <a:bodyPr/>
            <a:lstStyle/>
            <a:p>
              <a:endParaRPr lang="ru-RU"/>
            </a:p>
          </p:txBody>
        </p:sp>
        <p:sp>
          <p:nvSpPr>
            <p:cNvPr id="222" name="Freeform 501"/>
            <p:cNvSpPr>
              <a:spLocks/>
            </p:cNvSpPr>
            <p:nvPr/>
          </p:nvSpPr>
          <p:spPr bwMode="auto">
            <a:xfrm>
              <a:off x="3283" y="2879"/>
              <a:ext cx="46" cy="23"/>
            </a:xfrm>
            <a:custGeom>
              <a:avLst/>
              <a:gdLst>
                <a:gd name="T0" fmla="*/ 1 w 74"/>
                <a:gd name="T1" fmla="*/ 0 h 50"/>
                <a:gd name="T2" fmla="*/ 1 w 74"/>
                <a:gd name="T3" fmla="*/ 0 h 50"/>
                <a:gd name="T4" fmla="*/ 1 w 74"/>
                <a:gd name="T5" fmla="*/ 0 h 50"/>
                <a:gd name="T6" fmla="*/ 1 w 74"/>
                <a:gd name="T7" fmla="*/ 0 h 50"/>
                <a:gd name="T8" fmla="*/ 1 w 74"/>
                <a:gd name="T9" fmla="*/ 0 h 50"/>
                <a:gd name="T10" fmla="*/ 1 w 74"/>
                <a:gd name="T11" fmla="*/ 0 h 50"/>
                <a:gd name="T12" fmla="*/ 1 w 74"/>
                <a:gd name="T13" fmla="*/ 0 h 50"/>
                <a:gd name="T14" fmla="*/ 1 w 74"/>
                <a:gd name="T15" fmla="*/ 0 h 50"/>
                <a:gd name="T16" fmla="*/ 1 w 74"/>
                <a:gd name="T17" fmla="*/ 0 h 50"/>
                <a:gd name="T18" fmla="*/ 1 w 74"/>
                <a:gd name="T19" fmla="*/ 0 h 50"/>
                <a:gd name="T20" fmla="*/ 1 w 74"/>
                <a:gd name="T21" fmla="*/ 0 h 50"/>
                <a:gd name="T22" fmla="*/ 1 w 74"/>
                <a:gd name="T23" fmla="*/ 0 h 50"/>
                <a:gd name="T24" fmla="*/ 1 w 74"/>
                <a:gd name="T25" fmla="*/ 0 h 50"/>
                <a:gd name="T26" fmla="*/ 1 w 74"/>
                <a:gd name="T27" fmla="*/ 0 h 50"/>
                <a:gd name="T28" fmla="*/ 1 w 74"/>
                <a:gd name="T29" fmla="*/ 0 h 50"/>
                <a:gd name="T30" fmla="*/ 1 w 74"/>
                <a:gd name="T31" fmla="*/ 0 h 50"/>
                <a:gd name="T32" fmla="*/ 1 w 74"/>
                <a:gd name="T33" fmla="*/ 0 h 50"/>
                <a:gd name="T34" fmla="*/ 1 w 74"/>
                <a:gd name="T35" fmla="*/ 0 h 50"/>
                <a:gd name="T36" fmla="*/ 1 w 74"/>
                <a:gd name="T37" fmla="*/ 0 h 50"/>
                <a:gd name="T38" fmla="*/ 1 w 74"/>
                <a:gd name="T39" fmla="*/ 0 h 50"/>
                <a:gd name="T40" fmla="*/ 0 w 74"/>
                <a:gd name="T41" fmla="*/ 0 h 50"/>
                <a:gd name="T42" fmla="*/ 1 w 74"/>
                <a:gd name="T43" fmla="*/ 0 h 50"/>
                <a:gd name="T44" fmla="*/ 1 w 74"/>
                <a:gd name="T45" fmla="*/ 0 h 50"/>
                <a:gd name="T46" fmla="*/ 1 w 74"/>
                <a:gd name="T47" fmla="*/ 0 h 50"/>
                <a:gd name="T48" fmla="*/ 1 w 74"/>
                <a:gd name="T49" fmla="*/ 0 h 50"/>
                <a:gd name="T50" fmla="*/ 1 w 74"/>
                <a:gd name="T51" fmla="*/ 0 h 50"/>
                <a:gd name="T52" fmla="*/ 1 w 74"/>
                <a:gd name="T53" fmla="*/ 0 h 50"/>
                <a:gd name="T54" fmla="*/ 1 w 74"/>
                <a:gd name="T55" fmla="*/ 0 h 50"/>
                <a:gd name="T56" fmla="*/ 1 w 74"/>
                <a:gd name="T57" fmla="*/ 0 h 50"/>
                <a:gd name="T58" fmla="*/ 1 w 74"/>
                <a:gd name="T59" fmla="*/ 0 h 50"/>
                <a:gd name="T60" fmla="*/ 1 w 74"/>
                <a:gd name="T61" fmla="*/ 0 h 50"/>
                <a:gd name="T62" fmla="*/ 1 w 74"/>
                <a:gd name="T63" fmla="*/ 0 h 50"/>
                <a:gd name="T64" fmla="*/ 1 w 74"/>
                <a:gd name="T65" fmla="*/ 0 h 50"/>
                <a:gd name="T66" fmla="*/ 1 w 74"/>
                <a:gd name="T67" fmla="*/ 0 h 50"/>
                <a:gd name="T68" fmla="*/ 1 w 74"/>
                <a:gd name="T69" fmla="*/ 0 h 50"/>
                <a:gd name="T70" fmla="*/ 1 w 74"/>
                <a:gd name="T71" fmla="*/ 0 h 50"/>
                <a:gd name="T72" fmla="*/ 1 w 74"/>
                <a:gd name="T73" fmla="*/ 0 h 50"/>
                <a:gd name="T74" fmla="*/ 1 w 74"/>
                <a:gd name="T75" fmla="*/ 0 h 5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4"/>
                <a:gd name="T115" fmla="*/ 0 h 50"/>
                <a:gd name="T116" fmla="*/ 74 w 74"/>
                <a:gd name="T117" fmla="*/ 50 h 50"/>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4" h="50">
                  <a:moveTo>
                    <a:pt x="73" y="17"/>
                  </a:moveTo>
                  <a:lnTo>
                    <a:pt x="73" y="17"/>
                  </a:lnTo>
                  <a:lnTo>
                    <a:pt x="74" y="21"/>
                  </a:lnTo>
                  <a:lnTo>
                    <a:pt x="73" y="26"/>
                  </a:lnTo>
                  <a:lnTo>
                    <a:pt x="70" y="32"/>
                  </a:lnTo>
                  <a:lnTo>
                    <a:pt x="67" y="36"/>
                  </a:lnTo>
                  <a:lnTo>
                    <a:pt x="62" y="39"/>
                  </a:lnTo>
                  <a:lnTo>
                    <a:pt x="56" y="44"/>
                  </a:lnTo>
                  <a:lnTo>
                    <a:pt x="50" y="47"/>
                  </a:lnTo>
                  <a:lnTo>
                    <a:pt x="43" y="49"/>
                  </a:lnTo>
                  <a:lnTo>
                    <a:pt x="35" y="50"/>
                  </a:lnTo>
                  <a:lnTo>
                    <a:pt x="27" y="50"/>
                  </a:lnTo>
                  <a:lnTo>
                    <a:pt x="21" y="49"/>
                  </a:lnTo>
                  <a:lnTo>
                    <a:pt x="15" y="47"/>
                  </a:lnTo>
                  <a:lnTo>
                    <a:pt x="11" y="46"/>
                  </a:lnTo>
                  <a:lnTo>
                    <a:pt x="6" y="42"/>
                  </a:lnTo>
                  <a:lnTo>
                    <a:pt x="3" y="38"/>
                  </a:lnTo>
                  <a:lnTo>
                    <a:pt x="2" y="33"/>
                  </a:lnTo>
                  <a:lnTo>
                    <a:pt x="0" y="29"/>
                  </a:lnTo>
                  <a:lnTo>
                    <a:pt x="2" y="24"/>
                  </a:lnTo>
                  <a:lnTo>
                    <a:pt x="5" y="20"/>
                  </a:lnTo>
                  <a:lnTo>
                    <a:pt x="8" y="15"/>
                  </a:lnTo>
                  <a:lnTo>
                    <a:pt x="12" y="11"/>
                  </a:lnTo>
                  <a:lnTo>
                    <a:pt x="18" y="8"/>
                  </a:lnTo>
                  <a:lnTo>
                    <a:pt x="24" y="5"/>
                  </a:lnTo>
                  <a:lnTo>
                    <a:pt x="32" y="2"/>
                  </a:lnTo>
                  <a:lnTo>
                    <a:pt x="39" y="2"/>
                  </a:lnTo>
                  <a:lnTo>
                    <a:pt x="47" y="0"/>
                  </a:lnTo>
                  <a:lnTo>
                    <a:pt x="53" y="2"/>
                  </a:lnTo>
                  <a:lnTo>
                    <a:pt x="59" y="3"/>
                  </a:lnTo>
                  <a:lnTo>
                    <a:pt x="64" y="5"/>
                  </a:lnTo>
                  <a:lnTo>
                    <a:pt x="68" y="9"/>
                  </a:lnTo>
                  <a:lnTo>
                    <a:pt x="71" y="12"/>
                  </a:lnTo>
                  <a:lnTo>
                    <a:pt x="73" y="17"/>
                  </a:lnTo>
                  <a:close/>
                </a:path>
              </a:pathLst>
            </a:custGeom>
            <a:solidFill>
              <a:srgbClr val="FE8C14"/>
            </a:solidFill>
            <a:ln w="9525">
              <a:noFill/>
              <a:round/>
              <a:headEnd/>
              <a:tailEnd/>
            </a:ln>
          </p:spPr>
          <p:txBody>
            <a:bodyPr/>
            <a:lstStyle/>
            <a:p>
              <a:endParaRPr lang="ru-RU"/>
            </a:p>
          </p:txBody>
        </p:sp>
        <p:sp>
          <p:nvSpPr>
            <p:cNvPr id="223" name="Freeform 502"/>
            <p:cNvSpPr>
              <a:spLocks/>
            </p:cNvSpPr>
            <p:nvPr/>
          </p:nvSpPr>
          <p:spPr bwMode="auto">
            <a:xfrm>
              <a:off x="3291" y="2879"/>
              <a:ext cx="28" cy="20"/>
            </a:xfrm>
            <a:custGeom>
              <a:avLst/>
              <a:gdLst>
                <a:gd name="T0" fmla="*/ 1 w 46"/>
                <a:gd name="T1" fmla="*/ 0 h 44"/>
                <a:gd name="T2" fmla="*/ 1 w 46"/>
                <a:gd name="T3" fmla="*/ 0 h 44"/>
                <a:gd name="T4" fmla="*/ 1 w 46"/>
                <a:gd name="T5" fmla="*/ 0 h 44"/>
                <a:gd name="T6" fmla="*/ 1 w 46"/>
                <a:gd name="T7" fmla="*/ 0 h 44"/>
                <a:gd name="T8" fmla="*/ 1 w 46"/>
                <a:gd name="T9" fmla="*/ 0 h 44"/>
                <a:gd name="T10" fmla="*/ 1 w 46"/>
                <a:gd name="T11" fmla="*/ 0 h 44"/>
                <a:gd name="T12" fmla="*/ 1 w 46"/>
                <a:gd name="T13" fmla="*/ 0 h 44"/>
                <a:gd name="T14" fmla="*/ 1 w 46"/>
                <a:gd name="T15" fmla="*/ 0 h 44"/>
                <a:gd name="T16" fmla="*/ 1 w 46"/>
                <a:gd name="T17" fmla="*/ 0 h 44"/>
                <a:gd name="T18" fmla="*/ 1 w 46"/>
                <a:gd name="T19" fmla="*/ 0 h 44"/>
                <a:gd name="T20" fmla="*/ 1 w 46"/>
                <a:gd name="T21" fmla="*/ 0 h 44"/>
                <a:gd name="T22" fmla="*/ 1 w 46"/>
                <a:gd name="T23" fmla="*/ 0 h 44"/>
                <a:gd name="T24" fmla="*/ 1 w 46"/>
                <a:gd name="T25" fmla="*/ 0 h 44"/>
                <a:gd name="T26" fmla="*/ 1 w 46"/>
                <a:gd name="T27" fmla="*/ 0 h 44"/>
                <a:gd name="T28" fmla="*/ 0 w 46"/>
                <a:gd name="T29" fmla="*/ 0 h 44"/>
                <a:gd name="T30" fmla="*/ 1 w 46"/>
                <a:gd name="T31" fmla="*/ 0 h 44"/>
                <a:gd name="T32" fmla="*/ 1 w 46"/>
                <a:gd name="T33" fmla="*/ 0 h 44"/>
                <a:gd name="T34" fmla="*/ 1 w 46"/>
                <a:gd name="T35" fmla="*/ 0 h 44"/>
                <a:gd name="T36" fmla="*/ 1 w 46"/>
                <a:gd name="T37" fmla="*/ 0 h 44"/>
                <a:gd name="T38" fmla="*/ 1 w 46"/>
                <a:gd name="T39" fmla="*/ 0 h 44"/>
                <a:gd name="T40" fmla="*/ 1 w 46"/>
                <a:gd name="T41" fmla="*/ 0 h 44"/>
                <a:gd name="T42" fmla="*/ 1 w 46"/>
                <a:gd name="T43" fmla="*/ 0 h 44"/>
                <a:gd name="T44" fmla="*/ 1 w 46"/>
                <a:gd name="T45" fmla="*/ 0 h 44"/>
                <a:gd name="T46" fmla="*/ 1 w 46"/>
                <a:gd name="T47" fmla="*/ 0 h 44"/>
                <a:gd name="T48" fmla="*/ 1 w 46"/>
                <a:gd name="T49" fmla="*/ 0 h 44"/>
                <a:gd name="T50" fmla="*/ 1 w 46"/>
                <a:gd name="T51" fmla="*/ 0 h 44"/>
                <a:gd name="T52" fmla="*/ 1 w 46"/>
                <a:gd name="T53" fmla="*/ 0 h 44"/>
                <a:gd name="T54" fmla="*/ 1 w 46"/>
                <a:gd name="T55" fmla="*/ 0 h 44"/>
                <a:gd name="T56" fmla="*/ 1 w 46"/>
                <a:gd name="T57" fmla="*/ 0 h 44"/>
                <a:gd name="T58" fmla="*/ 1 w 46"/>
                <a:gd name="T59" fmla="*/ 0 h 44"/>
                <a:gd name="T60" fmla="*/ 1 w 46"/>
                <a:gd name="T61" fmla="*/ 0 h 44"/>
                <a:gd name="T62" fmla="*/ 1 w 46"/>
                <a:gd name="T63" fmla="*/ 0 h 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46"/>
                <a:gd name="T97" fmla="*/ 0 h 44"/>
                <a:gd name="T98" fmla="*/ 46 w 46"/>
                <a:gd name="T99" fmla="*/ 44 h 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46" h="44">
                  <a:moveTo>
                    <a:pt x="46" y="14"/>
                  </a:moveTo>
                  <a:lnTo>
                    <a:pt x="46" y="14"/>
                  </a:lnTo>
                  <a:lnTo>
                    <a:pt x="44" y="9"/>
                  </a:lnTo>
                  <a:lnTo>
                    <a:pt x="41" y="6"/>
                  </a:lnTo>
                  <a:lnTo>
                    <a:pt x="35" y="0"/>
                  </a:lnTo>
                  <a:lnTo>
                    <a:pt x="26" y="0"/>
                  </a:lnTo>
                  <a:lnTo>
                    <a:pt x="20" y="3"/>
                  </a:lnTo>
                  <a:lnTo>
                    <a:pt x="14" y="5"/>
                  </a:lnTo>
                  <a:lnTo>
                    <a:pt x="9" y="9"/>
                  </a:lnTo>
                  <a:lnTo>
                    <a:pt x="6" y="12"/>
                  </a:lnTo>
                  <a:lnTo>
                    <a:pt x="3" y="17"/>
                  </a:lnTo>
                  <a:lnTo>
                    <a:pt x="2" y="21"/>
                  </a:lnTo>
                  <a:lnTo>
                    <a:pt x="0" y="26"/>
                  </a:lnTo>
                  <a:lnTo>
                    <a:pt x="2" y="30"/>
                  </a:lnTo>
                  <a:lnTo>
                    <a:pt x="3" y="35"/>
                  </a:lnTo>
                  <a:lnTo>
                    <a:pt x="5" y="38"/>
                  </a:lnTo>
                  <a:lnTo>
                    <a:pt x="12" y="44"/>
                  </a:lnTo>
                  <a:lnTo>
                    <a:pt x="21" y="44"/>
                  </a:lnTo>
                  <a:lnTo>
                    <a:pt x="27" y="41"/>
                  </a:lnTo>
                  <a:lnTo>
                    <a:pt x="32" y="39"/>
                  </a:lnTo>
                  <a:lnTo>
                    <a:pt x="37" y="35"/>
                  </a:lnTo>
                  <a:lnTo>
                    <a:pt x="41" y="32"/>
                  </a:lnTo>
                  <a:lnTo>
                    <a:pt x="44" y="27"/>
                  </a:lnTo>
                  <a:lnTo>
                    <a:pt x="46" y="23"/>
                  </a:lnTo>
                  <a:lnTo>
                    <a:pt x="46" y="18"/>
                  </a:lnTo>
                  <a:lnTo>
                    <a:pt x="46" y="14"/>
                  </a:lnTo>
                  <a:close/>
                </a:path>
              </a:pathLst>
            </a:custGeom>
            <a:solidFill>
              <a:srgbClr val="FE6612"/>
            </a:solidFill>
            <a:ln w="9525">
              <a:noFill/>
              <a:round/>
              <a:headEnd/>
              <a:tailEnd/>
            </a:ln>
          </p:spPr>
          <p:txBody>
            <a:bodyPr/>
            <a:lstStyle/>
            <a:p>
              <a:endParaRPr lang="ru-RU"/>
            </a:p>
          </p:txBody>
        </p:sp>
        <p:sp>
          <p:nvSpPr>
            <p:cNvPr id="224" name="Freeform 503"/>
            <p:cNvSpPr>
              <a:spLocks/>
            </p:cNvSpPr>
            <p:nvPr/>
          </p:nvSpPr>
          <p:spPr bwMode="auto">
            <a:xfrm>
              <a:off x="3298" y="2879"/>
              <a:ext cx="30" cy="23"/>
            </a:xfrm>
            <a:custGeom>
              <a:avLst/>
              <a:gdLst>
                <a:gd name="T0" fmla="*/ 1 w 49"/>
                <a:gd name="T1" fmla="*/ 0 h 49"/>
                <a:gd name="T2" fmla="*/ 1 w 49"/>
                <a:gd name="T3" fmla="*/ 0 h 49"/>
                <a:gd name="T4" fmla="*/ 1 w 49"/>
                <a:gd name="T5" fmla="*/ 0 h 49"/>
                <a:gd name="T6" fmla="*/ 1 w 49"/>
                <a:gd name="T7" fmla="*/ 0 h 49"/>
                <a:gd name="T8" fmla="*/ 1 w 49"/>
                <a:gd name="T9" fmla="*/ 0 h 49"/>
                <a:gd name="T10" fmla="*/ 1 w 49"/>
                <a:gd name="T11" fmla="*/ 0 h 49"/>
                <a:gd name="T12" fmla="*/ 1 w 49"/>
                <a:gd name="T13" fmla="*/ 0 h 49"/>
                <a:gd name="T14" fmla="*/ 1 w 49"/>
                <a:gd name="T15" fmla="*/ 0 h 49"/>
                <a:gd name="T16" fmla="*/ 1 w 49"/>
                <a:gd name="T17" fmla="*/ 0 h 49"/>
                <a:gd name="T18" fmla="*/ 1 w 49"/>
                <a:gd name="T19" fmla="*/ 0 h 49"/>
                <a:gd name="T20" fmla="*/ 1 w 49"/>
                <a:gd name="T21" fmla="*/ 0 h 49"/>
                <a:gd name="T22" fmla="*/ 1 w 49"/>
                <a:gd name="T23" fmla="*/ 0 h 49"/>
                <a:gd name="T24" fmla="*/ 1 w 49"/>
                <a:gd name="T25" fmla="*/ 0 h 49"/>
                <a:gd name="T26" fmla="*/ 1 w 49"/>
                <a:gd name="T27" fmla="*/ 0 h 49"/>
                <a:gd name="T28" fmla="*/ 1 w 49"/>
                <a:gd name="T29" fmla="*/ 0 h 49"/>
                <a:gd name="T30" fmla="*/ 0 w 49"/>
                <a:gd name="T31" fmla="*/ 0 h 49"/>
                <a:gd name="T32" fmla="*/ 0 w 49"/>
                <a:gd name="T33" fmla="*/ 0 h 49"/>
                <a:gd name="T34" fmla="*/ 1 w 49"/>
                <a:gd name="T35" fmla="*/ 0 h 49"/>
                <a:gd name="T36" fmla="*/ 1 w 49"/>
                <a:gd name="T37" fmla="*/ 0 h 49"/>
                <a:gd name="T38" fmla="*/ 1 w 49"/>
                <a:gd name="T39" fmla="*/ 0 h 49"/>
                <a:gd name="T40" fmla="*/ 1 w 49"/>
                <a:gd name="T41" fmla="*/ 0 h 49"/>
                <a:gd name="T42" fmla="*/ 1 w 49"/>
                <a:gd name="T43" fmla="*/ 0 h 49"/>
                <a:gd name="T44" fmla="*/ 1 w 49"/>
                <a:gd name="T45" fmla="*/ 0 h 49"/>
                <a:gd name="T46" fmla="*/ 1 w 49"/>
                <a:gd name="T47" fmla="*/ 0 h 49"/>
                <a:gd name="T48" fmla="*/ 1 w 49"/>
                <a:gd name="T49" fmla="*/ 0 h 49"/>
                <a:gd name="T50" fmla="*/ 1 w 49"/>
                <a:gd name="T51" fmla="*/ 0 h 49"/>
                <a:gd name="T52" fmla="*/ 1 w 49"/>
                <a:gd name="T53" fmla="*/ 0 h 49"/>
                <a:gd name="T54" fmla="*/ 1 w 49"/>
                <a:gd name="T55" fmla="*/ 0 h 49"/>
                <a:gd name="T56" fmla="*/ 1 w 49"/>
                <a:gd name="T57" fmla="*/ 0 h 49"/>
                <a:gd name="T58" fmla="*/ 1 w 49"/>
                <a:gd name="T59" fmla="*/ 0 h 49"/>
                <a:gd name="T60" fmla="*/ 1 w 49"/>
                <a:gd name="T61" fmla="*/ 0 h 49"/>
                <a:gd name="T62" fmla="*/ 1 w 49"/>
                <a:gd name="T63" fmla="*/ 0 h 49"/>
                <a:gd name="T64" fmla="*/ 1 w 49"/>
                <a:gd name="T65" fmla="*/ 0 h 49"/>
                <a:gd name="T66" fmla="*/ 1 w 49"/>
                <a:gd name="T67" fmla="*/ 0 h 49"/>
                <a:gd name="T68" fmla="*/ 1 w 49"/>
                <a:gd name="T69" fmla="*/ 0 h 49"/>
                <a:gd name="T70" fmla="*/ 1 w 49"/>
                <a:gd name="T71" fmla="*/ 0 h 4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9"/>
                <a:gd name="T109" fmla="*/ 0 h 49"/>
                <a:gd name="T110" fmla="*/ 49 w 49"/>
                <a:gd name="T111" fmla="*/ 49 h 4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9" h="49">
                  <a:moveTo>
                    <a:pt x="23" y="0"/>
                  </a:moveTo>
                  <a:lnTo>
                    <a:pt x="23" y="0"/>
                  </a:lnTo>
                  <a:lnTo>
                    <a:pt x="29" y="6"/>
                  </a:lnTo>
                  <a:lnTo>
                    <a:pt x="32" y="9"/>
                  </a:lnTo>
                  <a:lnTo>
                    <a:pt x="34" y="14"/>
                  </a:lnTo>
                  <a:lnTo>
                    <a:pt x="34" y="18"/>
                  </a:lnTo>
                  <a:lnTo>
                    <a:pt x="34" y="23"/>
                  </a:lnTo>
                  <a:lnTo>
                    <a:pt x="32" y="27"/>
                  </a:lnTo>
                  <a:lnTo>
                    <a:pt x="29" y="32"/>
                  </a:lnTo>
                  <a:lnTo>
                    <a:pt x="25" y="35"/>
                  </a:lnTo>
                  <a:lnTo>
                    <a:pt x="20" y="39"/>
                  </a:lnTo>
                  <a:lnTo>
                    <a:pt x="15" y="41"/>
                  </a:lnTo>
                  <a:lnTo>
                    <a:pt x="9" y="44"/>
                  </a:lnTo>
                  <a:lnTo>
                    <a:pt x="0" y="44"/>
                  </a:lnTo>
                  <a:lnTo>
                    <a:pt x="6" y="47"/>
                  </a:lnTo>
                  <a:lnTo>
                    <a:pt x="11" y="49"/>
                  </a:lnTo>
                  <a:lnTo>
                    <a:pt x="19" y="49"/>
                  </a:lnTo>
                  <a:lnTo>
                    <a:pt x="25" y="47"/>
                  </a:lnTo>
                  <a:lnTo>
                    <a:pt x="31" y="46"/>
                  </a:lnTo>
                  <a:lnTo>
                    <a:pt x="35" y="42"/>
                  </a:lnTo>
                  <a:lnTo>
                    <a:pt x="40" y="39"/>
                  </a:lnTo>
                  <a:lnTo>
                    <a:pt x="44" y="35"/>
                  </a:lnTo>
                  <a:lnTo>
                    <a:pt x="47" y="32"/>
                  </a:lnTo>
                  <a:lnTo>
                    <a:pt x="49" y="26"/>
                  </a:lnTo>
                  <a:lnTo>
                    <a:pt x="49" y="21"/>
                  </a:lnTo>
                  <a:lnTo>
                    <a:pt x="49" y="17"/>
                  </a:lnTo>
                  <a:lnTo>
                    <a:pt x="46" y="9"/>
                  </a:lnTo>
                  <a:lnTo>
                    <a:pt x="40" y="5"/>
                  </a:lnTo>
                  <a:lnTo>
                    <a:pt x="32" y="2"/>
                  </a:lnTo>
                  <a:lnTo>
                    <a:pt x="23" y="0"/>
                  </a:lnTo>
                  <a:close/>
                </a:path>
              </a:pathLst>
            </a:custGeom>
            <a:solidFill>
              <a:srgbClr val="EA4C10"/>
            </a:solidFill>
            <a:ln w="9525">
              <a:noFill/>
              <a:round/>
              <a:headEnd/>
              <a:tailEnd/>
            </a:ln>
          </p:spPr>
          <p:txBody>
            <a:bodyPr/>
            <a:lstStyle/>
            <a:p>
              <a:endParaRPr lang="ru-RU"/>
            </a:p>
          </p:txBody>
        </p:sp>
        <p:sp>
          <p:nvSpPr>
            <p:cNvPr id="225" name="Freeform 504"/>
            <p:cNvSpPr>
              <a:spLocks/>
            </p:cNvSpPr>
            <p:nvPr/>
          </p:nvSpPr>
          <p:spPr bwMode="auto">
            <a:xfrm>
              <a:off x="3213" y="2821"/>
              <a:ext cx="21" cy="18"/>
            </a:xfrm>
            <a:custGeom>
              <a:avLst/>
              <a:gdLst>
                <a:gd name="T0" fmla="*/ 1 w 34"/>
                <a:gd name="T1" fmla="*/ 0 h 39"/>
                <a:gd name="T2" fmla="*/ 1 w 34"/>
                <a:gd name="T3" fmla="*/ 0 h 39"/>
                <a:gd name="T4" fmla="*/ 1 w 34"/>
                <a:gd name="T5" fmla="*/ 0 h 39"/>
                <a:gd name="T6" fmla="*/ 1 w 34"/>
                <a:gd name="T7" fmla="*/ 0 h 39"/>
                <a:gd name="T8" fmla="*/ 1 w 34"/>
                <a:gd name="T9" fmla="*/ 0 h 39"/>
                <a:gd name="T10" fmla="*/ 1 w 34"/>
                <a:gd name="T11" fmla="*/ 0 h 39"/>
                <a:gd name="T12" fmla="*/ 1 w 34"/>
                <a:gd name="T13" fmla="*/ 0 h 39"/>
                <a:gd name="T14" fmla="*/ 1 w 34"/>
                <a:gd name="T15" fmla="*/ 0 h 39"/>
                <a:gd name="T16" fmla="*/ 1 w 34"/>
                <a:gd name="T17" fmla="*/ 0 h 39"/>
                <a:gd name="T18" fmla="*/ 1 w 34"/>
                <a:gd name="T19" fmla="*/ 0 h 39"/>
                <a:gd name="T20" fmla="*/ 0 w 34"/>
                <a:gd name="T21" fmla="*/ 0 h 39"/>
                <a:gd name="T22" fmla="*/ 0 w 34"/>
                <a:gd name="T23" fmla="*/ 0 h 39"/>
                <a:gd name="T24" fmla="*/ 1 w 34"/>
                <a:gd name="T25" fmla="*/ 0 h 39"/>
                <a:gd name="T26" fmla="*/ 1 w 34"/>
                <a:gd name="T27" fmla="*/ 0 h 39"/>
                <a:gd name="T28" fmla="*/ 1 w 34"/>
                <a:gd name="T29" fmla="*/ 0 h 39"/>
                <a:gd name="T30" fmla="*/ 1 w 34"/>
                <a:gd name="T31" fmla="*/ 0 h 39"/>
                <a:gd name="T32" fmla="*/ 1 w 34"/>
                <a:gd name="T33" fmla="*/ 0 h 39"/>
                <a:gd name="T34" fmla="*/ 1 w 34"/>
                <a:gd name="T35" fmla="*/ 0 h 39"/>
                <a:gd name="T36" fmla="*/ 1 w 34"/>
                <a:gd name="T37" fmla="*/ 0 h 39"/>
                <a:gd name="T38" fmla="*/ 1 w 34"/>
                <a:gd name="T39" fmla="*/ 0 h 39"/>
                <a:gd name="T40" fmla="*/ 1 w 34"/>
                <a:gd name="T41" fmla="*/ 0 h 39"/>
                <a:gd name="T42" fmla="*/ 1 w 34"/>
                <a:gd name="T43" fmla="*/ 0 h 3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4"/>
                <a:gd name="T67" fmla="*/ 0 h 39"/>
                <a:gd name="T68" fmla="*/ 34 w 34"/>
                <a:gd name="T69" fmla="*/ 39 h 3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4" h="39">
                  <a:moveTo>
                    <a:pt x="34" y="30"/>
                  </a:moveTo>
                  <a:lnTo>
                    <a:pt x="34" y="30"/>
                  </a:lnTo>
                  <a:lnTo>
                    <a:pt x="31" y="36"/>
                  </a:lnTo>
                  <a:lnTo>
                    <a:pt x="28" y="39"/>
                  </a:lnTo>
                  <a:lnTo>
                    <a:pt x="22" y="38"/>
                  </a:lnTo>
                  <a:lnTo>
                    <a:pt x="16" y="35"/>
                  </a:lnTo>
                  <a:lnTo>
                    <a:pt x="9" y="29"/>
                  </a:lnTo>
                  <a:lnTo>
                    <a:pt x="4" y="23"/>
                  </a:lnTo>
                  <a:lnTo>
                    <a:pt x="1" y="15"/>
                  </a:lnTo>
                  <a:lnTo>
                    <a:pt x="0" y="8"/>
                  </a:lnTo>
                  <a:lnTo>
                    <a:pt x="1" y="3"/>
                  </a:lnTo>
                  <a:lnTo>
                    <a:pt x="6" y="0"/>
                  </a:lnTo>
                  <a:lnTo>
                    <a:pt x="12" y="0"/>
                  </a:lnTo>
                  <a:lnTo>
                    <a:pt x="18" y="3"/>
                  </a:lnTo>
                  <a:lnTo>
                    <a:pt x="24" y="9"/>
                  </a:lnTo>
                  <a:lnTo>
                    <a:pt x="30" y="17"/>
                  </a:lnTo>
                  <a:lnTo>
                    <a:pt x="33" y="24"/>
                  </a:lnTo>
                  <a:lnTo>
                    <a:pt x="34" y="30"/>
                  </a:lnTo>
                  <a:close/>
                </a:path>
              </a:pathLst>
            </a:custGeom>
            <a:solidFill>
              <a:srgbClr val="FDA968"/>
            </a:solidFill>
            <a:ln w="9525">
              <a:noFill/>
              <a:round/>
              <a:headEnd/>
              <a:tailEnd/>
            </a:ln>
          </p:spPr>
          <p:txBody>
            <a:bodyPr/>
            <a:lstStyle/>
            <a:p>
              <a:endParaRPr lang="ru-RU"/>
            </a:p>
          </p:txBody>
        </p:sp>
        <p:sp>
          <p:nvSpPr>
            <p:cNvPr id="226" name="Freeform 505"/>
            <p:cNvSpPr>
              <a:spLocks/>
            </p:cNvSpPr>
            <p:nvPr/>
          </p:nvSpPr>
          <p:spPr bwMode="auto">
            <a:xfrm>
              <a:off x="3192" y="2903"/>
              <a:ext cx="13" cy="6"/>
            </a:xfrm>
            <a:custGeom>
              <a:avLst/>
              <a:gdLst>
                <a:gd name="T0" fmla="*/ 0 w 20"/>
                <a:gd name="T1" fmla="*/ 1 h 12"/>
                <a:gd name="T2" fmla="*/ 0 w 20"/>
                <a:gd name="T3" fmla="*/ 1 h 12"/>
                <a:gd name="T4" fmla="*/ 1 w 20"/>
                <a:gd name="T5" fmla="*/ 1 h 12"/>
                <a:gd name="T6" fmla="*/ 1 w 20"/>
                <a:gd name="T7" fmla="*/ 1 h 12"/>
                <a:gd name="T8" fmla="*/ 1 w 20"/>
                <a:gd name="T9" fmla="*/ 1 h 12"/>
                <a:gd name="T10" fmla="*/ 1 w 20"/>
                <a:gd name="T11" fmla="*/ 1 h 12"/>
                <a:gd name="T12" fmla="*/ 1 w 20"/>
                <a:gd name="T13" fmla="*/ 1 h 12"/>
                <a:gd name="T14" fmla="*/ 1 w 20"/>
                <a:gd name="T15" fmla="*/ 1 h 12"/>
                <a:gd name="T16" fmla="*/ 1 w 20"/>
                <a:gd name="T17" fmla="*/ 1 h 12"/>
                <a:gd name="T18" fmla="*/ 1 w 20"/>
                <a:gd name="T19" fmla="*/ 1 h 12"/>
                <a:gd name="T20" fmla="*/ 1 w 20"/>
                <a:gd name="T21" fmla="*/ 1 h 12"/>
                <a:gd name="T22" fmla="*/ 1 w 20"/>
                <a:gd name="T23" fmla="*/ 1 h 12"/>
                <a:gd name="T24" fmla="*/ 1 w 20"/>
                <a:gd name="T25" fmla="*/ 1 h 12"/>
                <a:gd name="T26" fmla="*/ 1 w 20"/>
                <a:gd name="T27" fmla="*/ 1 h 12"/>
                <a:gd name="T28" fmla="*/ 1 w 20"/>
                <a:gd name="T29" fmla="*/ 1 h 12"/>
                <a:gd name="T30" fmla="*/ 1 w 20"/>
                <a:gd name="T31" fmla="*/ 1 h 12"/>
                <a:gd name="T32" fmla="*/ 1 w 20"/>
                <a:gd name="T33" fmla="*/ 1 h 12"/>
                <a:gd name="T34" fmla="*/ 1 w 20"/>
                <a:gd name="T35" fmla="*/ 1 h 12"/>
                <a:gd name="T36" fmla="*/ 1 w 20"/>
                <a:gd name="T37" fmla="*/ 1 h 12"/>
                <a:gd name="T38" fmla="*/ 1 w 20"/>
                <a:gd name="T39" fmla="*/ 0 h 12"/>
                <a:gd name="T40" fmla="*/ 1 w 20"/>
                <a:gd name="T41" fmla="*/ 0 h 12"/>
                <a:gd name="T42" fmla="*/ 1 w 20"/>
                <a:gd name="T43" fmla="*/ 1 h 12"/>
                <a:gd name="T44" fmla="*/ 1 w 20"/>
                <a:gd name="T45" fmla="*/ 1 h 12"/>
                <a:gd name="T46" fmla="*/ 0 w 20"/>
                <a:gd name="T47" fmla="*/ 1 h 12"/>
                <a:gd name="T48" fmla="*/ 0 w 20"/>
                <a:gd name="T49" fmla="*/ 1 h 1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0"/>
                <a:gd name="T76" fmla="*/ 0 h 12"/>
                <a:gd name="T77" fmla="*/ 20 w 20"/>
                <a:gd name="T78" fmla="*/ 12 h 1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0" h="12">
                  <a:moveTo>
                    <a:pt x="0" y="3"/>
                  </a:moveTo>
                  <a:lnTo>
                    <a:pt x="0" y="3"/>
                  </a:lnTo>
                  <a:lnTo>
                    <a:pt x="2" y="6"/>
                  </a:lnTo>
                  <a:lnTo>
                    <a:pt x="11" y="12"/>
                  </a:lnTo>
                  <a:lnTo>
                    <a:pt x="12" y="12"/>
                  </a:lnTo>
                  <a:lnTo>
                    <a:pt x="14" y="12"/>
                  </a:lnTo>
                  <a:lnTo>
                    <a:pt x="14" y="10"/>
                  </a:lnTo>
                  <a:lnTo>
                    <a:pt x="12" y="9"/>
                  </a:lnTo>
                  <a:lnTo>
                    <a:pt x="8" y="4"/>
                  </a:lnTo>
                  <a:lnTo>
                    <a:pt x="18" y="3"/>
                  </a:lnTo>
                  <a:lnTo>
                    <a:pt x="20" y="3"/>
                  </a:lnTo>
                  <a:lnTo>
                    <a:pt x="20" y="1"/>
                  </a:lnTo>
                  <a:lnTo>
                    <a:pt x="18" y="0"/>
                  </a:lnTo>
                  <a:lnTo>
                    <a:pt x="2" y="1"/>
                  </a:lnTo>
                  <a:lnTo>
                    <a:pt x="0" y="3"/>
                  </a:lnTo>
                  <a:close/>
                </a:path>
              </a:pathLst>
            </a:custGeom>
            <a:solidFill>
              <a:srgbClr val="FFFFFF"/>
            </a:solidFill>
            <a:ln w="9525">
              <a:noFill/>
              <a:round/>
              <a:headEnd/>
              <a:tailEnd/>
            </a:ln>
          </p:spPr>
          <p:txBody>
            <a:bodyPr/>
            <a:lstStyle/>
            <a:p>
              <a:endParaRPr lang="ru-RU"/>
            </a:p>
          </p:txBody>
        </p:sp>
        <p:sp>
          <p:nvSpPr>
            <p:cNvPr id="227" name="Freeform 506"/>
            <p:cNvSpPr>
              <a:spLocks/>
            </p:cNvSpPr>
            <p:nvPr/>
          </p:nvSpPr>
          <p:spPr bwMode="auto">
            <a:xfrm>
              <a:off x="3172" y="2905"/>
              <a:ext cx="23" cy="154"/>
            </a:xfrm>
            <a:custGeom>
              <a:avLst/>
              <a:gdLst>
                <a:gd name="T0" fmla="*/ 1 w 38"/>
                <a:gd name="T1" fmla="*/ 0 h 329"/>
                <a:gd name="T2" fmla="*/ 0 w 38"/>
                <a:gd name="T3" fmla="*/ 0 h 329"/>
                <a:gd name="T4" fmla="*/ 0 w 38"/>
                <a:gd name="T5" fmla="*/ 0 h 329"/>
                <a:gd name="T6" fmla="*/ 1 w 38"/>
                <a:gd name="T7" fmla="*/ 0 h 329"/>
                <a:gd name="T8" fmla="*/ 1 w 38"/>
                <a:gd name="T9" fmla="*/ 0 h 329"/>
                <a:gd name="T10" fmla="*/ 1 w 38"/>
                <a:gd name="T11" fmla="*/ 0 h 329"/>
                <a:gd name="T12" fmla="*/ 1 w 38"/>
                <a:gd name="T13" fmla="*/ 0 h 329"/>
                <a:gd name="T14" fmla="*/ 1 w 38"/>
                <a:gd name="T15" fmla="*/ 0 h 329"/>
                <a:gd name="T16" fmla="*/ 1 w 38"/>
                <a:gd name="T17" fmla="*/ 0 h 329"/>
                <a:gd name="T18" fmla="*/ 1 w 38"/>
                <a:gd name="T19" fmla="*/ 0 h 329"/>
                <a:gd name="T20" fmla="*/ 1 w 38"/>
                <a:gd name="T21" fmla="*/ 0 h 329"/>
                <a:gd name="T22" fmla="*/ 1 w 38"/>
                <a:gd name="T23" fmla="*/ 0 h 329"/>
                <a:gd name="T24" fmla="*/ 1 w 38"/>
                <a:gd name="T25" fmla="*/ 0 h 329"/>
                <a:gd name="T26" fmla="*/ 1 w 38"/>
                <a:gd name="T27" fmla="*/ 0 h 329"/>
                <a:gd name="T28" fmla="*/ 1 w 38"/>
                <a:gd name="T29" fmla="*/ 0 h 329"/>
                <a:gd name="T30" fmla="*/ 1 w 38"/>
                <a:gd name="T31" fmla="*/ 0 h 329"/>
                <a:gd name="T32" fmla="*/ 1 w 38"/>
                <a:gd name="T33" fmla="*/ 0 h 329"/>
                <a:gd name="T34" fmla="*/ 1 w 38"/>
                <a:gd name="T35" fmla="*/ 0 h 329"/>
                <a:gd name="T36" fmla="*/ 1 w 38"/>
                <a:gd name="T37" fmla="*/ 0 h 329"/>
                <a:gd name="T38" fmla="*/ 1 w 38"/>
                <a:gd name="T39" fmla="*/ 0 h 329"/>
                <a:gd name="T40" fmla="*/ 1 w 38"/>
                <a:gd name="T41" fmla="*/ 0 h 329"/>
                <a:gd name="T42" fmla="*/ 1 w 38"/>
                <a:gd name="T43" fmla="*/ 0 h 329"/>
                <a:gd name="T44" fmla="*/ 1 w 38"/>
                <a:gd name="T45" fmla="*/ 0 h 329"/>
                <a:gd name="T46" fmla="*/ 1 w 38"/>
                <a:gd name="T47" fmla="*/ 0 h 329"/>
                <a:gd name="T48" fmla="*/ 1 w 38"/>
                <a:gd name="T49" fmla="*/ 0 h 329"/>
                <a:gd name="T50" fmla="*/ 1 w 38"/>
                <a:gd name="T51" fmla="*/ 0 h 329"/>
                <a:gd name="T52" fmla="*/ 1 w 38"/>
                <a:gd name="T53" fmla="*/ 0 h 329"/>
                <a:gd name="T54" fmla="*/ 1 w 38"/>
                <a:gd name="T55" fmla="*/ 0 h 32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38"/>
                <a:gd name="T85" fmla="*/ 0 h 329"/>
                <a:gd name="T86" fmla="*/ 38 w 38"/>
                <a:gd name="T87" fmla="*/ 329 h 32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38" h="329">
                  <a:moveTo>
                    <a:pt x="35" y="2"/>
                  </a:moveTo>
                  <a:lnTo>
                    <a:pt x="0" y="312"/>
                  </a:lnTo>
                  <a:lnTo>
                    <a:pt x="1" y="318"/>
                  </a:lnTo>
                  <a:lnTo>
                    <a:pt x="3" y="323"/>
                  </a:lnTo>
                  <a:lnTo>
                    <a:pt x="6" y="326"/>
                  </a:lnTo>
                  <a:lnTo>
                    <a:pt x="11" y="329"/>
                  </a:lnTo>
                  <a:lnTo>
                    <a:pt x="17" y="327"/>
                  </a:lnTo>
                  <a:lnTo>
                    <a:pt x="18" y="326"/>
                  </a:lnTo>
                  <a:lnTo>
                    <a:pt x="17" y="324"/>
                  </a:lnTo>
                  <a:lnTo>
                    <a:pt x="11" y="326"/>
                  </a:lnTo>
                  <a:lnTo>
                    <a:pt x="8" y="324"/>
                  </a:lnTo>
                  <a:lnTo>
                    <a:pt x="5" y="321"/>
                  </a:lnTo>
                  <a:lnTo>
                    <a:pt x="3" y="317"/>
                  </a:lnTo>
                  <a:lnTo>
                    <a:pt x="3" y="312"/>
                  </a:lnTo>
                  <a:lnTo>
                    <a:pt x="38" y="2"/>
                  </a:lnTo>
                  <a:lnTo>
                    <a:pt x="36" y="0"/>
                  </a:lnTo>
                  <a:lnTo>
                    <a:pt x="35" y="2"/>
                  </a:lnTo>
                  <a:close/>
                </a:path>
              </a:pathLst>
            </a:custGeom>
            <a:solidFill>
              <a:srgbClr val="FFFFFF"/>
            </a:solidFill>
            <a:ln w="9525">
              <a:noFill/>
              <a:round/>
              <a:headEnd/>
              <a:tailEnd/>
            </a:ln>
          </p:spPr>
          <p:txBody>
            <a:bodyPr/>
            <a:lstStyle/>
            <a:p>
              <a:endParaRPr lang="ru-RU"/>
            </a:p>
          </p:txBody>
        </p:sp>
        <p:sp>
          <p:nvSpPr>
            <p:cNvPr id="228" name="Freeform 507"/>
            <p:cNvSpPr>
              <a:spLocks/>
            </p:cNvSpPr>
            <p:nvPr/>
          </p:nvSpPr>
          <p:spPr bwMode="auto">
            <a:xfrm>
              <a:off x="3170" y="3040"/>
              <a:ext cx="28" cy="21"/>
            </a:xfrm>
            <a:custGeom>
              <a:avLst/>
              <a:gdLst>
                <a:gd name="T0" fmla="*/ 1 w 45"/>
                <a:gd name="T1" fmla="*/ 0 h 46"/>
                <a:gd name="T2" fmla="*/ 1 w 45"/>
                <a:gd name="T3" fmla="*/ 0 h 46"/>
                <a:gd name="T4" fmla="*/ 1 w 45"/>
                <a:gd name="T5" fmla="*/ 0 h 46"/>
                <a:gd name="T6" fmla="*/ 1 w 45"/>
                <a:gd name="T7" fmla="*/ 0 h 46"/>
                <a:gd name="T8" fmla="*/ 1 w 45"/>
                <a:gd name="T9" fmla="*/ 0 h 46"/>
                <a:gd name="T10" fmla="*/ 1 w 45"/>
                <a:gd name="T11" fmla="*/ 0 h 46"/>
                <a:gd name="T12" fmla="*/ 1 w 45"/>
                <a:gd name="T13" fmla="*/ 0 h 46"/>
                <a:gd name="T14" fmla="*/ 1 w 45"/>
                <a:gd name="T15" fmla="*/ 0 h 46"/>
                <a:gd name="T16" fmla="*/ 1 w 45"/>
                <a:gd name="T17" fmla="*/ 0 h 46"/>
                <a:gd name="T18" fmla="*/ 1 w 45"/>
                <a:gd name="T19" fmla="*/ 0 h 46"/>
                <a:gd name="T20" fmla="*/ 0 w 45"/>
                <a:gd name="T21" fmla="*/ 0 h 46"/>
                <a:gd name="T22" fmla="*/ 0 w 45"/>
                <a:gd name="T23" fmla="*/ 0 h 46"/>
                <a:gd name="T24" fmla="*/ 0 w 45"/>
                <a:gd name="T25" fmla="*/ 0 h 46"/>
                <a:gd name="T26" fmla="*/ 0 w 45"/>
                <a:gd name="T27" fmla="*/ 0 h 46"/>
                <a:gd name="T28" fmla="*/ 1 w 45"/>
                <a:gd name="T29" fmla="*/ 0 h 46"/>
                <a:gd name="T30" fmla="*/ 1 w 45"/>
                <a:gd name="T31" fmla="*/ 0 h 46"/>
                <a:gd name="T32" fmla="*/ 1 w 45"/>
                <a:gd name="T33" fmla="*/ 0 h 46"/>
                <a:gd name="T34" fmla="*/ 1 w 45"/>
                <a:gd name="T35" fmla="*/ 0 h 46"/>
                <a:gd name="T36" fmla="*/ 1 w 45"/>
                <a:gd name="T37" fmla="*/ 0 h 46"/>
                <a:gd name="T38" fmla="*/ 1 w 45"/>
                <a:gd name="T39" fmla="*/ 0 h 46"/>
                <a:gd name="T40" fmla="*/ 1 w 45"/>
                <a:gd name="T41" fmla="*/ 0 h 46"/>
                <a:gd name="T42" fmla="*/ 1 w 45"/>
                <a:gd name="T43" fmla="*/ 0 h 46"/>
                <a:gd name="T44" fmla="*/ 1 w 45"/>
                <a:gd name="T45" fmla="*/ 0 h 4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45"/>
                <a:gd name="T70" fmla="*/ 0 h 46"/>
                <a:gd name="T71" fmla="*/ 45 w 45"/>
                <a:gd name="T72" fmla="*/ 46 h 4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45" h="46">
                  <a:moveTo>
                    <a:pt x="45" y="31"/>
                  </a:moveTo>
                  <a:lnTo>
                    <a:pt x="45" y="31"/>
                  </a:lnTo>
                  <a:lnTo>
                    <a:pt x="38" y="15"/>
                  </a:lnTo>
                  <a:lnTo>
                    <a:pt x="30" y="5"/>
                  </a:lnTo>
                  <a:lnTo>
                    <a:pt x="27" y="2"/>
                  </a:lnTo>
                  <a:lnTo>
                    <a:pt x="24" y="0"/>
                  </a:lnTo>
                  <a:lnTo>
                    <a:pt x="18" y="3"/>
                  </a:lnTo>
                  <a:lnTo>
                    <a:pt x="11" y="6"/>
                  </a:lnTo>
                  <a:lnTo>
                    <a:pt x="4" y="9"/>
                  </a:lnTo>
                  <a:lnTo>
                    <a:pt x="0" y="14"/>
                  </a:lnTo>
                  <a:lnTo>
                    <a:pt x="0" y="20"/>
                  </a:lnTo>
                  <a:lnTo>
                    <a:pt x="0" y="26"/>
                  </a:lnTo>
                  <a:lnTo>
                    <a:pt x="3" y="32"/>
                  </a:lnTo>
                  <a:lnTo>
                    <a:pt x="6" y="37"/>
                  </a:lnTo>
                  <a:lnTo>
                    <a:pt x="9" y="40"/>
                  </a:lnTo>
                  <a:lnTo>
                    <a:pt x="11" y="38"/>
                  </a:lnTo>
                  <a:lnTo>
                    <a:pt x="11" y="35"/>
                  </a:lnTo>
                  <a:lnTo>
                    <a:pt x="11" y="32"/>
                  </a:lnTo>
                  <a:lnTo>
                    <a:pt x="27" y="46"/>
                  </a:lnTo>
                  <a:lnTo>
                    <a:pt x="45" y="31"/>
                  </a:lnTo>
                  <a:close/>
                </a:path>
              </a:pathLst>
            </a:custGeom>
            <a:solidFill>
              <a:srgbClr val="FDC091"/>
            </a:solidFill>
            <a:ln w="9525">
              <a:noFill/>
              <a:round/>
              <a:headEnd/>
              <a:tailEnd/>
            </a:ln>
          </p:spPr>
          <p:txBody>
            <a:bodyPr/>
            <a:lstStyle/>
            <a:p>
              <a:endParaRPr lang="ru-RU"/>
            </a:p>
          </p:txBody>
        </p:sp>
        <p:sp>
          <p:nvSpPr>
            <p:cNvPr id="229" name="Freeform 508"/>
            <p:cNvSpPr>
              <a:spLocks/>
            </p:cNvSpPr>
            <p:nvPr/>
          </p:nvSpPr>
          <p:spPr bwMode="auto">
            <a:xfrm>
              <a:off x="3266" y="3128"/>
              <a:ext cx="55" cy="24"/>
            </a:xfrm>
            <a:custGeom>
              <a:avLst/>
              <a:gdLst>
                <a:gd name="T0" fmla="*/ 1 w 88"/>
                <a:gd name="T1" fmla="*/ 0 h 51"/>
                <a:gd name="T2" fmla="*/ 1 w 88"/>
                <a:gd name="T3" fmla="*/ 0 h 51"/>
                <a:gd name="T4" fmla="*/ 1 w 88"/>
                <a:gd name="T5" fmla="*/ 0 h 51"/>
                <a:gd name="T6" fmla="*/ 1 w 88"/>
                <a:gd name="T7" fmla="*/ 0 h 51"/>
                <a:gd name="T8" fmla="*/ 1 w 88"/>
                <a:gd name="T9" fmla="*/ 0 h 51"/>
                <a:gd name="T10" fmla="*/ 1 w 88"/>
                <a:gd name="T11" fmla="*/ 0 h 51"/>
                <a:gd name="T12" fmla="*/ 0 w 88"/>
                <a:gd name="T13" fmla="*/ 0 h 51"/>
                <a:gd name="T14" fmla="*/ 0 w 88"/>
                <a:gd name="T15" fmla="*/ 0 h 51"/>
                <a:gd name="T16" fmla="*/ 1 w 88"/>
                <a:gd name="T17" fmla="*/ 0 h 51"/>
                <a:gd name="T18" fmla="*/ 1 w 88"/>
                <a:gd name="T19" fmla="*/ 0 h 51"/>
                <a:gd name="T20" fmla="*/ 1 w 88"/>
                <a:gd name="T21" fmla="*/ 0 h 51"/>
                <a:gd name="T22" fmla="*/ 1 w 88"/>
                <a:gd name="T23" fmla="*/ 0 h 51"/>
                <a:gd name="T24" fmla="*/ 1 w 88"/>
                <a:gd name="T25" fmla="*/ 0 h 51"/>
                <a:gd name="T26" fmla="*/ 1 w 88"/>
                <a:gd name="T27" fmla="*/ 0 h 51"/>
                <a:gd name="T28" fmla="*/ 1 w 88"/>
                <a:gd name="T29" fmla="*/ 0 h 51"/>
                <a:gd name="T30" fmla="*/ 1 w 88"/>
                <a:gd name="T31" fmla="*/ 0 h 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8"/>
                <a:gd name="T49" fmla="*/ 0 h 51"/>
                <a:gd name="T50" fmla="*/ 88 w 88"/>
                <a:gd name="T51" fmla="*/ 51 h 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8" h="51">
                  <a:moveTo>
                    <a:pt x="88" y="15"/>
                  </a:moveTo>
                  <a:lnTo>
                    <a:pt x="88" y="15"/>
                  </a:lnTo>
                  <a:lnTo>
                    <a:pt x="68" y="9"/>
                  </a:lnTo>
                  <a:lnTo>
                    <a:pt x="41" y="3"/>
                  </a:lnTo>
                  <a:lnTo>
                    <a:pt x="15" y="0"/>
                  </a:lnTo>
                  <a:lnTo>
                    <a:pt x="6" y="0"/>
                  </a:lnTo>
                  <a:lnTo>
                    <a:pt x="0" y="1"/>
                  </a:lnTo>
                  <a:lnTo>
                    <a:pt x="7" y="18"/>
                  </a:lnTo>
                  <a:lnTo>
                    <a:pt x="13" y="30"/>
                  </a:lnTo>
                  <a:lnTo>
                    <a:pt x="20" y="39"/>
                  </a:lnTo>
                  <a:lnTo>
                    <a:pt x="26" y="51"/>
                  </a:lnTo>
                  <a:lnTo>
                    <a:pt x="57" y="33"/>
                  </a:lnTo>
                  <a:lnTo>
                    <a:pt x="88" y="15"/>
                  </a:lnTo>
                  <a:close/>
                </a:path>
              </a:pathLst>
            </a:custGeom>
            <a:solidFill>
              <a:srgbClr val="FFFFFF"/>
            </a:solidFill>
            <a:ln w="9525">
              <a:noFill/>
              <a:round/>
              <a:headEnd/>
              <a:tailEnd/>
            </a:ln>
          </p:spPr>
          <p:txBody>
            <a:bodyPr/>
            <a:lstStyle/>
            <a:p>
              <a:endParaRPr lang="ru-RU"/>
            </a:p>
          </p:txBody>
        </p:sp>
        <p:sp>
          <p:nvSpPr>
            <p:cNvPr id="230" name="Freeform 509"/>
            <p:cNvSpPr>
              <a:spLocks/>
            </p:cNvSpPr>
            <p:nvPr/>
          </p:nvSpPr>
          <p:spPr bwMode="auto">
            <a:xfrm>
              <a:off x="3229" y="3123"/>
              <a:ext cx="89" cy="83"/>
            </a:xfrm>
            <a:custGeom>
              <a:avLst/>
              <a:gdLst>
                <a:gd name="T0" fmla="*/ 0 w 179"/>
                <a:gd name="T1" fmla="*/ 1 h 160"/>
                <a:gd name="T2" fmla="*/ 0 w 179"/>
                <a:gd name="T3" fmla="*/ 1 h 160"/>
                <a:gd name="T4" fmla="*/ 0 w 179"/>
                <a:gd name="T5" fmla="*/ 1 h 160"/>
                <a:gd name="T6" fmla="*/ 0 w 179"/>
                <a:gd name="T7" fmla="*/ 1 h 160"/>
                <a:gd name="T8" fmla="*/ 0 w 179"/>
                <a:gd name="T9" fmla="*/ 1 h 160"/>
                <a:gd name="T10" fmla="*/ 0 w 179"/>
                <a:gd name="T11" fmla="*/ 1 h 160"/>
                <a:gd name="T12" fmla="*/ 0 w 179"/>
                <a:gd name="T13" fmla="*/ 1 h 160"/>
                <a:gd name="T14" fmla="*/ 0 w 179"/>
                <a:gd name="T15" fmla="*/ 1 h 160"/>
                <a:gd name="T16" fmla="*/ 0 w 179"/>
                <a:gd name="T17" fmla="*/ 1 h 160"/>
                <a:gd name="T18" fmla="*/ 0 w 179"/>
                <a:gd name="T19" fmla="*/ 1 h 160"/>
                <a:gd name="T20" fmla="*/ 0 w 179"/>
                <a:gd name="T21" fmla="*/ 1 h 160"/>
                <a:gd name="T22" fmla="*/ 0 w 179"/>
                <a:gd name="T23" fmla="*/ 1 h 160"/>
                <a:gd name="T24" fmla="*/ 0 w 179"/>
                <a:gd name="T25" fmla="*/ 1 h 160"/>
                <a:gd name="T26" fmla="*/ 0 w 179"/>
                <a:gd name="T27" fmla="*/ 1 h 160"/>
                <a:gd name="T28" fmla="*/ 0 w 179"/>
                <a:gd name="T29" fmla="*/ 1 h 160"/>
                <a:gd name="T30" fmla="*/ 0 w 179"/>
                <a:gd name="T31" fmla="*/ 0 h 160"/>
                <a:gd name="T32" fmla="*/ 0 w 179"/>
                <a:gd name="T33" fmla="*/ 0 h 160"/>
                <a:gd name="T34" fmla="*/ 0 w 179"/>
                <a:gd name="T35" fmla="*/ 0 h 160"/>
                <a:gd name="T36" fmla="*/ 0 w 179"/>
                <a:gd name="T37" fmla="*/ 1 h 160"/>
                <a:gd name="T38" fmla="*/ 0 w 179"/>
                <a:gd name="T39" fmla="*/ 1 h 160"/>
                <a:gd name="T40" fmla="*/ 0 w 179"/>
                <a:gd name="T41" fmla="*/ 1 h 160"/>
                <a:gd name="T42" fmla="*/ 0 w 179"/>
                <a:gd name="T43" fmla="*/ 1 h 160"/>
                <a:gd name="T44" fmla="*/ 0 w 179"/>
                <a:gd name="T45" fmla="*/ 1 h 160"/>
                <a:gd name="T46" fmla="*/ 0 w 179"/>
                <a:gd name="T47" fmla="*/ 1 h 160"/>
                <a:gd name="T48" fmla="*/ 0 w 179"/>
                <a:gd name="T49" fmla="*/ 1 h 160"/>
                <a:gd name="T50" fmla="*/ 0 w 179"/>
                <a:gd name="T51" fmla="*/ 1 h 160"/>
                <a:gd name="T52" fmla="*/ 0 w 179"/>
                <a:gd name="T53" fmla="*/ 1 h 160"/>
                <a:gd name="T54" fmla="*/ 0 w 179"/>
                <a:gd name="T55" fmla="*/ 1 h 160"/>
                <a:gd name="T56" fmla="*/ 0 w 179"/>
                <a:gd name="T57" fmla="*/ 1 h 160"/>
                <a:gd name="T58" fmla="*/ 0 w 179"/>
                <a:gd name="T59" fmla="*/ 1 h 160"/>
                <a:gd name="T60" fmla="*/ 0 w 179"/>
                <a:gd name="T61" fmla="*/ 1 h 160"/>
                <a:gd name="T62" fmla="*/ 0 w 179"/>
                <a:gd name="T63" fmla="*/ 1 h 160"/>
                <a:gd name="T64" fmla="*/ 0 w 179"/>
                <a:gd name="T65" fmla="*/ 1 h 160"/>
                <a:gd name="T66" fmla="*/ 0 w 179"/>
                <a:gd name="T67" fmla="*/ 1 h 160"/>
                <a:gd name="T68" fmla="*/ 0 w 179"/>
                <a:gd name="T69" fmla="*/ 1 h 160"/>
                <a:gd name="T70" fmla="*/ 0 w 179"/>
                <a:gd name="T71" fmla="*/ 1 h 160"/>
                <a:gd name="T72" fmla="*/ 0 w 179"/>
                <a:gd name="T73" fmla="*/ 1 h 160"/>
                <a:gd name="T74" fmla="*/ 0 w 179"/>
                <a:gd name="T75" fmla="*/ 1 h 160"/>
                <a:gd name="T76" fmla="*/ 0 w 179"/>
                <a:gd name="T77" fmla="*/ 1 h 160"/>
                <a:gd name="T78" fmla="*/ 0 w 179"/>
                <a:gd name="T79" fmla="*/ 1 h 16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79"/>
                <a:gd name="T121" fmla="*/ 0 h 160"/>
                <a:gd name="T122" fmla="*/ 179 w 179"/>
                <a:gd name="T123" fmla="*/ 160 h 16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79" h="160">
                  <a:moveTo>
                    <a:pt x="150" y="17"/>
                  </a:moveTo>
                  <a:lnTo>
                    <a:pt x="150" y="17"/>
                  </a:lnTo>
                  <a:lnTo>
                    <a:pt x="137" y="24"/>
                  </a:lnTo>
                  <a:lnTo>
                    <a:pt x="121" y="32"/>
                  </a:lnTo>
                  <a:lnTo>
                    <a:pt x="106" y="38"/>
                  </a:lnTo>
                  <a:lnTo>
                    <a:pt x="90" y="45"/>
                  </a:lnTo>
                  <a:lnTo>
                    <a:pt x="82" y="38"/>
                  </a:lnTo>
                  <a:lnTo>
                    <a:pt x="76" y="30"/>
                  </a:lnTo>
                  <a:lnTo>
                    <a:pt x="71" y="20"/>
                  </a:lnTo>
                  <a:lnTo>
                    <a:pt x="62" y="11"/>
                  </a:lnTo>
                  <a:lnTo>
                    <a:pt x="43" y="9"/>
                  </a:lnTo>
                  <a:lnTo>
                    <a:pt x="28" y="6"/>
                  </a:lnTo>
                  <a:lnTo>
                    <a:pt x="6" y="0"/>
                  </a:lnTo>
                  <a:lnTo>
                    <a:pt x="2" y="0"/>
                  </a:lnTo>
                  <a:lnTo>
                    <a:pt x="0" y="0"/>
                  </a:lnTo>
                  <a:lnTo>
                    <a:pt x="0" y="1"/>
                  </a:lnTo>
                  <a:lnTo>
                    <a:pt x="2" y="7"/>
                  </a:lnTo>
                  <a:lnTo>
                    <a:pt x="8" y="18"/>
                  </a:lnTo>
                  <a:lnTo>
                    <a:pt x="12" y="27"/>
                  </a:lnTo>
                  <a:lnTo>
                    <a:pt x="14" y="36"/>
                  </a:lnTo>
                  <a:lnTo>
                    <a:pt x="17" y="48"/>
                  </a:lnTo>
                  <a:lnTo>
                    <a:pt x="17" y="60"/>
                  </a:lnTo>
                  <a:lnTo>
                    <a:pt x="15" y="88"/>
                  </a:lnTo>
                  <a:lnTo>
                    <a:pt x="11" y="116"/>
                  </a:lnTo>
                  <a:lnTo>
                    <a:pt x="46" y="132"/>
                  </a:lnTo>
                  <a:lnTo>
                    <a:pt x="79" y="144"/>
                  </a:lnTo>
                  <a:lnTo>
                    <a:pt x="111" y="153"/>
                  </a:lnTo>
                  <a:lnTo>
                    <a:pt x="143" y="160"/>
                  </a:lnTo>
                  <a:lnTo>
                    <a:pt x="167" y="92"/>
                  </a:lnTo>
                  <a:lnTo>
                    <a:pt x="179" y="51"/>
                  </a:lnTo>
                  <a:lnTo>
                    <a:pt x="165" y="33"/>
                  </a:lnTo>
                  <a:lnTo>
                    <a:pt x="150" y="17"/>
                  </a:lnTo>
                  <a:close/>
                </a:path>
              </a:pathLst>
            </a:custGeom>
            <a:solidFill>
              <a:srgbClr val="FE6612"/>
            </a:solidFill>
            <a:ln w="9525">
              <a:noFill/>
              <a:round/>
              <a:headEnd/>
              <a:tailEnd/>
            </a:ln>
          </p:spPr>
          <p:txBody>
            <a:bodyPr/>
            <a:lstStyle/>
            <a:p>
              <a:endParaRPr lang="ru-RU"/>
            </a:p>
          </p:txBody>
        </p:sp>
        <p:sp>
          <p:nvSpPr>
            <p:cNvPr id="231" name="Freeform 510"/>
            <p:cNvSpPr>
              <a:spLocks/>
            </p:cNvSpPr>
            <p:nvPr/>
          </p:nvSpPr>
          <p:spPr bwMode="auto">
            <a:xfrm>
              <a:off x="3279" y="3111"/>
              <a:ext cx="31" cy="24"/>
            </a:xfrm>
            <a:custGeom>
              <a:avLst/>
              <a:gdLst>
                <a:gd name="T0" fmla="*/ 1 w 49"/>
                <a:gd name="T1" fmla="*/ 0 h 51"/>
                <a:gd name="T2" fmla="*/ 0 w 49"/>
                <a:gd name="T3" fmla="*/ 0 h 51"/>
                <a:gd name="T4" fmla="*/ 0 w 49"/>
                <a:gd name="T5" fmla="*/ 0 h 51"/>
                <a:gd name="T6" fmla="*/ 1 w 49"/>
                <a:gd name="T7" fmla="*/ 0 h 51"/>
                <a:gd name="T8" fmla="*/ 1 w 49"/>
                <a:gd name="T9" fmla="*/ 0 h 51"/>
                <a:gd name="T10" fmla="*/ 1 w 49"/>
                <a:gd name="T11" fmla="*/ 0 h 51"/>
                <a:gd name="T12" fmla="*/ 1 w 49"/>
                <a:gd name="T13" fmla="*/ 0 h 51"/>
                <a:gd name="T14" fmla="*/ 1 w 49"/>
                <a:gd name="T15" fmla="*/ 0 h 51"/>
                <a:gd name="T16" fmla="*/ 1 w 49"/>
                <a:gd name="T17" fmla="*/ 0 h 51"/>
                <a:gd name="T18" fmla="*/ 1 w 49"/>
                <a:gd name="T19" fmla="*/ 0 h 5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9"/>
                <a:gd name="T31" fmla="*/ 0 h 51"/>
                <a:gd name="T32" fmla="*/ 49 w 49"/>
                <a:gd name="T33" fmla="*/ 51 h 5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9" h="51">
                  <a:moveTo>
                    <a:pt x="14" y="3"/>
                  </a:moveTo>
                  <a:lnTo>
                    <a:pt x="0" y="42"/>
                  </a:lnTo>
                  <a:lnTo>
                    <a:pt x="8" y="48"/>
                  </a:lnTo>
                  <a:lnTo>
                    <a:pt x="11" y="51"/>
                  </a:lnTo>
                  <a:lnTo>
                    <a:pt x="15" y="51"/>
                  </a:lnTo>
                  <a:lnTo>
                    <a:pt x="23" y="51"/>
                  </a:lnTo>
                  <a:lnTo>
                    <a:pt x="32" y="50"/>
                  </a:lnTo>
                  <a:lnTo>
                    <a:pt x="49" y="0"/>
                  </a:lnTo>
                  <a:lnTo>
                    <a:pt x="14" y="3"/>
                  </a:lnTo>
                  <a:close/>
                </a:path>
              </a:pathLst>
            </a:custGeom>
            <a:solidFill>
              <a:srgbClr val="FCAA7A"/>
            </a:solidFill>
            <a:ln w="9525">
              <a:noFill/>
              <a:round/>
              <a:headEnd/>
              <a:tailEnd/>
            </a:ln>
          </p:spPr>
          <p:txBody>
            <a:bodyPr/>
            <a:lstStyle/>
            <a:p>
              <a:endParaRPr lang="ru-RU"/>
            </a:p>
          </p:txBody>
        </p:sp>
        <p:sp>
          <p:nvSpPr>
            <p:cNvPr id="232" name="Freeform 511"/>
            <p:cNvSpPr>
              <a:spLocks/>
            </p:cNvSpPr>
            <p:nvPr/>
          </p:nvSpPr>
          <p:spPr bwMode="auto">
            <a:xfrm>
              <a:off x="3257" y="3022"/>
              <a:ext cx="126" cy="95"/>
            </a:xfrm>
            <a:custGeom>
              <a:avLst/>
              <a:gdLst>
                <a:gd name="T0" fmla="*/ 1 w 203"/>
                <a:gd name="T1" fmla="*/ 0 h 203"/>
                <a:gd name="T2" fmla="*/ 1 w 203"/>
                <a:gd name="T3" fmla="*/ 0 h 203"/>
                <a:gd name="T4" fmla="*/ 1 w 203"/>
                <a:gd name="T5" fmla="*/ 0 h 203"/>
                <a:gd name="T6" fmla="*/ 1 w 203"/>
                <a:gd name="T7" fmla="*/ 0 h 203"/>
                <a:gd name="T8" fmla="*/ 1 w 203"/>
                <a:gd name="T9" fmla="*/ 0 h 203"/>
                <a:gd name="T10" fmla="*/ 1 w 203"/>
                <a:gd name="T11" fmla="*/ 0 h 203"/>
                <a:gd name="T12" fmla="*/ 1 w 203"/>
                <a:gd name="T13" fmla="*/ 0 h 203"/>
                <a:gd name="T14" fmla="*/ 1 w 203"/>
                <a:gd name="T15" fmla="*/ 0 h 203"/>
                <a:gd name="T16" fmla="*/ 1 w 203"/>
                <a:gd name="T17" fmla="*/ 0 h 203"/>
                <a:gd name="T18" fmla="*/ 1 w 203"/>
                <a:gd name="T19" fmla="*/ 0 h 203"/>
                <a:gd name="T20" fmla="*/ 1 w 203"/>
                <a:gd name="T21" fmla="*/ 0 h 203"/>
                <a:gd name="T22" fmla="*/ 1 w 203"/>
                <a:gd name="T23" fmla="*/ 0 h 203"/>
                <a:gd name="T24" fmla="*/ 0 w 203"/>
                <a:gd name="T25" fmla="*/ 0 h 203"/>
                <a:gd name="T26" fmla="*/ 0 w 203"/>
                <a:gd name="T27" fmla="*/ 0 h 203"/>
                <a:gd name="T28" fmla="*/ 1 w 203"/>
                <a:gd name="T29" fmla="*/ 0 h 203"/>
                <a:gd name="T30" fmla="*/ 1 w 203"/>
                <a:gd name="T31" fmla="*/ 0 h 203"/>
                <a:gd name="T32" fmla="*/ 1 w 203"/>
                <a:gd name="T33" fmla="*/ 0 h 203"/>
                <a:gd name="T34" fmla="*/ 1 w 203"/>
                <a:gd name="T35" fmla="*/ 0 h 203"/>
                <a:gd name="T36" fmla="*/ 1 w 203"/>
                <a:gd name="T37" fmla="*/ 0 h 203"/>
                <a:gd name="T38" fmla="*/ 1 w 203"/>
                <a:gd name="T39" fmla="*/ 0 h 203"/>
                <a:gd name="T40" fmla="*/ 1 w 203"/>
                <a:gd name="T41" fmla="*/ 0 h 203"/>
                <a:gd name="T42" fmla="*/ 1 w 203"/>
                <a:gd name="T43" fmla="*/ 0 h 203"/>
                <a:gd name="T44" fmla="*/ 1 w 203"/>
                <a:gd name="T45" fmla="*/ 0 h 203"/>
                <a:gd name="T46" fmla="*/ 1 w 203"/>
                <a:gd name="T47" fmla="*/ 0 h 203"/>
                <a:gd name="T48" fmla="*/ 1 w 203"/>
                <a:gd name="T49" fmla="*/ 0 h 203"/>
                <a:gd name="T50" fmla="*/ 1 w 203"/>
                <a:gd name="T51" fmla="*/ 0 h 203"/>
                <a:gd name="T52" fmla="*/ 1 w 203"/>
                <a:gd name="T53" fmla="*/ 0 h 203"/>
                <a:gd name="T54" fmla="*/ 1 w 203"/>
                <a:gd name="T55" fmla="*/ 0 h 203"/>
                <a:gd name="T56" fmla="*/ 1 w 203"/>
                <a:gd name="T57" fmla="*/ 0 h 203"/>
                <a:gd name="T58" fmla="*/ 1 w 203"/>
                <a:gd name="T59" fmla="*/ 0 h 203"/>
                <a:gd name="T60" fmla="*/ 1 w 203"/>
                <a:gd name="T61" fmla="*/ 0 h 203"/>
                <a:gd name="T62" fmla="*/ 1 w 203"/>
                <a:gd name="T63" fmla="*/ 0 h 203"/>
                <a:gd name="T64" fmla="*/ 1 w 203"/>
                <a:gd name="T65" fmla="*/ 0 h 203"/>
                <a:gd name="T66" fmla="*/ 1 w 203"/>
                <a:gd name="T67" fmla="*/ 0 h 203"/>
                <a:gd name="T68" fmla="*/ 1 w 203"/>
                <a:gd name="T69" fmla="*/ 0 h 203"/>
                <a:gd name="T70" fmla="*/ 1 w 203"/>
                <a:gd name="T71" fmla="*/ 0 h 203"/>
                <a:gd name="T72" fmla="*/ 1 w 203"/>
                <a:gd name="T73" fmla="*/ 0 h 203"/>
                <a:gd name="T74" fmla="*/ 1 w 203"/>
                <a:gd name="T75" fmla="*/ 0 h 203"/>
                <a:gd name="T76" fmla="*/ 1 w 203"/>
                <a:gd name="T77" fmla="*/ 0 h 203"/>
                <a:gd name="T78" fmla="*/ 1 w 203"/>
                <a:gd name="T79" fmla="*/ 0 h 203"/>
                <a:gd name="T80" fmla="*/ 1 w 203"/>
                <a:gd name="T81" fmla="*/ 0 h 203"/>
                <a:gd name="T82" fmla="*/ 1 w 203"/>
                <a:gd name="T83" fmla="*/ 0 h 203"/>
                <a:gd name="T84" fmla="*/ 1 w 203"/>
                <a:gd name="T85" fmla="*/ 0 h 203"/>
                <a:gd name="T86" fmla="*/ 1 w 203"/>
                <a:gd name="T87" fmla="*/ 0 h 203"/>
                <a:gd name="T88" fmla="*/ 1 w 203"/>
                <a:gd name="T89" fmla="*/ 0 h 203"/>
                <a:gd name="T90" fmla="*/ 1 w 203"/>
                <a:gd name="T91" fmla="*/ 0 h 203"/>
                <a:gd name="T92" fmla="*/ 1 w 203"/>
                <a:gd name="T93" fmla="*/ 0 h 203"/>
                <a:gd name="T94" fmla="*/ 1 w 203"/>
                <a:gd name="T95" fmla="*/ 0 h 20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03"/>
                <a:gd name="T145" fmla="*/ 0 h 203"/>
                <a:gd name="T146" fmla="*/ 203 w 203"/>
                <a:gd name="T147" fmla="*/ 203 h 203"/>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03" h="203">
                  <a:moveTo>
                    <a:pt x="136" y="6"/>
                  </a:moveTo>
                  <a:lnTo>
                    <a:pt x="136" y="6"/>
                  </a:lnTo>
                  <a:lnTo>
                    <a:pt x="127" y="3"/>
                  </a:lnTo>
                  <a:lnTo>
                    <a:pt x="116" y="2"/>
                  </a:lnTo>
                  <a:lnTo>
                    <a:pt x="106" y="0"/>
                  </a:lnTo>
                  <a:lnTo>
                    <a:pt x="97" y="2"/>
                  </a:lnTo>
                  <a:lnTo>
                    <a:pt x="86" y="3"/>
                  </a:lnTo>
                  <a:lnTo>
                    <a:pt x="75" y="6"/>
                  </a:lnTo>
                  <a:lnTo>
                    <a:pt x="66" y="13"/>
                  </a:lnTo>
                  <a:lnTo>
                    <a:pt x="56" y="19"/>
                  </a:lnTo>
                  <a:lnTo>
                    <a:pt x="47" y="28"/>
                  </a:lnTo>
                  <a:lnTo>
                    <a:pt x="41" y="37"/>
                  </a:lnTo>
                  <a:lnTo>
                    <a:pt x="36" y="46"/>
                  </a:lnTo>
                  <a:lnTo>
                    <a:pt x="32" y="55"/>
                  </a:lnTo>
                  <a:lnTo>
                    <a:pt x="27" y="73"/>
                  </a:lnTo>
                  <a:lnTo>
                    <a:pt x="24" y="82"/>
                  </a:lnTo>
                  <a:lnTo>
                    <a:pt x="21" y="91"/>
                  </a:lnTo>
                  <a:lnTo>
                    <a:pt x="19" y="94"/>
                  </a:lnTo>
                  <a:lnTo>
                    <a:pt x="16" y="97"/>
                  </a:lnTo>
                  <a:lnTo>
                    <a:pt x="10" y="99"/>
                  </a:lnTo>
                  <a:lnTo>
                    <a:pt x="4" y="97"/>
                  </a:lnTo>
                  <a:lnTo>
                    <a:pt x="1" y="99"/>
                  </a:lnTo>
                  <a:lnTo>
                    <a:pt x="0" y="100"/>
                  </a:lnTo>
                  <a:lnTo>
                    <a:pt x="0" y="103"/>
                  </a:lnTo>
                  <a:lnTo>
                    <a:pt x="0" y="108"/>
                  </a:lnTo>
                  <a:lnTo>
                    <a:pt x="3" y="115"/>
                  </a:lnTo>
                  <a:lnTo>
                    <a:pt x="3" y="126"/>
                  </a:lnTo>
                  <a:lnTo>
                    <a:pt x="6" y="131"/>
                  </a:lnTo>
                  <a:lnTo>
                    <a:pt x="9" y="134"/>
                  </a:lnTo>
                  <a:lnTo>
                    <a:pt x="15" y="137"/>
                  </a:lnTo>
                  <a:lnTo>
                    <a:pt x="21" y="138"/>
                  </a:lnTo>
                  <a:lnTo>
                    <a:pt x="28" y="140"/>
                  </a:lnTo>
                  <a:lnTo>
                    <a:pt x="38" y="140"/>
                  </a:lnTo>
                  <a:lnTo>
                    <a:pt x="48" y="137"/>
                  </a:lnTo>
                  <a:lnTo>
                    <a:pt x="47" y="143"/>
                  </a:lnTo>
                  <a:lnTo>
                    <a:pt x="44" y="146"/>
                  </a:lnTo>
                  <a:lnTo>
                    <a:pt x="39" y="150"/>
                  </a:lnTo>
                  <a:lnTo>
                    <a:pt x="33" y="155"/>
                  </a:lnTo>
                  <a:lnTo>
                    <a:pt x="25" y="156"/>
                  </a:lnTo>
                  <a:lnTo>
                    <a:pt x="16" y="156"/>
                  </a:lnTo>
                  <a:lnTo>
                    <a:pt x="4" y="153"/>
                  </a:lnTo>
                  <a:lnTo>
                    <a:pt x="6" y="161"/>
                  </a:lnTo>
                  <a:lnTo>
                    <a:pt x="9" y="171"/>
                  </a:lnTo>
                  <a:lnTo>
                    <a:pt x="16" y="179"/>
                  </a:lnTo>
                  <a:lnTo>
                    <a:pt x="24" y="187"/>
                  </a:lnTo>
                  <a:lnTo>
                    <a:pt x="33" y="191"/>
                  </a:lnTo>
                  <a:lnTo>
                    <a:pt x="44" y="196"/>
                  </a:lnTo>
                  <a:lnTo>
                    <a:pt x="56" y="199"/>
                  </a:lnTo>
                  <a:lnTo>
                    <a:pt x="68" y="202"/>
                  </a:lnTo>
                  <a:lnTo>
                    <a:pt x="78" y="203"/>
                  </a:lnTo>
                  <a:lnTo>
                    <a:pt x="91" y="203"/>
                  </a:lnTo>
                  <a:lnTo>
                    <a:pt x="101" y="203"/>
                  </a:lnTo>
                  <a:lnTo>
                    <a:pt x="112" y="200"/>
                  </a:lnTo>
                  <a:lnTo>
                    <a:pt x="127" y="196"/>
                  </a:lnTo>
                  <a:lnTo>
                    <a:pt x="139" y="188"/>
                  </a:lnTo>
                  <a:lnTo>
                    <a:pt x="151" y="179"/>
                  </a:lnTo>
                  <a:lnTo>
                    <a:pt x="163" y="167"/>
                  </a:lnTo>
                  <a:lnTo>
                    <a:pt x="165" y="164"/>
                  </a:lnTo>
                  <a:lnTo>
                    <a:pt x="165" y="165"/>
                  </a:lnTo>
                  <a:lnTo>
                    <a:pt x="171" y="158"/>
                  </a:lnTo>
                  <a:lnTo>
                    <a:pt x="178" y="149"/>
                  </a:lnTo>
                  <a:lnTo>
                    <a:pt x="184" y="138"/>
                  </a:lnTo>
                  <a:lnTo>
                    <a:pt x="192" y="126"/>
                  </a:lnTo>
                  <a:lnTo>
                    <a:pt x="198" y="112"/>
                  </a:lnTo>
                  <a:lnTo>
                    <a:pt x="201" y="97"/>
                  </a:lnTo>
                  <a:lnTo>
                    <a:pt x="203" y="90"/>
                  </a:lnTo>
                  <a:lnTo>
                    <a:pt x="201" y="84"/>
                  </a:lnTo>
                  <a:lnTo>
                    <a:pt x="200" y="72"/>
                  </a:lnTo>
                  <a:lnTo>
                    <a:pt x="195" y="61"/>
                  </a:lnTo>
                  <a:lnTo>
                    <a:pt x="187" y="49"/>
                  </a:lnTo>
                  <a:lnTo>
                    <a:pt x="180" y="40"/>
                  </a:lnTo>
                  <a:lnTo>
                    <a:pt x="171" y="29"/>
                  </a:lnTo>
                  <a:lnTo>
                    <a:pt x="160" y="20"/>
                  </a:lnTo>
                  <a:lnTo>
                    <a:pt x="148" y="13"/>
                  </a:lnTo>
                  <a:lnTo>
                    <a:pt x="136" y="6"/>
                  </a:lnTo>
                  <a:close/>
                </a:path>
              </a:pathLst>
            </a:custGeom>
            <a:solidFill>
              <a:srgbClr val="FDC091"/>
            </a:solidFill>
            <a:ln w="9525">
              <a:noFill/>
              <a:round/>
              <a:headEnd/>
              <a:tailEnd/>
            </a:ln>
          </p:spPr>
          <p:txBody>
            <a:bodyPr/>
            <a:lstStyle/>
            <a:p>
              <a:endParaRPr lang="ru-RU"/>
            </a:p>
          </p:txBody>
        </p:sp>
        <p:sp>
          <p:nvSpPr>
            <p:cNvPr id="233" name="Freeform 512"/>
            <p:cNvSpPr>
              <a:spLocks/>
            </p:cNvSpPr>
            <p:nvPr/>
          </p:nvSpPr>
          <p:spPr bwMode="auto">
            <a:xfrm>
              <a:off x="3288" y="3076"/>
              <a:ext cx="35" cy="26"/>
            </a:xfrm>
            <a:custGeom>
              <a:avLst/>
              <a:gdLst>
                <a:gd name="T0" fmla="*/ 1 w 56"/>
                <a:gd name="T1" fmla="*/ 0 h 56"/>
                <a:gd name="T2" fmla="*/ 1 w 56"/>
                <a:gd name="T3" fmla="*/ 0 h 56"/>
                <a:gd name="T4" fmla="*/ 1 w 56"/>
                <a:gd name="T5" fmla="*/ 0 h 56"/>
                <a:gd name="T6" fmla="*/ 1 w 56"/>
                <a:gd name="T7" fmla="*/ 0 h 56"/>
                <a:gd name="T8" fmla="*/ 1 w 56"/>
                <a:gd name="T9" fmla="*/ 0 h 56"/>
                <a:gd name="T10" fmla="*/ 1 w 56"/>
                <a:gd name="T11" fmla="*/ 0 h 56"/>
                <a:gd name="T12" fmla="*/ 1 w 56"/>
                <a:gd name="T13" fmla="*/ 0 h 56"/>
                <a:gd name="T14" fmla="*/ 1 w 56"/>
                <a:gd name="T15" fmla="*/ 0 h 56"/>
                <a:gd name="T16" fmla="*/ 1 w 56"/>
                <a:gd name="T17" fmla="*/ 0 h 56"/>
                <a:gd name="T18" fmla="*/ 1 w 56"/>
                <a:gd name="T19" fmla="*/ 0 h 56"/>
                <a:gd name="T20" fmla="*/ 1 w 56"/>
                <a:gd name="T21" fmla="*/ 0 h 56"/>
                <a:gd name="T22" fmla="*/ 1 w 56"/>
                <a:gd name="T23" fmla="*/ 0 h 56"/>
                <a:gd name="T24" fmla="*/ 1 w 56"/>
                <a:gd name="T25" fmla="*/ 0 h 56"/>
                <a:gd name="T26" fmla="*/ 1 w 56"/>
                <a:gd name="T27" fmla="*/ 0 h 56"/>
                <a:gd name="T28" fmla="*/ 1 w 56"/>
                <a:gd name="T29" fmla="*/ 0 h 56"/>
                <a:gd name="T30" fmla="*/ 1 w 56"/>
                <a:gd name="T31" fmla="*/ 0 h 56"/>
                <a:gd name="T32" fmla="*/ 1 w 56"/>
                <a:gd name="T33" fmla="*/ 0 h 56"/>
                <a:gd name="T34" fmla="*/ 0 w 56"/>
                <a:gd name="T35" fmla="*/ 0 h 56"/>
                <a:gd name="T36" fmla="*/ 0 w 56"/>
                <a:gd name="T37" fmla="*/ 0 h 56"/>
                <a:gd name="T38" fmla="*/ 0 w 56"/>
                <a:gd name="T39" fmla="*/ 0 h 56"/>
                <a:gd name="T40" fmla="*/ 0 w 56"/>
                <a:gd name="T41" fmla="*/ 0 h 56"/>
                <a:gd name="T42" fmla="*/ 1 w 56"/>
                <a:gd name="T43" fmla="*/ 0 h 56"/>
                <a:gd name="T44" fmla="*/ 1 w 56"/>
                <a:gd name="T45" fmla="*/ 0 h 56"/>
                <a:gd name="T46" fmla="*/ 1 w 56"/>
                <a:gd name="T47" fmla="*/ 0 h 56"/>
                <a:gd name="T48" fmla="*/ 1 w 56"/>
                <a:gd name="T49" fmla="*/ 0 h 56"/>
                <a:gd name="T50" fmla="*/ 1 w 56"/>
                <a:gd name="T51" fmla="*/ 0 h 56"/>
                <a:gd name="T52" fmla="*/ 1 w 56"/>
                <a:gd name="T53" fmla="*/ 0 h 56"/>
                <a:gd name="T54" fmla="*/ 1 w 56"/>
                <a:gd name="T55" fmla="*/ 0 h 56"/>
                <a:gd name="T56" fmla="*/ 1 w 56"/>
                <a:gd name="T57" fmla="*/ 0 h 56"/>
                <a:gd name="T58" fmla="*/ 1 w 56"/>
                <a:gd name="T59" fmla="*/ 0 h 56"/>
                <a:gd name="T60" fmla="*/ 1 w 56"/>
                <a:gd name="T61" fmla="*/ 0 h 56"/>
                <a:gd name="T62" fmla="*/ 1 w 56"/>
                <a:gd name="T63" fmla="*/ 0 h 56"/>
                <a:gd name="T64" fmla="*/ 1 w 56"/>
                <a:gd name="T65" fmla="*/ 0 h 56"/>
                <a:gd name="T66" fmla="*/ 1 w 56"/>
                <a:gd name="T67" fmla="*/ 0 h 56"/>
                <a:gd name="T68" fmla="*/ 1 w 56"/>
                <a:gd name="T69" fmla="*/ 0 h 56"/>
                <a:gd name="T70" fmla="*/ 1 w 56"/>
                <a:gd name="T71" fmla="*/ 0 h 56"/>
                <a:gd name="T72" fmla="*/ 1 w 56"/>
                <a:gd name="T73" fmla="*/ 0 h 56"/>
                <a:gd name="T74" fmla="*/ 1 w 56"/>
                <a:gd name="T75" fmla="*/ 0 h 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6"/>
                <a:gd name="T115" fmla="*/ 0 h 56"/>
                <a:gd name="T116" fmla="*/ 56 w 56"/>
                <a:gd name="T117" fmla="*/ 56 h 5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6" h="56">
                  <a:moveTo>
                    <a:pt x="56" y="26"/>
                  </a:moveTo>
                  <a:lnTo>
                    <a:pt x="56" y="26"/>
                  </a:lnTo>
                  <a:lnTo>
                    <a:pt x="56" y="32"/>
                  </a:lnTo>
                  <a:lnTo>
                    <a:pt x="54" y="37"/>
                  </a:lnTo>
                  <a:lnTo>
                    <a:pt x="53" y="41"/>
                  </a:lnTo>
                  <a:lnTo>
                    <a:pt x="50" y="46"/>
                  </a:lnTo>
                  <a:lnTo>
                    <a:pt x="45" y="50"/>
                  </a:lnTo>
                  <a:lnTo>
                    <a:pt x="41" y="53"/>
                  </a:lnTo>
                  <a:lnTo>
                    <a:pt x="36" y="55"/>
                  </a:lnTo>
                  <a:lnTo>
                    <a:pt x="30" y="56"/>
                  </a:lnTo>
                  <a:lnTo>
                    <a:pt x="24" y="56"/>
                  </a:lnTo>
                  <a:lnTo>
                    <a:pt x="19" y="55"/>
                  </a:lnTo>
                  <a:lnTo>
                    <a:pt x="13" y="53"/>
                  </a:lnTo>
                  <a:lnTo>
                    <a:pt x="9" y="50"/>
                  </a:lnTo>
                  <a:lnTo>
                    <a:pt x="6" y="46"/>
                  </a:lnTo>
                  <a:lnTo>
                    <a:pt x="3" y="41"/>
                  </a:lnTo>
                  <a:lnTo>
                    <a:pt x="0" y="37"/>
                  </a:lnTo>
                  <a:lnTo>
                    <a:pt x="0" y="31"/>
                  </a:lnTo>
                  <a:lnTo>
                    <a:pt x="0" y="25"/>
                  </a:lnTo>
                  <a:lnTo>
                    <a:pt x="1" y="20"/>
                  </a:lnTo>
                  <a:lnTo>
                    <a:pt x="3" y="14"/>
                  </a:lnTo>
                  <a:lnTo>
                    <a:pt x="6" y="10"/>
                  </a:lnTo>
                  <a:lnTo>
                    <a:pt x="10" y="7"/>
                  </a:lnTo>
                  <a:lnTo>
                    <a:pt x="15" y="4"/>
                  </a:lnTo>
                  <a:lnTo>
                    <a:pt x="19" y="0"/>
                  </a:lnTo>
                  <a:lnTo>
                    <a:pt x="25" y="0"/>
                  </a:lnTo>
                  <a:lnTo>
                    <a:pt x="31" y="0"/>
                  </a:lnTo>
                  <a:lnTo>
                    <a:pt x="36" y="2"/>
                  </a:lnTo>
                  <a:lnTo>
                    <a:pt x="41" y="4"/>
                  </a:lnTo>
                  <a:lnTo>
                    <a:pt x="45" y="7"/>
                  </a:lnTo>
                  <a:lnTo>
                    <a:pt x="50" y="11"/>
                  </a:lnTo>
                  <a:lnTo>
                    <a:pt x="53" y="16"/>
                  </a:lnTo>
                  <a:lnTo>
                    <a:pt x="54" y="20"/>
                  </a:lnTo>
                  <a:lnTo>
                    <a:pt x="56" y="26"/>
                  </a:lnTo>
                  <a:close/>
                </a:path>
              </a:pathLst>
            </a:custGeom>
            <a:solidFill>
              <a:srgbClr val="FDC091"/>
            </a:solidFill>
            <a:ln w="9525">
              <a:noFill/>
              <a:round/>
              <a:headEnd/>
              <a:tailEnd/>
            </a:ln>
          </p:spPr>
          <p:txBody>
            <a:bodyPr/>
            <a:lstStyle/>
            <a:p>
              <a:endParaRPr lang="ru-RU"/>
            </a:p>
          </p:txBody>
        </p:sp>
        <p:sp>
          <p:nvSpPr>
            <p:cNvPr id="234" name="Freeform 513"/>
            <p:cNvSpPr>
              <a:spLocks/>
            </p:cNvSpPr>
            <p:nvPr/>
          </p:nvSpPr>
          <p:spPr bwMode="auto">
            <a:xfrm>
              <a:off x="3288" y="3076"/>
              <a:ext cx="35" cy="26"/>
            </a:xfrm>
            <a:custGeom>
              <a:avLst/>
              <a:gdLst>
                <a:gd name="T0" fmla="*/ 1 w 56"/>
                <a:gd name="T1" fmla="*/ 0 h 56"/>
                <a:gd name="T2" fmla="*/ 1 w 56"/>
                <a:gd name="T3" fmla="*/ 0 h 56"/>
                <a:gd name="T4" fmla="*/ 1 w 56"/>
                <a:gd name="T5" fmla="*/ 0 h 56"/>
                <a:gd name="T6" fmla="*/ 1 w 56"/>
                <a:gd name="T7" fmla="*/ 0 h 56"/>
                <a:gd name="T8" fmla="*/ 1 w 56"/>
                <a:gd name="T9" fmla="*/ 0 h 56"/>
                <a:gd name="T10" fmla="*/ 1 w 56"/>
                <a:gd name="T11" fmla="*/ 0 h 56"/>
                <a:gd name="T12" fmla="*/ 1 w 56"/>
                <a:gd name="T13" fmla="*/ 0 h 56"/>
                <a:gd name="T14" fmla="*/ 1 w 56"/>
                <a:gd name="T15" fmla="*/ 0 h 56"/>
                <a:gd name="T16" fmla="*/ 1 w 56"/>
                <a:gd name="T17" fmla="*/ 0 h 56"/>
                <a:gd name="T18" fmla="*/ 1 w 56"/>
                <a:gd name="T19" fmla="*/ 0 h 56"/>
                <a:gd name="T20" fmla="*/ 1 w 56"/>
                <a:gd name="T21" fmla="*/ 0 h 56"/>
                <a:gd name="T22" fmla="*/ 1 w 56"/>
                <a:gd name="T23" fmla="*/ 0 h 56"/>
                <a:gd name="T24" fmla="*/ 1 w 56"/>
                <a:gd name="T25" fmla="*/ 0 h 56"/>
                <a:gd name="T26" fmla="*/ 1 w 56"/>
                <a:gd name="T27" fmla="*/ 0 h 56"/>
                <a:gd name="T28" fmla="*/ 1 w 56"/>
                <a:gd name="T29" fmla="*/ 0 h 56"/>
                <a:gd name="T30" fmla="*/ 1 w 56"/>
                <a:gd name="T31" fmla="*/ 0 h 56"/>
                <a:gd name="T32" fmla="*/ 1 w 56"/>
                <a:gd name="T33" fmla="*/ 0 h 56"/>
                <a:gd name="T34" fmla="*/ 1 w 56"/>
                <a:gd name="T35" fmla="*/ 0 h 56"/>
                <a:gd name="T36" fmla="*/ 0 w 56"/>
                <a:gd name="T37" fmla="*/ 0 h 56"/>
                <a:gd name="T38" fmla="*/ 0 w 56"/>
                <a:gd name="T39" fmla="*/ 0 h 56"/>
                <a:gd name="T40" fmla="*/ 0 w 56"/>
                <a:gd name="T41" fmla="*/ 0 h 56"/>
                <a:gd name="T42" fmla="*/ 1 w 56"/>
                <a:gd name="T43" fmla="*/ 0 h 56"/>
                <a:gd name="T44" fmla="*/ 1 w 56"/>
                <a:gd name="T45" fmla="*/ 0 h 56"/>
                <a:gd name="T46" fmla="*/ 1 w 56"/>
                <a:gd name="T47" fmla="*/ 0 h 56"/>
                <a:gd name="T48" fmla="*/ 1 w 56"/>
                <a:gd name="T49" fmla="*/ 0 h 56"/>
                <a:gd name="T50" fmla="*/ 1 w 56"/>
                <a:gd name="T51" fmla="*/ 0 h 56"/>
                <a:gd name="T52" fmla="*/ 1 w 56"/>
                <a:gd name="T53" fmla="*/ 0 h 56"/>
                <a:gd name="T54" fmla="*/ 1 w 56"/>
                <a:gd name="T55" fmla="*/ 0 h 56"/>
                <a:gd name="T56" fmla="*/ 1 w 56"/>
                <a:gd name="T57" fmla="*/ 0 h 56"/>
                <a:gd name="T58" fmla="*/ 1 w 56"/>
                <a:gd name="T59" fmla="*/ 0 h 56"/>
                <a:gd name="T60" fmla="*/ 1 w 56"/>
                <a:gd name="T61" fmla="*/ 0 h 56"/>
                <a:gd name="T62" fmla="*/ 1 w 56"/>
                <a:gd name="T63" fmla="*/ 0 h 56"/>
                <a:gd name="T64" fmla="*/ 1 w 56"/>
                <a:gd name="T65" fmla="*/ 0 h 56"/>
                <a:gd name="T66" fmla="*/ 1 w 56"/>
                <a:gd name="T67" fmla="*/ 0 h 56"/>
                <a:gd name="T68" fmla="*/ 1 w 56"/>
                <a:gd name="T69" fmla="*/ 0 h 56"/>
                <a:gd name="T70" fmla="*/ 1 w 56"/>
                <a:gd name="T71" fmla="*/ 0 h 56"/>
                <a:gd name="T72" fmla="*/ 1 w 56"/>
                <a:gd name="T73" fmla="*/ 0 h 56"/>
                <a:gd name="T74" fmla="*/ 1 w 56"/>
                <a:gd name="T75" fmla="*/ 0 h 5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6"/>
                <a:gd name="T115" fmla="*/ 0 h 56"/>
                <a:gd name="T116" fmla="*/ 56 w 56"/>
                <a:gd name="T117" fmla="*/ 56 h 5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6" h="56">
                  <a:moveTo>
                    <a:pt x="56" y="26"/>
                  </a:moveTo>
                  <a:lnTo>
                    <a:pt x="56" y="26"/>
                  </a:lnTo>
                  <a:lnTo>
                    <a:pt x="54" y="31"/>
                  </a:lnTo>
                  <a:lnTo>
                    <a:pt x="54" y="37"/>
                  </a:lnTo>
                  <a:lnTo>
                    <a:pt x="51" y="41"/>
                  </a:lnTo>
                  <a:lnTo>
                    <a:pt x="48" y="46"/>
                  </a:lnTo>
                  <a:lnTo>
                    <a:pt x="45" y="50"/>
                  </a:lnTo>
                  <a:lnTo>
                    <a:pt x="41" y="52"/>
                  </a:lnTo>
                  <a:lnTo>
                    <a:pt x="36" y="55"/>
                  </a:lnTo>
                  <a:lnTo>
                    <a:pt x="30" y="56"/>
                  </a:lnTo>
                  <a:lnTo>
                    <a:pt x="24" y="55"/>
                  </a:lnTo>
                  <a:lnTo>
                    <a:pt x="19" y="55"/>
                  </a:lnTo>
                  <a:lnTo>
                    <a:pt x="15" y="52"/>
                  </a:lnTo>
                  <a:lnTo>
                    <a:pt x="10" y="49"/>
                  </a:lnTo>
                  <a:lnTo>
                    <a:pt x="6" y="46"/>
                  </a:lnTo>
                  <a:lnTo>
                    <a:pt x="3" y="41"/>
                  </a:lnTo>
                  <a:lnTo>
                    <a:pt x="1" y="37"/>
                  </a:lnTo>
                  <a:lnTo>
                    <a:pt x="0" y="31"/>
                  </a:lnTo>
                  <a:lnTo>
                    <a:pt x="0" y="25"/>
                  </a:lnTo>
                  <a:lnTo>
                    <a:pt x="1" y="20"/>
                  </a:lnTo>
                  <a:lnTo>
                    <a:pt x="3" y="16"/>
                  </a:lnTo>
                  <a:lnTo>
                    <a:pt x="6" y="11"/>
                  </a:lnTo>
                  <a:lnTo>
                    <a:pt x="10" y="7"/>
                  </a:lnTo>
                  <a:lnTo>
                    <a:pt x="15" y="4"/>
                  </a:lnTo>
                  <a:lnTo>
                    <a:pt x="19" y="2"/>
                  </a:lnTo>
                  <a:lnTo>
                    <a:pt x="25" y="0"/>
                  </a:lnTo>
                  <a:lnTo>
                    <a:pt x="30" y="0"/>
                  </a:lnTo>
                  <a:lnTo>
                    <a:pt x="36" y="2"/>
                  </a:lnTo>
                  <a:lnTo>
                    <a:pt x="41" y="4"/>
                  </a:lnTo>
                  <a:lnTo>
                    <a:pt x="45" y="7"/>
                  </a:lnTo>
                  <a:lnTo>
                    <a:pt x="50" y="11"/>
                  </a:lnTo>
                  <a:lnTo>
                    <a:pt x="51" y="16"/>
                  </a:lnTo>
                  <a:lnTo>
                    <a:pt x="54" y="20"/>
                  </a:lnTo>
                  <a:lnTo>
                    <a:pt x="56" y="26"/>
                  </a:lnTo>
                  <a:close/>
                </a:path>
              </a:pathLst>
            </a:custGeom>
            <a:solidFill>
              <a:srgbClr val="FDBE91"/>
            </a:solidFill>
            <a:ln w="9525">
              <a:noFill/>
              <a:round/>
              <a:headEnd/>
              <a:tailEnd/>
            </a:ln>
          </p:spPr>
          <p:txBody>
            <a:bodyPr/>
            <a:lstStyle/>
            <a:p>
              <a:endParaRPr lang="ru-RU"/>
            </a:p>
          </p:txBody>
        </p:sp>
        <p:sp>
          <p:nvSpPr>
            <p:cNvPr id="235" name="Freeform 514"/>
            <p:cNvSpPr>
              <a:spLocks/>
            </p:cNvSpPr>
            <p:nvPr/>
          </p:nvSpPr>
          <p:spPr bwMode="auto">
            <a:xfrm>
              <a:off x="3289" y="3077"/>
              <a:ext cx="33" cy="24"/>
            </a:xfrm>
            <a:custGeom>
              <a:avLst/>
              <a:gdLst>
                <a:gd name="T0" fmla="*/ 1 w 53"/>
                <a:gd name="T1" fmla="*/ 0 h 53"/>
                <a:gd name="T2" fmla="*/ 1 w 53"/>
                <a:gd name="T3" fmla="*/ 0 h 53"/>
                <a:gd name="T4" fmla="*/ 1 w 53"/>
                <a:gd name="T5" fmla="*/ 0 h 53"/>
                <a:gd name="T6" fmla="*/ 1 w 53"/>
                <a:gd name="T7" fmla="*/ 0 h 53"/>
                <a:gd name="T8" fmla="*/ 1 w 53"/>
                <a:gd name="T9" fmla="*/ 0 h 53"/>
                <a:gd name="T10" fmla="*/ 1 w 53"/>
                <a:gd name="T11" fmla="*/ 0 h 53"/>
                <a:gd name="T12" fmla="*/ 1 w 53"/>
                <a:gd name="T13" fmla="*/ 0 h 53"/>
                <a:gd name="T14" fmla="*/ 1 w 53"/>
                <a:gd name="T15" fmla="*/ 0 h 53"/>
                <a:gd name="T16" fmla="*/ 1 w 53"/>
                <a:gd name="T17" fmla="*/ 0 h 53"/>
                <a:gd name="T18" fmla="*/ 1 w 53"/>
                <a:gd name="T19" fmla="*/ 0 h 53"/>
                <a:gd name="T20" fmla="*/ 1 w 53"/>
                <a:gd name="T21" fmla="*/ 0 h 53"/>
                <a:gd name="T22" fmla="*/ 1 w 53"/>
                <a:gd name="T23" fmla="*/ 0 h 53"/>
                <a:gd name="T24" fmla="*/ 1 w 53"/>
                <a:gd name="T25" fmla="*/ 0 h 53"/>
                <a:gd name="T26" fmla="*/ 1 w 53"/>
                <a:gd name="T27" fmla="*/ 0 h 53"/>
                <a:gd name="T28" fmla="*/ 1 w 53"/>
                <a:gd name="T29" fmla="*/ 0 h 53"/>
                <a:gd name="T30" fmla="*/ 1 w 53"/>
                <a:gd name="T31" fmla="*/ 0 h 53"/>
                <a:gd name="T32" fmla="*/ 1 w 53"/>
                <a:gd name="T33" fmla="*/ 0 h 53"/>
                <a:gd name="T34" fmla="*/ 0 w 53"/>
                <a:gd name="T35" fmla="*/ 0 h 53"/>
                <a:gd name="T36" fmla="*/ 0 w 53"/>
                <a:gd name="T37" fmla="*/ 0 h 53"/>
                <a:gd name="T38" fmla="*/ 0 w 53"/>
                <a:gd name="T39" fmla="*/ 0 h 53"/>
                <a:gd name="T40" fmla="*/ 0 w 53"/>
                <a:gd name="T41" fmla="*/ 0 h 53"/>
                <a:gd name="T42" fmla="*/ 0 w 53"/>
                <a:gd name="T43" fmla="*/ 0 h 53"/>
                <a:gd name="T44" fmla="*/ 1 w 53"/>
                <a:gd name="T45" fmla="*/ 0 h 53"/>
                <a:gd name="T46" fmla="*/ 1 w 53"/>
                <a:gd name="T47" fmla="*/ 0 h 53"/>
                <a:gd name="T48" fmla="*/ 1 w 53"/>
                <a:gd name="T49" fmla="*/ 0 h 53"/>
                <a:gd name="T50" fmla="*/ 1 w 53"/>
                <a:gd name="T51" fmla="*/ 0 h 53"/>
                <a:gd name="T52" fmla="*/ 1 w 53"/>
                <a:gd name="T53" fmla="*/ 0 h 53"/>
                <a:gd name="T54" fmla="*/ 1 w 53"/>
                <a:gd name="T55" fmla="*/ 0 h 53"/>
                <a:gd name="T56" fmla="*/ 1 w 53"/>
                <a:gd name="T57" fmla="*/ 0 h 53"/>
                <a:gd name="T58" fmla="*/ 1 w 53"/>
                <a:gd name="T59" fmla="*/ 0 h 53"/>
                <a:gd name="T60" fmla="*/ 1 w 53"/>
                <a:gd name="T61" fmla="*/ 0 h 53"/>
                <a:gd name="T62" fmla="*/ 1 w 53"/>
                <a:gd name="T63" fmla="*/ 0 h 53"/>
                <a:gd name="T64" fmla="*/ 1 w 53"/>
                <a:gd name="T65" fmla="*/ 0 h 53"/>
                <a:gd name="T66" fmla="*/ 1 w 53"/>
                <a:gd name="T67" fmla="*/ 0 h 53"/>
                <a:gd name="T68" fmla="*/ 1 w 53"/>
                <a:gd name="T69" fmla="*/ 0 h 53"/>
                <a:gd name="T70" fmla="*/ 1 w 53"/>
                <a:gd name="T71" fmla="*/ 0 h 53"/>
                <a:gd name="T72" fmla="*/ 1 w 53"/>
                <a:gd name="T73" fmla="*/ 0 h 53"/>
                <a:gd name="T74" fmla="*/ 1 w 53"/>
                <a:gd name="T75" fmla="*/ 0 h 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
                <a:gd name="T115" fmla="*/ 0 h 53"/>
                <a:gd name="T116" fmla="*/ 53 w 53"/>
                <a:gd name="T117" fmla="*/ 53 h 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 h="53">
                  <a:moveTo>
                    <a:pt x="53" y="24"/>
                  </a:moveTo>
                  <a:lnTo>
                    <a:pt x="53" y="24"/>
                  </a:lnTo>
                  <a:lnTo>
                    <a:pt x="53" y="29"/>
                  </a:lnTo>
                  <a:lnTo>
                    <a:pt x="52" y="35"/>
                  </a:lnTo>
                  <a:lnTo>
                    <a:pt x="50" y="39"/>
                  </a:lnTo>
                  <a:lnTo>
                    <a:pt x="47" y="44"/>
                  </a:lnTo>
                  <a:lnTo>
                    <a:pt x="44" y="47"/>
                  </a:lnTo>
                  <a:lnTo>
                    <a:pt x="40" y="50"/>
                  </a:lnTo>
                  <a:lnTo>
                    <a:pt x="34" y="51"/>
                  </a:lnTo>
                  <a:lnTo>
                    <a:pt x="29" y="53"/>
                  </a:lnTo>
                  <a:lnTo>
                    <a:pt x="23" y="53"/>
                  </a:lnTo>
                  <a:lnTo>
                    <a:pt x="18" y="51"/>
                  </a:lnTo>
                  <a:lnTo>
                    <a:pt x="14" y="50"/>
                  </a:lnTo>
                  <a:lnTo>
                    <a:pt x="9" y="47"/>
                  </a:lnTo>
                  <a:lnTo>
                    <a:pt x="5" y="44"/>
                  </a:lnTo>
                  <a:lnTo>
                    <a:pt x="3" y="39"/>
                  </a:lnTo>
                  <a:lnTo>
                    <a:pt x="0" y="33"/>
                  </a:lnTo>
                  <a:lnTo>
                    <a:pt x="0" y="29"/>
                  </a:lnTo>
                  <a:lnTo>
                    <a:pt x="0" y="23"/>
                  </a:lnTo>
                  <a:lnTo>
                    <a:pt x="0" y="18"/>
                  </a:lnTo>
                  <a:lnTo>
                    <a:pt x="3" y="14"/>
                  </a:lnTo>
                  <a:lnTo>
                    <a:pt x="6" y="9"/>
                  </a:lnTo>
                  <a:lnTo>
                    <a:pt x="9" y="6"/>
                  </a:lnTo>
                  <a:lnTo>
                    <a:pt x="14" y="3"/>
                  </a:lnTo>
                  <a:lnTo>
                    <a:pt x="18" y="0"/>
                  </a:lnTo>
                  <a:lnTo>
                    <a:pt x="24" y="0"/>
                  </a:lnTo>
                  <a:lnTo>
                    <a:pt x="29" y="0"/>
                  </a:lnTo>
                  <a:lnTo>
                    <a:pt x="35" y="0"/>
                  </a:lnTo>
                  <a:lnTo>
                    <a:pt x="40" y="3"/>
                  </a:lnTo>
                  <a:lnTo>
                    <a:pt x="44" y="6"/>
                  </a:lnTo>
                  <a:lnTo>
                    <a:pt x="47" y="9"/>
                  </a:lnTo>
                  <a:lnTo>
                    <a:pt x="50" y="14"/>
                  </a:lnTo>
                  <a:lnTo>
                    <a:pt x="52" y="18"/>
                  </a:lnTo>
                  <a:lnTo>
                    <a:pt x="53" y="24"/>
                  </a:lnTo>
                  <a:close/>
                </a:path>
              </a:pathLst>
            </a:custGeom>
            <a:solidFill>
              <a:srgbClr val="FDBD93"/>
            </a:solidFill>
            <a:ln w="9525">
              <a:noFill/>
              <a:round/>
              <a:headEnd/>
              <a:tailEnd/>
            </a:ln>
          </p:spPr>
          <p:txBody>
            <a:bodyPr/>
            <a:lstStyle/>
            <a:p>
              <a:endParaRPr lang="ru-RU"/>
            </a:p>
          </p:txBody>
        </p:sp>
        <p:sp>
          <p:nvSpPr>
            <p:cNvPr id="236" name="Freeform 515"/>
            <p:cNvSpPr>
              <a:spLocks/>
            </p:cNvSpPr>
            <p:nvPr/>
          </p:nvSpPr>
          <p:spPr bwMode="auto">
            <a:xfrm>
              <a:off x="3289" y="3077"/>
              <a:ext cx="33" cy="24"/>
            </a:xfrm>
            <a:custGeom>
              <a:avLst/>
              <a:gdLst>
                <a:gd name="T0" fmla="*/ 1 w 53"/>
                <a:gd name="T1" fmla="*/ 0 h 53"/>
                <a:gd name="T2" fmla="*/ 1 w 53"/>
                <a:gd name="T3" fmla="*/ 0 h 53"/>
                <a:gd name="T4" fmla="*/ 1 w 53"/>
                <a:gd name="T5" fmla="*/ 0 h 53"/>
                <a:gd name="T6" fmla="*/ 1 w 53"/>
                <a:gd name="T7" fmla="*/ 0 h 53"/>
                <a:gd name="T8" fmla="*/ 1 w 53"/>
                <a:gd name="T9" fmla="*/ 0 h 53"/>
                <a:gd name="T10" fmla="*/ 1 w 53"/>
                <a:gd name="T11" fmla="*/ 0 h 53"/>
                <a:gd name="T12" fmla="*/ 1 w 53"/>
                <a:gd name="T13" fmla="*/ 0 h 53"/>
                <a:gd name="T14" fmla="*/ 1 w 53"/>
                <a:gd name="T15" fmla="*/ 0 h 53"/>
                <a:gd name="T16" fmla="*/ 1 w 53"/>
                <a:gd name="T17" fmla="*/ 0 h 53"/>
                <a:gd name="T18" fmla="*/ 1 w 53"/>
                <a:gd name="T19" fmla="*/ 0 h 53"/>
                <a:gd name="T20" fmla="*/ 1 w 53"/>
                <a:gd name="T21" fmla="*/ 0 h 53"/>
                <a:gd name="T22" fmla="*/ 1 w 53"/>
                <a:gd name="T23" fmla="*/ 0 h 53"/>
                <a:gd name="T24" fmla="*/ 1 w 53"/>
                <a:gd name="T25" fmla="*/ 0 h 53"/>
                <a:gd name="T26" fmla="*/ 1 w 53"/>
                <a:gd name="T27" fmla="*/ 0 h 53"/>
                <a:gd name="T28" fmla="*/ 1 w 53"/>
                <a:gd name="T29" fmla="*/ 0 h 53"/>
                <a:gd name="T30" fmla="*/ 1 w 53"/>
                <a:gd name="T31" fmla="*/ 0 h 53"/>
                <a:gd name="T32" fmla="*/ 1 w 53"/>
                <a:gd name="T33" fmla="*/ 0 h 53"/>
                <a:gd name="T34" fmla="*/ 1 w 53"/>
                <a:gd name="T35" fmla="*/ 0 h 53"/>
                <a:gd name="T36" fmla="*/ 0 w 53"/>
                <a:gd name="T37" fmla="*/ 0 h 53"/>
                <a:gd name="T38" fmla="*/ 0 w 53"/>
                <a:gd name="T39" fmla="*/ 0 h 53"/>
                <a:gd name="T40" fmla="*/ 0 w 53"/>
                <a:gd name="T41" fmla="*/ 0 h 53"/>
                <a:gd name="T42" fmla="*/ 1 w 53"/>
                <a:gd name="T43" fmla="*/ 0 h 53"/>
                <a:gd name="T44" fmla="*/ 1 w 53"/>
                <a:gd name="T45" fmla="*/ 0 h 53"/>
                <a:gd name="T46" fmla="*/ 1 w 53"/>
                <a:gd name="T47" fmla="*/ 0 h 53"/>
                <a:gd name="T48" fmla="*/ 1 w 53"/>
                <a:gd name="T49" fmla="*/ 0 h 53"/>
                <a:gd name="T50" fmla="*/ 1 w 53"/>
                <a:gd name="T51" fmla="*/ 0 h 53"/>
                <a:gd name="T52" fmla="*/ 1 w 53"/>
                <a:gd name="T53" fmla="*/ 0 h 53"/>
                <a:gd name="T54" fmla="*/ 1 w 53"/>
                <a:gd name="T55" fmla="*/ 0 h 53"/>
                <a:gd name="T56" fmla="*/ 1 w 53"/>
                <a:gd name="T57" fmla="*/ 0 h 53"/>
                <a:gd name="T58" fmla="*/ 1 w 53"/>
                <a:gd name="T59" fmla="*/ 0 h 53"/>
                <a:gd name="T60" fmla="*/ 1 w 53"/>
                <a:gd name="T61" fmla="*/ 0 h 53"/>
                <a:gd name="T62" fmla="*/ 1 w 53"/>
                <a:gd name="T63" fmla="*/ 0 h 53"/>
                <a:gd name="T64" fmla="*/ 1 w 53"/>
                <a:gd name="T65" fmla="*/ 0 h 53"/>
                <a:gd name="T66" fmla="*/ 1 w 53"/>
                <a:gd name="T67" fmla="*/ 0 h 53"/>
                <a:gd name="T68" fmla="*/ 1 w 53"/>
                <a:gd name="T69" fmla="*/ 0 h 53"/>
                <a:gd name="T70" fmla="*/ 1 w 53"/>
                <a:gd name="T71" fmla="*/ 0 h 53"/>
                <a:gd name="T72" fmla="*/ 1 w 53"/>
                <a:gd name="T73" fmla="*/ 0 h 53"/>
                <a:gd name="T74" fmla="*/ 1 w 53"/>
                <a:gd name="T75" fmla="*/ 0 h 53"/>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
                <a:gd name="T115" fmla="*/ 0 h 53"/>
                <a:gd name="T116" fmla="*/ 53 w 53"/>
                <a:gd name="T117" fmla="*/ 53 h 53"/>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 h="53">
                  <a:moveTo>
                    <a:pt x="53" y="24"/>
                  </a:moveTo>
                  <a:lnTo>
                    <a:pt x="53" y="24"/>
                  </a:lnTo>
                  <a:lnTo>
                    <a:pt x="53" y="29"/>
                  </a:lnTo>
                  <a:lnTo>
                    <a:pt x="52" y="35"/>
                  </a:lnTo>
                  <a:lnTo>
                    <a:pt x="49" y="39"/>
                  </a:lnTo>
                  <a:lnTo>
                    <a:pt x="47" y="42"/>
                  </a:lnTo>
                  <a:lnTo>
                    <a:pt x="43" y="47"/>
                  </a:lnTo>
                  <a:lnTo>
                    <a:pt x="38" y="50"/>
                  </a:lnTo>
                  <a:lnTo>
                    <a:pt x="34" y="51"/>
                  </a:lnTo>
                  <a:lnTo>
                    <a:pt x="29" y="53"/>
                  </a:lnTo>
                  <a:lnTo>
                    <a:pt x="23" y="53"/>
                  </a:lnTo>
                  <a:lnTo>
                    <a:pt x="18" y="51"/>
                  </a:lnTo>
                  <a:lnTo>
                    <a:pt x="14" y="50"/>
                  </a:lnTo>
                  <a:lnTo>
                    <a:pt x="9" y="47"/>
                  </a:lnTo>
                  <a:lnTo>
                    <a:pt x="6" y="42"/>
                  </a:lnTo>
                  <a:lnTo>
                    <a:pt x="3" y="38"/>
                  </a:lnTo>
                  <a:lnTo>
                    <a:pt x="2" y="33"/>
                  </a:lnTo>
                  <a:lnTo>
                    <a:pt x="0" y="29"/>
                  </a:lnTo>
                  <a:lnTo>
                    <a:pt x="0" y="23"/>
                  </a:lnTo>
                  <a:lnTo>
                    <a:pt x="2" y="18"/>
                  </a:lnTo>
                  <a:lnTo>
                    <a:pt x="3" y="14"/>
                  </a:lnTo>
                  <a:lnTo>
                    <a:pt x="6" y="9"/>
                  </a:lnTo>
                  <a:lnTo>
                    <a:pt x="9" y="6"/>
                  </a:lnTo>
                  <a:lnTo>
                    <a:pt x="14" y="3"/>
                  </a:lnTo>
                  <a:lnTo>
                    <a:pt x="18" y="2"/>
                  </a:lnTo>
                  <a:lnTo>
                    <a:pt x="24" y="0"/>
                  </a:lnTo>
                  <a:lnTo>
                    <a:pt x="29" y="0"/>
                  </a:lnTo>
                  <a:lnTo>
                    <a:pt x="35" y="2"/>
                  </a:lnTo>
                  <a:lnTo>
                    <a:pt x="40" y="3"/>
                  </a:lnTo>
                  <a:lnTo>
                    <a:pt x="43" y="6"/>
                  </a:lnTo>
                  <a:lnTo>
                    <a:pt x="47" y="9"/>
                  </a:lnTo>
                  <a:lnTo>
                    <a:pt x="50" y="14"/>
                  </a:lnTo>
                  <a:lnTo>
                    <a:pt x="52" y="18"/>
                  </a:lnTo>
                  <a:lnTo>
                    <a:pt x="53" y="24"/>
                  </a:lnTo>
                  <a:close/>
                </a:path>
              </a:pathLst>
            </a:custGeom>
            <a:solidFill>
              <a:srgbClr val="FCBB93"/>
            </a:solidFill>
            <a:ln w="9525">
              <a:noFill/>
              <a:round/>
              <a:headEnd/>
              <a:tailEnd/>
            </a:ln>
          </p:spPr>
          <p:txBody>
            <a:bodyPr/>
            <a:lstStyle/>
            <a:p>
              <a:endParaRPr lang="ru-RU"/>
            </a:p>
          </p:txBody>
        </p:sp>
        <p:sp>
          <p:nvSpPr>
            <p:cNvPr id="237" name="Freeform 516"/>
            <p:cNvSpPr>
              <a:spLocks/>
            </p:cNvSpPr>
            <p:nvPr/>
          </p:nvSpPr>
          <p:spPr bwMode="auto">
            <a:xfrm>
              <a:off x="3289" y="3077"/>
              <a:ext cx="32" cy="24"/>
            </a:xfrm>
            <a:custGeom>
              <a:avLst/>
              <a:gdLst>
                <a:gd name="T0" fmla="*/ 1 w 52"/>
                <a:gd name="T1" fmla="*/ 0 h 49"/>
                <a:gd name="T2" fmla="*/ 1 w 52"/>
                <a:gd name="T3" fmla="*/ 0 h 49"/>
                <a:gd name="T4" fmla="*/ 1 w 52"/>
                <a:gd name="T5" fmla="*/ 0 h 49"/>
                <a:gd name="T6" fmla="*/ 1 w 52"/>
                <a:gd name="T7" fmla="*/ 0 h 49"/>
                <a:gd name="T8" fmla="*/ 1 w 52"/>
                <a:gd name="T9" fmla="*/ 0 h 49"/>
                <a:gd name="T10" fmla="*/ 1 w 52"/>
                <a:gd name="T11" fmla="*/ 0 h 49"/>
                <a:gd name="T12" fmla="*/ 1 w 52"/>
                <a:gd name="T13" fmla="*/ 0 h 49"/>
                <a:gd name="T14" fmla="*/ 1 w 52"/>
                <a:gd name="T15" fmla="*/ 0 h 49"/>
                <a:gd name="T16" fmla="*/ 1 w 52"/>
                <a:gd name="T17" fmla="*/ 0 h 49"/>
                <a:gd name="T18" fmla="*/ 1 w 52"/>
                <a:gd name="T19" fmla="*/ 0 h 49"/>
                <a:gd name="T20" fmla="*/ 1 w 52"/>
                <a:gd name="T21" fmla="*/ 0 h 49"/>
                <a:gd name="T22" fmla="*/ 1 w 52"/>
                <a:gd name="T23" fmla="*/ 0 h 49"/>
                <a:gd name="T24" fmla="*/ 1 w 52"/>
                <a:gd name="T25" fmla="*/ 0 h 49"/>
                <a:gd name="T26" fmla="*/ 1 w 52"/>
                <a:gd name="T27" fmla="*/ 0 h 49"/>
                <a:gd name="T28" fmla="*/ 1 w 52"/>
                <a:gd name="T29" fmla="*/ 0 h 49"/>
                <a:gd name="T30" fmla="*/ 1 w 52"/>
                <a:gd name="T31" fmla="*/ 0 h 49"/>
                <a:gd name="T32" fmla="*/ 1 w 52"/>
                <a:gd name="T33" fmla="*/ 0 h 49"/>
                <a:gd name="T34" fmla="*/ 1 w 52"/>
                <a:gd name="T35" fmla="*/ 0 h 49"/>
                <a:gd name="T36" fmla="*/ 0 w 52"/>
                <a:gd name="T37" fmla="*/ 0 h 49"/>
                <a:gd name="T38" fmla="*/ 0 w 52"/>
                <a:gd name="T39" fmla="*/ 0 h 49"/>
                <a:gd name="T40" fmla="*/ 1 w 52"/>
                <a:gd name="T41" fmla="*/ 0 h 49"/>
                <a:gd name="T42" fmla="*/ 1 w 52"/>
                <a:gd name="T43" fmla="*/ 0 h 49"/>
                <a:gd name="T44" fmla="*/ 1 w 52"/>
                <a:gd name="T45" fmla="*/ 0 h 49"/>
                <a:gd name="T46" fmla="*/ 1 w 52"/>
                <a:gd name="T47" fmla="*/ 0 h 49"/>
                <a:gd name="T48" fmla="*/ 1 w 52"/>
                <a:gd name="T49" fmla="*/ 0 h 49"/>
                <a:gd name="T50" fmla="*/ 1 w 52"/>
                <a:gd name="T51" fmla="*/ 0 h 49"/>
                <a:gd name="T52" fmla="*/ 1 w 52"/>
                <a:gd name="T53" fmla="*/ 0 h 49"/>
                <a:gd name="T54" fmla="*/ 1 w 52"/>
                <a:gd name="T55" fmla="*/ 0 h 49"/>
                <a:gd name="T56" fmla="*/ 1 w 52"/>
                <a:gd name="T57" fmla="*/ 0 h 49"/>
                <a:gd name="T58" fmla="*/ 1 w 52"/>
                <a:gd name="T59" fmla="*/ 0 h 49"/>
                <a:gd name="T60" fmla="*/ 1 w 52"/>
                <a:gd name="T61" fmla="*/ 0 h 49"/>
                <a:gd name="T62" fmla="*/ 1 w 52"/>
                <a:gd name="T63" fmla="*/ 0 h 49"/>
                <a:gd name="T64" fmla="*/ 1 w 52"/>
                <a:gd name="T65" fmla="*/ 0 h 49"/>
                <a:gd name="T66" fmla="*/ 1 w 52"/>
                <a:gd name="T67" fmla="*/ 0 h 49"/>
                <a:gd name="T68" fmla="*/ 1 w 52"/>
                <a:gd name="T69" fmla="*/ 0 h 49"/>
                <a:gd name="T70" fmla="*/ 1 w 52"/>
                <a:gd name="T71" fmla="*/ 0 h 49"/>
                <a:gd name="T72" fmla="*/ 1 w 52"/>
                <a:gd name="T73" fmla="*/ 0 h 49"/>
                <a:gd name="T74" fmla="*/ 1 w 52"/>
                <a:gd name="T75" fmla="*/ 0 h 4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2"/>
                <a:gd name="T115" fmla="*/ 0 h 49"/>
                <a:gd name="T116" fmla="*/ 52 w 52"/>
                <a:gd name="T117" fmla="*/ 49 h 4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2" h="49">
                  <a:moveTo>
                    <a:pt x="52" y="22"/>
                  </a:moveTo>
                  <a:lnTo>
                    <a:pt x="52" y="22"/>
                  </a:lnTo>
                  <a:lnTo>
                    <a:pt x="52" y="27"/>
                  </a:lnTo>
                  <a:lnTo>
                    <a:pt x="50" y="33"/>
                  </a:lnTo>
                  <a:lnTo>
                    <a:pt x="49" y="37"/>
                  </a:lnTo>
                  <a:lnTo>
                    <a:pt x="46" y="40"/>
                  </a:lnTo>
                  <a:lnTo>
                    <a:pt x="43" y="43"/>
                  </a:lnTo>
                  <a:lnTo>
                    <a:pt x="38" y="46"/>
                  </a:lnTo>
                  <a:lnTo>
                    <a:pt x="34" y="49"/>
                  </a:lnTo>
                  <a:lnTo>
                    <a:pt x="29" y="49"/>
                  </a:lnTo>
                  <a:lnTo>
                    <a:pt x="23" y="49"/>
                  </a:lnTo>
                  <a:lnTo>
                    <a:pt x="18" y="48"/>
                  </a:lnTo>
                  <a:lnTo>
                    <a:pt x="14" y="46"/>
                  </a:lnTo>
                  <a:lnTo>
                    <a:pt x="9" y="43"/>
                  </a:lnTo>
                  <a:lnTo>
                    <a:pt x="6" y="40"/>
                  </a:lnTo>
                  <a:lnTo>
                    <a:pt x="3" y="36"/>
                  </a:lnTo>
                  <a:lnTo>
                    <a:pt x="2" y="31"/>
                  </a:lnTo>
                  <a:lnTo>
                    <a:pt x="0" y="27"/>
                  </a:lnTo>
                  <a:lnTo>
                    <a:pt x="2" y="21"/>
                  </a:lnTo>
                  <a:lnTo>
                    <a:pt x="2" y="16"/>
                  </a:lnTo>
                  <a:lnTo>
                    <a:pt x="5" y="12"/>
                  </a:lnTo>
                  <a:lnTo>
                    <a:pt x="6" y="9"/>
                  </a:lnTo>
                  <a:lnTo>
                    <a:pt x="11" y="4"/>
                  </a:lnTo>
                  <a:lnTo>
                    <a:pt x="14" y="1"/>
                  </a:lnTo>
                  <a:lnTo>
                    <a:pt x="18" y="0"/>
                  </a:lnTo>
                  <a:lnTo>
                    <a:pt x="24" y="0"/>
                  </a:lnTo>
                  <a:lnTo>
                    <a:pt x="29" y="0"/>
                  </a:lnTo>
                  <a:lnTo>
                    <a:pt x="34" y="0"/>
                  </a:lnTo>
                  <a:lnTo>
                    <a:pt x="38" y="3"/>
                  </a:lnTo>
                  <a:lnTo>
                    <a:pt x="43" y="4"/>
                  </a:lnTo>
                  <a:lnTo>
                    <a:pt x="46" y="9"/>
                  </a:lnTo>
                  <a:lnTo>
                    <a:pt x="49" y="12"/>
                  </a:lnTo>
                  <a:lnTo>
                    <a:pt x="50" y="18"/>
                  </a:lnTo>
                  <a:lnTo>
                    <a:pt x="52" y="22"/>
                  </a:lnTo>
                  <a:close/>
                </a:path>
              </a:pathLst>
            </a:custGeom>
            <a:solidFill>
              <a:srgbClr val="FCB994"/>
            </a:solidFill>
            <a:ln w="9525">
              <a:noFill/>
              <a:round/>
              <a:headEnd/>
              <a:tailEnd/>
            </a:ln>
          </p:spPr>
          <p:txBody>
            <a:bodyPr/>
            <a:lstStyle/>
            <a:p>
              <a:endParaRPr lang="ru-RU"/>
            </a:p>
          </p:txBody>
        </p:sp>
        <p:sp>
          <p:nvSpPr>
            <p:cNvPr id="238" name="Freeform 517"/>
            <p:cNvSpPr>
              <a:spLocks/>
            </p:cNvSpPr>
            <p:nvPr/>
          </p:nvSpPr>
          <p:spPr bwMode="auto">
            <a:xfrm>
              <a:off x="3290" y="3077"/>
              <a:ext cx="31" cy="24"/>
            </a:xfrm>
            <a:custGeom>
              <a:avLst/>
              <a:gdLst>
                <a:gd name="T0" fmla="*/ 1 w 50"/>
                <a:gd name="T1" fmla="*/ 0 h 49"/>
                <a:gd name="T2" fmla="*/ 1 w 50"/>
                <a:gd name="T3" fmla="*/ 0 h 49"/>
                <a:gd name="T4" fmla="*/ 1 w 50"/>
                <a:gd name="T5" fmla="*/ 0 h 49"/>
                <a:gd name="T6" fmla="*/ 1 w 50"/>
                <a:gd name="T7" fmla="*/ 0 h 49"/>
                <a:gd name="T8" fmla="*/ 1 w 50"/>
                <a:gd name="T9" fmla="*/ 0 h 49"/>
                <a:gd name="T10" fmla="*/ 1 w 50"/>
                <a:gd name="T11" fmla="*/ 0 h 49"/>
                <a:gd name="T12" fmla="*/ 1 w 50"/>
                <a:gd name="T13" fmla="*/ 0 h 49"/>
                <a:gd name="T14" fmla="*/ 1 w 50"/>
                <a:gd name="T15" fmla="*/ 0 h 49"/>
                <a:gd name="T16" fmla="*/ 1 w 50"/>
                <a:gd name="T17" fmla="*/ 0 h 49"/>
                <a:gd name="T18" fmla="*/ 1 w 50"/>
                <a:gd name="T19" fmla="*/ 0 h 49"/>
                <a:gd name="T20" fmla="*/ 1 w 50"/>
                <a:gd name="T21" fmla="*/ 0 h 49"/>
                <a:gd name="T22" fmla="*/ 1 w 50"/>
                <a:gd name="T23" fmla="*/ 0 h 49"/>
                <a:gd name="T24" fmla="*/ 1 w 50"/>
                <a:gd name="T25" fmla="*/ 0 h 49"/>
                <a:gd name="T26" fmla="*/ 1 w 50"/>
                <a:gd name="T27" fmla="*/ 0 h 49"/>
                <a:gd name="T28" fmla="*/ 1 w 50"/>
                <a:gd name="T29" fmla="*/ 0 h 49"/>
                <a:gd name="T30" fmla="*/ 1 w 50"/>
                <a:gd name="T31" fmla="*/ 0 h 49"/>
                <a:gd name="T32" fmla="*/ 1 w 50"/>
                <a:gd name="T33" fmla="*/ 0 h 49"/>
                <a:gd name="T34" fmla="*/ 1 w 50"/>
                <a:gd name="T35" fmla="*/ 0 h 49"/>
                <a:gd name="T36" fmla="*/ 0 w 50"/>
                <a:gd name="T37" fmla="*/ 0 h 49"/>
                <a:gd name="T38" fmla="*/ 0 w 50"/>
                <a:gd name="T39" fmla="*/ 0 h 49"/>
                <a:gd name="T40" fmla="*/ 0 w 50"/>
                <a:gd name="T41" fmla="*/ 0 h 49"/>
                <a:gd name="T42" fmla="*/ 1 w 50"/>
                <a:gd name="T43" fmla="*/ 0 h 49"/>
                <a:gd name="T44" fmla="*/ 1 w 50"/>
                <a:gd name="T45" fmla="*/ 0 h 49"/>
                <a:gd name="T46" fmla="*/ 1 w 50"/>
                <a:gd name="T47" fmla="*/ 0 h 49"/>
                <a:gd name="T48" fmla="*/ 1 w 50"/>
                <a:gd name="T49" fmla="*/ 0 h 49"/>
                <a:gd name="T50" fmla="*/ 1 w 50"/>
                <a:gd name="T51" fmla="*/ 0 h 49"/>
                <a:gd name="T52" fmla="*/ 1 w 50"/>
                <a:gd name="T53" fmla="*/ 0 h 49"/>
                <a:gd name="T54" fmla="*/ 1 w 50"/>
                <a:gd name="T55" fmla="*/ 0 h 49"/>
                <a:gd name="T56" fmla="*/ 1 w 50"/>
                <a:gd name="T57" fmla="*/ 0 h 49"/>
                <a:gd name="T58" fmla="*/ 1 w 50"/>
                <a:gd name="T59" fmla="*/ 0 h 49"/>
                <a:gd name="T60" fmla="*/ 1 w 50"/>
                <a:gd name="T61" fmla="*/ 0 h 49"/>
                <a:gd name="T62" fmla="*/ 1 w 50"/>
                <a:gd name="T63" fmla="*/ 0 h 49"/>
                <a:gd name="T64" fmla="*/ 1 w 50"/>
                <a:gd name="T65" fmla="*/ 0 h 49"/>
                <a:gd name="T66" fmla="*/ 1 w 50"/>
                <a:gd name="T67" fmla="*/ 0 h 49"/>
                <a:gd name="T68" fmla="*/ 1 w 50"/>
                <a:gd name="T69" fmla="*/ 0 h 49"/>
                <a:gd name="T70" fmla="*/ 1 w 50"/>
                <a:gd name="T71" fmla="*/ 0 h 49"/>
                <a:gd name="T72" fmla="*/ 1 w 50"/>
                <a:gd name="T73" fmla="*/ 0 h 49"/>
                <a:gd name="T74" fmla="*/ 1 w 50"/>
                <a:gd name="T75" fmla="*/ 0 h 4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
                <a:gd name="T115" fmla="*/ 0 h 49"/>
                <a:gd name="T116" fmla="*/ 50 w 50"/>
                <a:gd name="T117" fmla="*/ 49 h 49"/>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 h="49">
                  <a:moveTo>
                    <a:pt x="50" y="22"/>
                  </a:moveTo>
                  <a:lnTo>
                    <a:pt x="50" y="22"/>
                  </a:lnTo>
                  <a:lnTo>
                    <a:pt x="50" y="27"/>
                  </a:lnTo>
                  <a:lnTo>
                    <a:pt x="48" y="31"/>
                  </a:lnTo>
                  <a:lnTo>
                    <a:pt x="47" y="36"/>
                  </a:lnTo>
                  <a:lnTo>
                    <a:pt x="44" y="40"/>
                  </a:lnTo>
                  <a:lnTo>
                    <a:pt x="41" y="43"/>
                  </a:lnTo>
                  <a:lnTo>
                    <a:pt x="36" y="46"/>
                  </a:lnTo>
                  <a:lnTo>
                    <a:pt x="32" y="48"/>
                  </a:lnTo>
                  <a:lnTo>
                    <a:pt x="27" y="49"/>
                  </a:lnTo>
                  <a:lnTo>
                    <a:pt x="21" y="49"/>
                  </a:lnTo>
                  <a:lnTo>
                    <a:pt x="16" y="48"/>
                  </a:lnTo>
                  <a:lnTo>
                    <a:pt x="12" y="46"/>
                  </a:lnTo>
                  <a:lnTo>
                    <a:pt x="9" y="43"/>
                  </a:lnTo>
                  <a:lnTo>
                    <a:pt x="4" y="40"/>
                  </a:lnTo>
                  <a:lnTo>
                    <a:pt x="3" y="36"/>
                  </a:lnTo>
                  <a:lnTo>
                    <a:pt x="1" y="31"/>
                  </a:lnTo>
                  <a:lnTo>
                    <a:pt x="0" y="27"/>
                  </a:lnTo>
                  <a:lnTo>
                    <a:pt x="0" y="21"/>
                  </a:lnTo>
                  <a:lnTo>
                    <a:pt x="1" y="16"/>
                  </a:lnTo>
                  <a:lnTo>
                    <a:pt x="3" y="12"/>
                  </a:lnTo>
                  <a:lnTo>
                    <a:pt x="6" y="9"/>
                  </a:lnTo>
                  <a:lnTo>
                    <a:pt x="9" y="6"/>
                  </a:lnTo>
                  <a:lnTo>
                    <a:pt x="13" y="3"/>
                  </a:lnTo>
                  <a:lnTo>
                    <a:pt x="18" y="1"/>
                  </a:lnTo>
                  <a:lnTo>
                    <a:pt x="22" y="0"/>
                  </a:lnTo>
                  <a:lnTo>
                    <a:pt x="27" y="0"/>
                  </a:lnTo>
                  <a:lnTo>
                    <a:pt x="32" y="1"/>
                  </a:lnTo>
                  <a:lnTo>
                    <a:pt x="36" y="3"/>
                  </a:lnTo>
                  <a:lnTo>
                    <a:pt x="41" y="6"/>
                  </a:lnTo>
                  <a:lnTo>
                    <a:pt x="44" y="9"/>
                  </a:lnTo>
                  <a:lnTo>
                    <a:pt x="47" y="13"/>
                  </a:lnTo>
                  <a:lnTo>
                    <a:pt x="48" y="18"/>
                  </a:lnTo>
                  <a:lnTo>
                    <a:pt x="50" y="22"/>
                  </a:lnTo>
                  <a:close/>
                </a:path>
              </a:pathLst>
            </a:custGeom>
            <a:solidFill>
              <a:srgbClr val="FCB794"/>
            </a:solidFill>
            <a:ln w="9525">
              <a:noFill/>
              <a:round/>
              <a:headEnd/>
              <a:tailEnd/>
            </a:ln>
          </p:spPr>
          <p:txBody>
            <a:bodyPr/>
            <a:lstStyle/>
            <a:p>
              <a:endParaRPr lang="ru-RU"/>
            </a:p>
          </p:txBody>
        </p:sp>
        <p:sp>
          <p:nvSpPr>
            <p:cNvPr id="239" name="Freeform 518"/>
            <p:cNvSpPr>
              <a:spLocks/>
            </p:cNvSpPr>
            <p:nvPr/>
          </p:nvSpPr>
          <p:spPr bwMode="auto">
            <a:xfrm>
              <a:off x="3290" y="3077"/>
              <a:ext cx="30" cy="23"/>
            </a:xfrm>
            <a:custGeom>
              <a:avLst/>
              <a:gdLst>
                <a:gd name="T0" fmla="*/ 1 w 48"/>
                <a:gd name="T1" fmla="*/ 0 h 48"/>
                <a:gd name="T2" fmla="*/ 1 w 48"/>
                <a:gd name="T3" fmla="*/ 0 h 48"/>
                <a:gd name="T4" fmla="*/ 1 w 48"/>
                <a:gd name="T5" fmla="*/ 0 h 48"/>
                <a:gd name="T6" fmla="*/ 1 w 48"/>
                <a:gd name="T7" fmla="*/ 0 h 48"/>
                <a:gd name="T8" fmla="*/ 1 w 48"/>
                <a:gd name="T9" fmla="*/ 0 h 48"/>
                <a:gd name="T10" fmla="*/ 1 w 48"/>
                <a:gd name="T11" fmla="*/ 0 h 48"/>
                <a:gd name="T12" fmla="*/ 1 w 48"/>
                <a:gd name="T13" fmla="*/ 0 h 48"/>
                <a:gd name="T14" fmla="*/ 1 w 48"/>
                <a:gd name="T15" fmla="*/ 0 h 48"/>
                <a:gd name="T16" fmla="*/ 1 w 48"/>
                <a:gd name="T17" fmla="*/ 0 h 48"/>
                <a:gd name="T18" fmla="*/ 1 w 48"/>
                <a:gd name="T19" fmla="*/ 0 h 48"/>
                <a:gd name="T20" fmla="*/ 1 w 48"/>
                <a:gd name="T21" fmla="*/ 0 h 48"/>
                <a:gd name="T22" fmla="*/ 1 w 48"/>
                <a:gd name="T23" fmla="*/ 0 h 48"/>
                <a:gd name="T24" fmla="*/ 1 w 48"/>
                <a:gd name="T25" fmla="*/ 0 h 48"/>
                <a:gd name="T26" fmla="*/ 1 w 48"/>
                <a:gd name="T27" fmla="*/ 0 h 48"/>
                <a:gd name="T28" fmla="*/ 0 w 48"/>
                <a:gd name="T29" fmla="*/ 0 h 48"/>
                <a:gd name="T30" fmla="*/ 0 w 48"/>
                <a:gd name="T31" fmla="*/ 0 h 48"/>
                <a:gd name="T32" fmla="*/ 0 w 48"/>
                <a:gd name="T33" fmla="*/ 0 h 48"/>
                <a:gd name="T34" fmla="*/ 1 w 48"/>
                <a:gd name="T35" fmla="*/ 0 h 48"/>
                <a:gd name="T36" fmla="*/ 1 w 48"/>
                <a:gd name="T37" fmla="*/ 0 h 48"/>
                <a:gd name="T38" fmla="*/ 1 w 48"/>
                <a:gd name="T39" fmla="*/ 0 h 48"/>
                <a:gd name="T40" fmla="*/ 1 w 48"/>
                <a:gd name="T41" fmla="*/ 0 h 48"/>
                <a:gd name="T42" fmla="*/ 1 w 48"/>
                <a:gd name="T43" fmla="*/ 0 h 48"/>
                <a:gd name="T44" fmla="*/ 1 w 48"/>
                <a:gd name="T45" fmla="*/ 0 h 48"/>
                <a:gd name="T46" fmla="*/ 1 w 48"/>
                <a:gd name="T47" fmla="*/ 0 h 48"/>
                <a:gd name="T48" fmla="*/ 1 w 48"/>
                <a:gd name="T49" fmla="*/ 0 h 48"/>
                <a:gd name="T50" fmla="*/ 1 w 48"/>
                <a:gd name="T51" fmla="*/ 0 h 48"/>
                <a:gd name="T52" fmla="*/ 1 w 48"/>
                <a:gd name="T53" fmla="*/ 0 h 48"/>
                <a:gd name="T54" fmla="*/ 1 w 48"/>
                <a:gd name="T55" fmla="*/ 0 h 48"/>
                <a:gd name="T56" fmla="*/ 1 w 48"/>
                <a:gd name="T57" fmla="*/ 0 h 48"/>
                <a:gd name="T58" fmla="*/ 1 w 48"/>
                <a:gd name="T59" fmla="*/ 0 h 4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8"/>
                <a:gd name="T91" fmla="*/ 0 h 48"/>
                <a:gd name="T92" fmla="*/ 48 w 48"/>
                <a:gd name="T93" fmla="*/ 48 h 4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8" h="48">
                  <a:moveTo>
                    <a:pt x="48" y="22"/>
                  </a:moveTo>
                  <a:lnTo>
                    <a:pt x="48" y="22"/>
                  </a:lnTo>
                  <a:lnTo>
                    <a:pt x="48" y="27"/>
                  </a:lnTo>
                  <a:lnTo>
                    <a:pt x="47" y="31"/>
                  </a:lnTo>
                  <a:lnTo>
                    <a:pt x="42" y="40"/>
                  </a:lnTo>
                  <a:lnTo>
                    <a:pt x="36" y="45"/>
                  </a:lnTo>
                  <a:lnTo>
                    <a:pt x="32" y="48"/>
                  </a:lnTo>
                  <a:lnTo>
                    <a:pt x="27" y="48"/>
                  </a:lnTo>
                  <a:lnTo>
                    <a:pt x="21" y="48"/>
                  </a:lnTo>
                  <a:lnTo>
                    <a:pt x="16" y="48"/>
                  </a:lnTo>
                  <a:lnTo>
                    <a:pt x="9" y="43"/>
                  </a:lnTo>
                  <a:lnTo>
                    <a:pt x="3" y="36"/>
                  </a:lnTo>
                  <a:lnTo>
                    <a:pt x="1" y="31"/>
                  </a:lnTo>
                  <a:lnTo>
                    <a:pt x="0" y="27"/>
                  </a:lnTo>
                  <a:lnTo>
                    <a:pt x="0" y="22"/>
                  </a:lnTo>
                  <a:lnTo>
                    <a:pt x="1" y="16"/>
                  </a:lnTo>
                  <a:lnTo>
                    <a:pt x="6" y="9"/>
                  </a:lnTo>
                  <a:lnTo>
                    <a:pt x="13" y="3"/>
                  </a:lnTo>
                  <a:lnTo>
                    <a:pt x="18" y="1"/>
                  </a:lnTo>
                  <a:lnTo>
                    <a:pt x="22" y="0"/>
                  </a:lnTo>
                  <a:lnTo>
                    <a:pt x="27" y="0"/>
                  </a:lnTo>
                  <a:lnTo>
                    <a:pt x="32" y="1"/>
                  </a:lnTo>
                  <a:lnTo>
                    <a:pt x="39" y="6"/>
                  </a:lnTo>
                  <a:lnTo>
                    <a:pt x="45" y="13"/>
                  </a:lnTo>
                  <a:lnTo>
                    <a:pt x="48" y="18"/>
                  </a:lnTo>
                  <a:lnTo>
                    <a:pt x="48" y="22"/>
                  </a:lnTo>
                  <a:close/>
                </a:path>
              </a:pathLst>
            </a:custGeom>
            <a:solidFill>
              <a:srgbClr val="FCB594"/>
            </a:solidFill>
            <a:ln w="9525">
              <a:noFill/>
              <a:round/>
              <a:headEnd/>
              <a:tailEnd/>
            </a:ln>
          </p:spPr>
          <p:txBody>
            <a:bodyPr/>
            <a:lstStyle/>
            <a:p>
              <a:endParaRPr lang="ru-RU"/>
            </a:p>
          </p:txBody>
        </p:sp>
        <p:sp>
          <p:nvSpPr>
            <p:cNvPr id="240" name="Freeform 519"/>
            <p:cNvSpPr>
              <a:spLocks/>
            </p:cNvSpPr>
            <p:nvPr/>
          </p:nvSpPr>
          <p:spPr bwMode="auto">
            <a:xfrm>
              <a:off x="3291" y="3078"/>
              <a:ext cx="29" cy="22"/>
            </a:xfrm>
            <a:custGeom>
              <a:avLst/>
              <a:gdLst>
                <a:gd name="T0" fmla="*/ 1 w 47"/>
                <a:gd name="T1" fmla="*/ 0 h 47"/>
                <a:gd name="T2" fmla="*/ 1 w 47"/>
                <a:gd name="T3" fmla="*/ 0 h 47"/>
                <a:gd name="T4" fmla="*/ 1 w 47"/>
                <a:gd name="T5" fmla="*/ 0 h 47"/>
                <a:gd name="T6" fmla="*/ 1 w 47"/>
                <a:gd name="T7" fmla="*/ 0 h 47"/>
                <a:gd name="T8" fmla="*/ 1 w 47"/>
                <a:gd name="T9" fmla="*/ 0 h 47"/>
                <a:gd name="T10" fmla="*/ 1 w 47"/>
                <a:gd name="T11" fmla="*/ 0 h 47"/>
                <a:gd name="T12" fmla="*/ 1 w 47"/>
                <a:gd name="T13" fmla="*/ 0 h 47"/>
                <a:gd name="T14" fmla="*/ 1 w 47"/>
                <a:gd name="T15" fmla="*/ 0 h 47"/>
                <a:gd name="T16" fmla="*/ 1 w 47"/>
                <a:gd name="T17" fmla="*/ 0 h 47"/>
                <a:gd name="T18" fmla="*/ 1 w 47"/>
                <a:gd name="T19" fmla="*/ 0 h 47"/>
                <a:gd name="T20" fmla="*/ 1 w 47"/>
                <a:gd name="T21" fmla="*/ 0 h 47"/>
                <a:gd name="T22" fmla="*/ 1 w 47"/>
                <a:gd name="T23" fmla="*/ 0 h 47"/>
                <a:gd name="T24" fmla="*/ 1 w 47"/>
                <a:gd name="T25" fmla="*/ 0 h 47"/>
                <a:gd name="T26" fmla="*/ 0 w 47"/>
                <a:gd name="T27" fmla="*/ 0 h 47"/>
                <a:gd name="T28" fmla="*/ 0 w 47"/>
                <a:gd name="T29" fmla="*/ 0 h 47"/>
                <a:gd name="T30" fmla="*/ 0 w 47"/>
                <a:gd name="T31" fmla="*/ 0 h 47"/>
                <a:gd name="T32" fmla="*/ 0 w 47"/>
                <a:gd name="T33" fmla="*/ 0 h 47"/>
                <a:gd name="T34" fmla="*/ 0 w 47"/>
                <a:gd name="T35" fmla="*/ 0 h 47"/>
                <a:gd name="T36" fmla="*/ 1 w 47"/>
                <a:gd name="T37" fmla="*/ 0 h 47"/>
                <a:gd name="T38" fmla="*/ 1 w 47"/>
                <a:gd name="T39" fmla="*/ 0 h 47"/>
                <a:gd name="T40" fmla="*/ 1 w 47"/>
                <a:gd name="T41" fmla="*/ 0 h 47"/>
                <a:gd name="T42" fmla="*/ 1 w 47"/>
                <a:gd name="T43" fmla="*/ 0 h 47"/>
                <a:gd name="T44" fmla="*/ 1 w 47"/>
                <a:gd name="T45" fmla="*/ 0 h 47"/>
                <a:gd name="T46" fmla="*/ 1 w 47"/>
                <a:gd name="T47" fmla="*/ 0 h 47"/>
                <a:gd name="T48" fmla="*/ 1 w 47"/>
                <a:gd name="T49" fmla="*/ 0 h 47"/>
                <a:gd name="T50" fmla="*/ 1 w 47"/>
                <a:gd name="T51" fmla="*/ 0 h 47"/>
                <a:gd name="T52" fmla="*/ 1 w 47"/>
                <a:gd name="T53" fmla="*/ 0 h 47"/>
                <a:gd name="T54" fmla="*/ 1 w 47"/>
                <a:gd name="T55" fmla="*/ 0 h 47"/>
                <a:gd name="T56" fmla="*/ 1 w 47"/>
                <a:gd name="T57" fmla="*/ 0 h 47"/>
                <a:gd name="T58" fmla="*/ 1 w 47"/>
                <a:gd name="T59" fmla="*/ 0 h 4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7"/>
                <a:gd name="T91" fmla="*/ 0 h 47"/>
                <a:gd name="T92" fmla="*/ 47 w 47"/>
                <a:gd name="T93" fmla="*/ 47 h 4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7" h="47">
                  <a:moveTo>
                    <a:pt x="47" y="21"/>
                  </a:moveTo>
                  <a:lnTo>
                    <a:pt x="47" y="21"/>
                  </a:lnTo>
                  <a:lnTo>
                    <a:pt x="47" y="26"/>
                  </a:lnTo>
                  <a:lnTo>
                    <a:pt x="46" y="30"/>
                  </a:lnTo>
                  <a:lnTo>
                    <a:pt x="41" y="38"/>
                  </a:lnTo>
                  <a:lnTo>
                    <a:pt x="34" y="44"/>
                  </a:lnTo>
                  <a:lnTo>
                    <a:pt x="31" y="45"/>
                  </a:lnTo>
                  <a:lnTo>
                    <a:pt x="26" y="47"/>
                  </a:lnTo>
                  <a:lnTo>
                    <a:pt x="20" y="47"/>
                  </a:lnTo>
                  <a:lnTo>
                    <a:pt x="15" y="45"/>
                  </a:lnTo>
                  <a:lnTo>
                    <a:pt x="8" y="41"/>
                  </a:lnTo>
                  <a:lnTo>
                    <a:pt x="3" y="35"/>
                  </a:lnTo>
                  <a:lnTo>
                    <a:pt x="0" y="30"/>
                  </a:lnTo>
                  <a:lnTo>
                    <a:pt x="0" y="26"/>
                  </a:lnTo>
                  <a:lnTo>
                    <a:pt x="0" y="21"/>
                  </a:lnTo>
                  <a:lnTo>
                    <a:pt x="0" y="17"/>
                  </a:lnTo>
                  <a:lnTo>
                    <a:pt x="5" y="8"/>
                  </a:lnTo>
                  <a:lnTo>
                    <a:pt x="12" y="3"/>
                  </a:lnTo>
                  <a:lnTo>
                    <a:pt x="17" y="2"/>
                  </a:lnTo>
                  <a:lnTo>
                    <a:pt x="21" y="0"/>
                  </a:lnTo>
                  <a:lnTo>
                    <a:pt x="26" y="0"/>
                  </a:lnTo>
                  <a:lnTo>
                    <a:pt x="31" y="2"/>
                  </a:lnTo>
                  <a:lnTo>
                    <a:pt x="38" y="5"/>
                  </a:lnTo>
                  <a:lnTo>
                    <a:pt x="44" y="12"/>
                  </a:lnTo>
                  <a:lnTo>
                    <a:pt x="46" y="17"/>
                  </a:lnTo>
                  <a:lnTo>
                    <a:pt x="47" y="21"/>
                  </a:lnTo>
                  <a:close/>
                </a:path>
              </a:pathLst>
            </a:custGeom>
            <a:solidFill>
              <a:srgbClr val="FCB395"/>
            </a:solidFill>
            <a:ln w="9525">
              <a:noFill/>
              <a:round/>
              <a:headEnd/>
              <a:tailEnd/>
            </a:ln>
          </p:spPr>
          <p:txBody>
            <a:bodyPr/>
            <a:lstStyle/>
            <a:p>
              <a:endParaRPr lang="ru-RU"/>
            </a:p>
          </p:txBody>
        </p:sp>
        <p:sp>
          <p:nvSpPr>
            <p:cNvPr id="241" name="Freeform 520"/>
            <p:cNvSpPr>
              <a:spLocks/>
            </p:cNvSpPr>
            <p:nvPr/>
          </p:nvSpPr>
          <p:spPr bwMode="auto">
            <a:xfrm>
              <a:off x="3291" y="3078"/>
              <a:ext cx="28" cy="21"/>
            </a:xfrm>
            <a:custGeom>
              <a:avLst/>
              <a:gdLst>
                <a:gd name="T0" fmla="*/ 1 w 46"/>
                <a:gd name="T1" fmla="*/ 0 h 45"/>
                <a:gd name="T2" fmla="*/ 1 w 46"/>
                <a:gd name="T3" fmla="*/ 0 h 45"/>
                <a:gd name="T4" fmla="*/ 1 w 46"/>
                <a:gd name="T5" fmla="*/ 0 h 45"/>
                <a:gd name="T6" fmla="*/ 1 w 46"/>
                <a:gd name="T7" fmla="*/ 0 h 45"/>
                <a:gd name="T8" fmla="*/ 1 w 46"/>
                <a:gd name="T9" fmla="*/ 0 h 45"/>
                <a:gd name="T10" fmla="*/ 1 w 46"/>
                <a:gd name="T11" fmla="*/ 0 h 45"/>
                <a:gd name="T12" fmla="*/ 1 w 46"/>
                <a:gd name="T13" fmla="*/ 0 h 45"/>
                <a:gd name="T14" fmla="*/ 1 w 46"/>
                <a:gd name="T15" fmla="*/ 0 h 45"/>
                <a:gd name="T16" fmla="*/ 1 w 46"/>
                <a:gd name="T17" fmla="*/ 0 h 45"/>
                <a:gd name="T18" fmla="*/ 1 w 46"/>
                <a:gd name="T19" fmla="*/ 0 h 45"/>
                <a:gd name="T20" fmla="*/ 1 w 46"/>
                <a:gd name="T21" fmla="*/ 0 h 45"/>
                <a:gd name="T22" fmla="*/ 1 w 46"/>
                <a:gd name="T23" fmla="*/ 0 h 45"/>
                <a:gd name="T24" fmla="*/ 1 w 46"/>
                <a:gd name="T25" fmla="*/ 0 h 45"/>
                <a:gd name="T26" fmla="*/ 1 w 46"/>
                <a:gd name="T27" fmla="*/ 0 h 45"/>
                <a:gd name="T28" fmla="*/ 0 w 46"/>
                <a:gd name="T29" fmla="*/ 0 h 45"/>
                <a:gd name="T30" fmla="*/ 0 w 46"/>
                <a:gd name="T31" fmla="*/ 0 h 45"/>
                <a:gd name="T32" fmla="*/ 0 w 46"/>
                <a:gd name="T33" fmla="*/ 0 h 45"/>
                <a:gd name="T34" fmla="*/ 1 w 46"/>
                <a:gd name="T35" fmla="*/ 0 h 45"/>
                <a:gd name="T36" fmla="*/ 1 w 46"/>
                <a:gd name="T37" fmla="*/ 0 h 45"/>
                <a:gd name="T38" fmla="*/ 1 w 46"/>
                <a:gd name="T39" fmla="*/ 0 h 45"/>
                <a:gd name="T40" fmla="*/ 1 w 46"/>
                <a:gd name="T41" fmla="*/ 0 h 45"/>
                <a:gd name="T42" fmla="*/ 1 w 46"/>
                <a:gd name="T43" fmla="*/ 0 h 45"/>
                <a:gd name="T44" fmla="*/ 1 w 46"/>
                <a:gd name="T45" fmla="*/ 0 h 45"/>
                <a:gd name="T46" fmla="*/ 1 w 46"/>
                <a:gd name="T47" fmla="*/ 0 h 45"/>
                <a:gd name="T48" fmla="*/ 1 w 46"/>
                <a:gd name="T49" fmla="*/ 0 h 45"/>
                <a:gd name="T50" fmla="*/ 1 w 46"/>
                <a:gd name="T51" fmla="*/ 0 h 45"/>
                <a:gd name="T52" fmla="*/ 1 w 46"/>
                <a:gd name="T53" fmla="*/ 0 h 45"/>
                <a:gd name="T54" fmla="*/ 1 w 46"/>
                <a:gd name="T55" fmla="*/ 0 h 45"/>
                <a:gd name="T56" fmla="*/ 1 w 46"/>
                <a:gd name="T57" fmla="*/ 0 h 45"/>
                <a:gd name="T58" fmla="*/ 1 w 46"/>
                <a:gd name="T59" fmla="*/ 0 h 4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6"/>
                <a:gd name="T91" fmla="*/ 0 h 45"/>
                <a:gd name="T92" fmla="*/ 46 w 46"/>
                <a:gd name="T93" fmla="*/ 45 h 4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6" h="45">
                  <a:moveTo>
                    <a:pt x="46" y="21"/>
                  </a:moveTo>
                  <a:lnTo>
                    <a:pt x="46" y="21"/>
                  </a:lnTo>
                  <a:lnTo>
                    <a:pt x="46" y="26"/>
                  </a:lnTo>
                  <a:lnTo>
                    <a:pt x="46" y="30"/>
                  </a:lnTo>
                  <a:lnTo>
                    <a:pt x="41" y="38"/>
                  </a:lnTo>
                  <a:lnTo>
                    <a:pt x="34" y="44"/>
                  </a:lnTo>
                  <a:lnTo>
                    <a:pt x="29" y="45"/>
                  </a:lnTo>
                  <a:lnTo>
                    <a:pt x="26" y="45"/>
                  </a:lnTo>
                  <a:lnTo>
                    <a:pt x="20" y="45"/>
                  </a:lnTo>
                  <a:lnTo>
                    <a:pt x="17" y="45"/>
                  </a:lnTo>
                  <a:lnTo>
                    <a:pt x="9" y="41"/>
                  </a:lnTo>
                  <a:lnTo>
                    <a:pt x="3" y="33"/>
                  </a:lnTo>
                  <a:lnTo>
                    <a:pt x="2" y="30"/>
                  </a:lnTo>
                  <a:lnTo>
                    <a:pt x="0" y="26"/>
                  </a:lnTo>
                  <a:lnTo>
                    <a:pt x="0" y="21"/>
                  </a:lnTo>
                  <a:lnTo>
                    <a:pt x="2" y="17"/>
                  </a:lnTo>
                  <a:lnTo>
                    <a:pt x="6" y="9"/>
                  </a:lnTo>
                  <a:lnTo>
                    <a:pt x="12" y="3"/>
                  </a:lnTo>
                  <a:lnTo>
                    <a:pt x="17" y="2"/>
                  </a:lnTo>
                  <a:lnTo>
                    <a:pt x="21" y="0"/>
                  </a:lnTo>
                  <a:lnTo>
                    <a:pt x="26" y="0"/>
                  </a:lnTo>
                  <a:lnTo>
                    <a:pt x="31" y="2"/>
                  </a:lnTo>
                  <a:lnTo>
                    <a:pt x="38" y="6"/>
                  </a:lnTo>
                  <a:lnTo>
                    <a:pt x="43" y="12"/>
                  </a:lnTo>
                  <a:lnTo>
                    <a:pt x="46" y="17"/>
                  </a:lnTo>
                  <a:lnTo>
                    <a:pt x="46" y="21"/>
                  </a:lnTo>
                  <a:close/>
                </a:path>
              </a:pathLst>
            </a:custGeom>
            <a:solidFill>
              <a:srgbClr val="FCB195"/>
            </a:solidFill>
            <a:ln w="9525">
              <a:noFill/>
              <a:round/>
              <a:headEnd/>
              <a:tailEnd/>
            </a:ln>
          </p:spPr>
          <p:txBody>
            <a:bodyPr/>
            <a:lstStyle/>
            <a:p>
              <a:endParaRPr lang="ru-RU"/>
            </a:p>
          </p:txBody>
        </p:sp>
        <p:sp>
          <p:nvSpPr>
            <p:cNvPr id="242" name="Freeform 521"/>
            <p:cNvSpPr>
              <a:spLocks/>
            </p:cNvSpPr>
            <p:nvPr/>
          </p:nvSpPr>
          <p:spPr bwMode="auto">
            <a:xfrm>
              <a:off x="3292" y="3079"/>
              <a:ext cx="27" cy="20"/>
            </a:xfrm>
            <a:custGeom>
              <a:avLst/>
              <a:gdLst>
                <a:gd name="T0" fmla="*/ 1 w 44"/>
                <a:gd name="T1" fmla="*/ 0 h 43"/>
                <a:gd name="T2" fmla="*/ 1 w 44"/>
                <a:gd name="T3" fmla="*/ 0 h 43"/>
                <a:gd name="T4" fmla="*/ 1 w 44"/>
                <a:gd name="T5" fmla="*/ 0 h 43"/>
                <a:gd name="T6" fmla="*/ 1 w 44"/>
                <a:gd name="T7" fmla="*/ 0 h 43"/>
                <a:gd name="T8" fmla="*/ 1 w 44"/>
                <a:gd name="T9" fmla="*/ 0 h 43"/>
                <a:gd name="T10" fmla="*/ 1 w 44"/>
                <a:gd name="T11" fmla="*/ 0 h 43"/>
                <a:gd name="T12" fmla="*/ 1 w 44"/>
                <a:gd name="T13" fmla="*/ 0 h 43"/>
                <a:gd name="T14" fmla="*/ 1 w 44"/>
                <a:gd name="T15" fmla="*/ 0 h 43"/>
                <a:gd name="T16" fmla="*/ 1 w 44"/>
                <a:gd name="T17" fmla="*/ 0 h 43"/>
                <a:gd name="T18" fmla="*/ 1 w 44"/>
                <a:gd name="T19" fmla="*/ 0 h 43"/>
                <a:gd name="T20" fmla="*/ 0 w 44"/>
                <a:gd name="T21" fmla="*/ 0 h 43"/>
                <a:gd name="T22" fmla="*/ 0 w 44"/>
                <a:gd name="T23" fmla="*/ 0 h 43"/>
                <a:gd name="T24" fmla="*/ 0 w 44"/>
                <a:gd name="T25" fmla="*/ 0 h 43"/>
                <a:gd name="T26" fmla="*/ 1 w 44"/>
                <a:gd name="T27" fmla="*/ 0 h 43"/>
                <a:gd name="T28" fmla="*/ 1 w 44"/>
                <a:gd name="T29" fmla="*/ 0 h 43"/>
                <a:gd name="T30" fmla="*/ 1 w 44"/>
                <a:gd name="T31" fmla="*/ 0 h 43"/>
                <a:gd name="T32" fmla="*/ 1 w 44"/>
                <a:gd name="T33" fmla="*/ 0 h 43"/>
                <a:gd name="T34" fmla="*/ 1 w 44"/>
                <a:gd name="T35" fmla="*/ 0 h 43"/>
                <a:gd name="T36" fmla="*/ 1 w 44"/>
                <a:gd name="T37" fmla="*/ 0 h 43"/>
                <a:gd name="T38" fmla="*/ 1 w 44"/>
                <a:gd name="T39" fmla="*/ 0 h 43"/>
                <a:gd name="T40" fmla="*/ 1 w 44"/>
                <a:gd name="T41" fmla="*/ 0 h 43"/>
                <a:gd name="T42" fmla="*/ 1 w 44"/>
                <a:gd name="T43" fmla="*/ 0 h 4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4"/>
                <a:gd name="T67" fmla="*/ 0 h 43"/>
                <a:gd name="T68" fmla="*/ 44 w 44"/>
                <a:gd name="T69" fmla="*/ 43 h 4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4" h="43">
                  <a:moveTo>
                    <a:pt x="44" y="19"/>
                  </a:moveTo>
                  <a:lnTo>
                    <a:pt x="44" y="19"/>
                  </a:lnTo>
                  <a:lnTo>
                    <a:pt x="42" y="28"/>
                  </a:lnTo>
                  <a:lnTo>
                    <a:pt x="38" y="36"/>
                  </a:lnTo>
                  <a:lnTo>
                    <a:pt x="32" y="40"/>
                  </a:lnTo>
                  <a:lnTo>
                    <a:pt x="22" y="43"/>
                  </a:lnTo>
                  <a:lnTo>
                    <a:pt x="15" y="42"/>
                  </a:lnTo>
                  <a:lnTo>
                    <a:pt x="7" y="39"/>
                  </a:lnTo>
                  <a:lnTo>
                    <a:pt x="1" y="31"/>
                  </a:lnTo>
                  <a:lnTo>
                    <a:pt x="0" y="24"/>
                  </a:lnTo>
                  <a:lnTo>
                    <a:pt x="0" y="15"/>
                  </a:lnTo>
                  <a:lnTo>
                    <a:pt x="4" y="7"/>
                  </a:lnTo>
                  <a:lnTo>
                    <a:pt x="10" y="1"/>
                  </a:lnTo>
                  <a:lnTo>
                    <a:pt x="19" y="0"/>
                  </a:lnTo>
                  <a:lnTo>
                    <a:pt x="29" y="0"/>
                  </a:lnTo>
                  <a:lnTo>
                    <a:pt x="36" y="4"/>
                  </a:lnTo>
                  <a:lnTo>
                    <a:pt x="41" y="12"/>
                  </a:lnTo>
                  <a:lnTo>
                    <a:pt x="44" y="19"/>
                  </a:lnTo>
                  <a:close/>
                </a:path>
              </a:pathLst>
            </a:custGeom>
            <a:solidFill>
              <a:srgbClr val="FCAF96"/>
            </a:solidFill>
            <a:ln w="9525">
              <a:noFill/>
              <a:round/>
              <a:headEnd/>
              <a:tailEnd/>
            </a:ln>
          </p:spPr>
          <p:txBody>
            <a:bodyPr/>
            <a:lstStyle/>
            <a:p>
              <a:endParaRPr lang="ru-RU"/>
            </a:p>
          </p:txBody>
        </p:sp>
        <p:sp>
          <p:nvSpPr>
            <p:cNvPr id="243" name="Freeform 522"/>
            <p:cNvSpPr>
              <a:spLocks/>
            </p:cNvSpPr>
            <p:nvPr/>
          </p:nvSpPr>
          <p:spPr bwMode="auto">
            <a:xfrm>
              <a:off x="3292" y="3079"/>
              <a:ext cx="26" cy="20"/>
            </a:xfrm>
            <a:custGeom>
              <a:avLst/>
              <a:gdLst>
                <a:gd name="T0" fmla="*/ 1 w 42"/>
                <a:gd name="T1" fmla="*/ 0 h 42"/>
                <a:gd name="T2" fmla="*/ 1 w 42"/>
                <a:gd name="T3" fmla="*/ 0 h 42"/>
                <a:gd name="T4" fmla="*/ 1 w 42"/>
                <a:gd name="T5" fmla="*/ 0 h 42"/>
                <a:gd name="T6" fmla="*/ 1 w 42"/>
                <a:gd name="T7" fmla="*/ 0 h 42"/>
                <a:gd name="T8" fmla="*/ 1 w 42"/>
                <a:gd name="T9" fmla="*/ 0 h 42"/>
                <a:gd name="T10" fmla="*/ 1 w 42"/>
                <a:gd name="T11" fmla="*/ 0 h 42"/>
                <a:gd name="T12" fmla="*/ 1 w 42"/>
                <a:gd name="T13" fmla="*/ 0 h 42"/>
                <a:gd name="T14" fmla="*/ 1 w 42"/>
                <a:gd name="T15" fmla="*/ 0 h 42"/>
                <a:gd name="T16" fmla="*/ 1 w 42"/>
                <a:gd name="T17" fmla="*/ 0 h 42"/>
                <a:gd name="T18" fmla="*/ 1 w 42"/>
                <a:gd name="T19" fmla="*/ 0 h 42"/>
                <a:gd name="T20" fmla="*/ 0 w 42"/>
                <a:gd name="T21" fmla="*/ 0 h 42"/>
                <a:gd name="T22" fmla="*/ 0 w 42"/>
                <a:gd name="T23" fmla="*/ 0 h 42"/>
                <a:gd name="T24" fmla="*/ 1 w 42"/>
                <a:gd name="T25" fmla="*/ 0 h 42"/>
                <a:gd name="T26" fmla="*/ 1 w 42"/>
                <a:gd name="T27" fmla="*/ 0 h 42"/>
                <a:gd name="T28" fmla="*/ 1 w 42"/>
                <a:gd name="T29" fmla="*/ 0 h 42"/>
                <a:gd name="T30" fmla="*/ 1 w 42"/>
                <a:gd name="T31" fmla="*/ 0 h 42"/>
                <a:gd name="T32" fmla="*/ 1 w 42"/>
                <a:gd name="T33" fmla="*/ 0 h 42"/>
                <a:gd name="T34" fmla="*/ 1 w 42"/>
                <a:gd name="T35" fmla="*/ 0 h 42"/>
                <a:gd name="T36" fmla="*/ 1 w 42"/>
                <a:gd name="T37" fmla="*/ 0 h 42"/>
                <a:gd name="T38" fmla="*/ 1 w 42"/>
                <a:gd name="T39" fmla="*/ 0 h 42"/>
                <a:gd name="T40" fmla="*/ 1 w 42"/>
                <a:gd name="T41" fmla="*/ 0 h 42"/>
                <a:gd name="T42" fmla="*/ 1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2"/>
                <a:gd name="T67" fmla="*/ 0 h 42"/>
                <a:gd name="T68" fmla="*/ 42 w 42"/>
                <a:gd name="T69" fmla="*/ 42 h 4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2" h="42">
                  <a:moveTo>
                    <a:pt x="42" y="19"/>
                  </a:moveTo>
                  <a:lnTo>
                    <a:pt x="42" y="19"/>
                  </a:lnTo>
                  <a:lnTo>
                    <a:pt x="42" y="28"/>
                  </a:lnTo>
                  <a:lnTo>
                    <a:pt x="38" y="34"/>
                  </a:lnTo>
                  <a:lnTo>
                    <a:pt x="32" y="40"/>
                  </a:lnTo>
                  <a:lnTo>
                    <a:pt x="22" y="42"/>
                  </a:lnTo>
                  <a:lnTo>
                    <a:pt x="15" y="42"/>
                  </a:lnTo>
                  <a:lnTo>
                    <a:pt x="7" y="37"/>
                  </a:lnTo>
                  <a:lnTo>
                    <a:pt x="3" y="31"/>
                  </a:lnTo>
                  <a:lnTo>
                    <a:pt x="0" y="24"/>
                  </a:lnTo>
                  <a:lnTo>
                    <a:pt x="1" y="15"/>
                  </a:lnTo>
                  <a:lnTo>
                    <a:pt x="4" y="7"/>
                  </a:lnTo>
                  <a:lnTo>
                    <a:pt x="12" y="3"/>
                  </a:lnTo>
                  <a:lnTo>
                    <a:pt x="19" y="0"/>
                  </a:lnTo>
                  <a:lnTo>
                    <a:pt x="27" y="1"/>
                  </a:lnTo>
                  <a:lnTo>
                    <a:pt x="35" y="6"/>
                  </a:lnTo>
                  <a:lnTo>
                    <a:pt x="41" y="12"/>
                  </a:lnTo>
                  <a:lnTo>
                    <a:pt x="42" y="19"/>
                  </a:lnTo>
                  <a:close/>
                </a:path>
              </a:pathLst>
            </a:custGeom>
            <a:solidFill>
              <a:srgbClr val="FCAE97"/>
            </a:solidFill>
            <a:ln w="9525">
              <a:noFill/>
              <a:round/>
              <a:headEnd/>
              <a:tailEnd/>
            </a:ln>
          </p:spPr>
          <p:txBody>
            <a:bodyPr/>
            <a:lstStyle/>
            <a:p>
              <a:endParaRPr lang="ru-RU"/>
            </a:p>
          </p:txBody>
        </p:sp>
        <p:sp>
          <p:nvSpPr>
            <p:cNvPr id="244" name="Freeform 523"/>
            <p:cNvSpPr>
              <a:spLocks/>
            </p:cNvSpPr>
            <p:nvPr/>
          </p:nvSpPr>
          <p:spPr bwMode="auto">
            <a:xfrm>
              <a:off x="3292" y="3080"/>
              <a:ext cx="26" cy="19"/>
            </a:xfrm>
            <a:custGeom>
              <a:avLst/>
              <a:gdLst>
                <a:gd name="T0" fmla="*/ 1 w 41"/>
                <a:gd name="T1" fmla="*/ 0 h 41"/>
                <a:gd name="T2" fmla="*/ 1 w 41"/>
                <a:gd name="T3" fmla="*/ 0 h 41"/>
                <a:gd name="T4" fmla="*/ 1 w 41"/>
                <a:gd name="T5" fmla="*/ 0 h 41"/>
                <a:gd name="T6" fmla="*/ 1 w 41"/>
                <a:gd name="T7" fmla="*/ 0 h 41"/>
                <a:gd name="T8" fmla="*/ 1 w 41"/>
                <a:gd name="T9" fmla="*/ 0 h 41"/>
                <a:gd name="T10" fmla="*/ 1 w 41"/>
                <a:gd name="T11" fmla="*/ 0 h 41"/>
                <a:gd name="T12" fmla="*/ 1 w 41"/>
                <a:gd name="T13" fmla="*/ 0 h 41"/>
                <a:gd name="T14" fmla="*/ 1 w 41"/>
                <a:gd name="T15" fmla="*/ 0 h 41"/>
                <a:gd name="T16" fmla="*/ 1 w 41"/>
                <a:gd name="T17" fmla="*/ 0 h 41"/>
                <a:gd name="T18" fmla="*/ 1 w 41"/>
                <a:gd name="T19" fmla="*/ 0 h 41"/>
                <a:gd name="T20" fmla="*/ 0 w 41"/>
                <a:gd name="T21" fmla="*/ 0 h 41"/>
                <a:gd name="T22" fmla="*/ 0 w 41"/>
                <a:gd name="T23" fmla="*/ 0 h 41"/>
                <a:gd name="T24" fmla="*/ 0 w 41"/>
                <a:gd name="T25" fmla="*/ 0 h 41"/>
                <a:gd name="T26" fmla="*/ 1 w 41"/>
                <a:gd name="T27" fmla="*/ 0 h 41"/>
                <a:gd name="T28" fmla="*/ 1 w 41"/>
                <a:gd name="T29" fmla="*/ 0 h 41"/>
                <a:gd name="T30" fmla="*/ 1 w 41"/>
                <a:gd name="T31" fmla="*/ 0 h 41"/>
                <a:gd name="T32" fmla="*/ 1 w 41"/>
                <a:gd name="T33" fmla="*/ 0 h 41"/>
                <a:gd name="T34" fmla="*/ 1 w 41"/>
                <a:gd name="T35" fmla="*/ 0 h 41"/>
                <a:gd name="T36" fmla="*/ 1 w 41"/>
                <a:gd name="T37" fmla="*/ 0 h 41"/>
                <a:gd name="T38" fmla="*/ 1 w 41"/>
                <a:gd name="T39" fmla="*/ 0 h 41"/>
                <a:gd name="T40" fmla="*/ 1 w 41"/>
                <a:gd name="T41" fmla="*/ 0 h 41"/>
                <a:gd name="T42" fmla="*/ 1 w 41"/>
                <a:gd name="T43" fmla="*/ 0 h 4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1"/>
                <a:gd name="T67" fmla="*/ 0 h 41"/>
                <a:gd name="T68" fmla="*/ 41 w 41"/>
                <a:gd name="T69" fmla="*/ 41 h 4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1" h="41">
                  <a:moveTo>
                    <a:pt x="41" y="18"/>
                  </a:moveTo>
                  <a:lnTo>
                    <a:pt x="41" y="18"/>
                  </a:lnTo>
                  <a:lnTo>
                    <a:pt x="40" y="27"/>
                  </a:lnTo>
                  <a:lnTo>
                    <a:pt x="37" y="33"/>
                  </a:lnTo>
                  <a:lnTo>
                    <a:pt x="31" y="38"/>
                  </a:lnTo>
                  <a:lnTo>
                    <a:pt x="21" y="41"/>
                  </a:lnTo>
                  <a:lnTo>
                    <a:pt x="14" y="39"/>
                  </a:lnTo>
                  <a:lnTo>
                    <a:pt x="6" y="36"/>
                  </a:lnTo>
                  <a:lnTo>
                    <a:pt x="2" y="30"/>
                  </a:lnTo>
                  <a:lnTo>
                    <a:pt x="0" y="23"/>
                  </a:lnTo>
                  <a:lnTo>
                    <a:pt x="0" y="14"/>
                  </a:lnTo>
                  <a:lnTo>
                    <a:pt x="5" y="8"/>
                  </a:lnTo>
                  <a:lnTo>
                    <a:pt x="11" y="2"/>
                  </a:lnTo>
                  <a:lnTo>
                    <a:pt x="18" y="0"/>
                  </a:lnTo>
                  <a:lnTo>
                    <a:pt x="26" y="0"/>
                  </a:lnTo>
                  <a:lnTo>
                    <a:pt x="34" y="5"/>
                  </a:lnTo>
                  <a:lnTo>
                    <a:pt x="38" y="11"/>
                  </a:lnTo>
                  <a:lnTo>
                    <a:pt x="41" y="18"/>
                  </a:lnTo>
                  <a:close/>
                </a:path>
              </a:pathLst>
            </a:custGeom>
            <a:solidFill>
              <a:srgbClr val="FCAC98"/>
            </a:solidFill>
            <a:ln w="9525">
              <a:noFill/>
              <a:round/>
              <a:headEnd/>
              <a:tailEnd/>
            </a:ln>
          </p:spPr>
          <p:txBody>
            <a:bodyPr/>
            <a:lstStyle/>
            <a:p>
              <a:endParaRPr lang="ru-RU"/>
            </a:p>
          </p:txBody>
        </p:sp>
        <p:sp>
          <p:nvSpPr>
            <p:cNvPr id="245" name="Freeform 524"/>
            <p:cNvSpPr>
              <a:spLocks/>
            </p:cNvSpPr>
            <p:nvPr/>
          </p:nvSpPr>
          <p:spPr bwMode="auto">
            <a:xfrm>
              <a:off x="3292" y="3080"/>
              <a:ext cx="25" cy="19"/>
            </a:xfrm>
            <a:custGeom>
              <a:avLst/>
              <a:gdLst>
                <a:gd name="T0" fmla="*/ 1 w 40"/>
                <a:gd name="T1" fmla="*/ 0 h 41"/>
                <a:gd name="T2" fmla="*/ 1 w 40"/>
                <a:gd name="T3" fmla="*/ 0 h 41"/>
                <a:gd name="T4" fmla="*/ 1 w 40"/>
                <a:gd name="T5" fmla="*/ 0 h 41"/>
                <a:gd name="T6" fmla="*/ 1 w 40"/>
                <a:gd name="T7" fmla="*/ 0 h 41"/>
                <a:gd name="T8" fmla="*/ 1 w 40"/>
                <a:gd name="T9" fmla="*/ 0 h 41"/>
                <a:gd name="T10" fmla="*/ 1 w 40"/>
                <a:gd name="T11" fmla="*/ 0 h 41"/>
                <a:gd name="T12" fmla="*/ 1 w 40"/>
                <a:gd name="T13" fmla="*/ 0 h 41"/>
                <a:gd name="T14" fmla="*/ 1 w 40"/>
                <a:gd name="T15" fmla="*/ 0 h 41"/>
                <a:gd name="T16" fmla="*/ 1 w 40"/>
                <a:gd name="T17" fmla="*/ 0 h 41"/>
                <a:gd name="T18" fmla="*/ 1 w 40"/>
                <a:gd name="T19" fmla="*/ 0 h 41"/>
                <a:gd name="T20" fmla="*/ 0 w 40"/>
                <a:gd name="T21" fmla="*/ 0 h 41"/>
                <a:gd name="T22" fmla="*/ 0 w 40"/>
                <a:gd name="T23" fmla="*/ 0 h 41"/>
                <a:gd name="T24" fmla="*/ 1 w 40"/>
                <a:gd name="T25" fmla="*/ 0 h 41"/>
                <a:gd name="T26" fmla="*/ 1 w 40"/>
                <a:gd name="T27" fmla="*/ 0 h 41"/>
                <a:gd name="T28" fmla="*/ 1 w 40"/>
                <a:gd name="T29" fmla="*/ 0 h 41"/>
                <a:gd name="T30" fmla="*/ 1 w 40"/>
                <a:gd name="T31" fmla="*/ 0 h 41"/>
                <a:gd name="T32" fmla="*/ 1 w 40"/>
                <a:gd name="T33" fmla="*/ 0 h 41"/>
                <a:gd name="T34" fmla="*/ 1 w 40"/>
                <a:gd name="T35" fmla="*/ 0 h 41"/>
                <a:gd name="T36" fmla="*/ 1 w 40"/>
                <a:gd name="T37" fmla="*/ 0 h 41"/>
                <a:gd name="T38" fmla="*/ 1 w 40"/>
                <a:gd name="T39" fmla="*/ 0 h 41"/>
                <a:gd name="T40" fmla="*/ 1 w 40"/>
                <a:gd name="T41" fmla="*/ 0 h 41"/>
                <a:gd name="T42" fmla="*/ 1 w 40"/>
                <a:gd name="T43" fmla="*/ 0 h 4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41"/>
                <a:gd name="T68" fmla="*/ 40 w 40"/>
                <a:gd name="T69" fmla="*/ 41 h 4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41">
                  <a:moveTo>
                    <a:pt x="40" y="18"/>
                  </a:moveTo>
                  <a:lnTo>
                    <a:pt x="40" y="18"/>
                  </a:lnTo>
                  <a:lnTo>
                    <a:pt x="40" y="26"/>
                  </a:lnTo>
                  <a:lnTo>
                    <a:pt x="35" y="33"/>
                  </a:lnTo>
                  <a:lnTo>
                    <a:pt x="29" y="38"/>
                  </a:lnTo>
                  <a:lnTo>
                    <a:pt x="21" y="41"/>
                  </a:lnTo>
                  <a:lnTo>
                    <a:pt x="14" y="39"/>
                  </a:lnTo>
                  <a:lnTo>
                    <a:pt x="8" y="35"/>
                  </a:lnTo>
                  <a:lnTo>
                    <a:pt x="2" y="30"/>
                  </a:lnTo>
                  <a:lnTo>
                    <a:pt x="0" y="23"/>
                  </a:lnTo>
                  <a:lnTo>
                    <a:pt x="2" y="14"/>
                  </a:lnTo>
                  <a:lnTo>
                    <a:pt x="5" y="8"/>
                  </a:lnTo>
                  <a:lnTo>
                    <a:pt x="11" y="3"/>
                  </a:lnTo>
                  <a:lnTo>
                    <a:pt x="18" y="0"/>
                  </a:lnTo>
                  <a:lnTo>
                    <a:pt x="26" y="2"/>
                  </a:lnTo>
                  <a:lnTo>
                    <a:pt x="34" y="5"/>
                  </a:lnTo>
                  <a:lnTo>
                    <a:pt x="38" y="11"/>
                  </a:lnTo>
                  <a:lnTo>
                    <a:pt x="40" y="18"/>
                  </a:lnTo>
                  <a:close/>
                </a:path>
              </a:pathLst>
            </a:custGeom>
            <a:solidFill>
              <a:srgbClr val="FCAA98"/>
            </a:solidFill>
            <a:ln w="9525">
              <a:noFill/>
              <a:round/>
              <a:headEnd/>
              <a:tailEnd/>
            </a:ln>
          </p:spPr>
          <p:txBody>
            <a:bodyPr/>
            <a:lstStyle/>
            <a:p>
              <a:endParaRPr lang="ru-RU"/>
            </a:p>
          </p:txBody>
        </p:sp>
        <p:sp>
          <p:nvSpPr>
            <p:cNvPr id="246" name="Freeform 525"/>
            <p:cNvSpPr>
              <a:spLocks/>
            </p:cNvSpPr>
            <p:nvPr/>
          </p:nvSpPr>
          <p:spPr bwMode="auto">
            <a:xfrm>
              <a:off x="3292" y="3080"/>
              <a:ext cx="25" cy="18"/>
            </a:xfrm>
            <a:custGeom>
              <a:avLst/>
              <a:gdLst>
                <a:gd name="T0" fmla="*/ 1 w 40"/>
                <a:gd name="T1" fmla="*/ 0 h 37"/>
                <a:gd name="T2" fmla="*/ 1 w 40"/>
                <a:gd name="T3" fmla="*/ 0 h 37"/>
                <a:gd name="T4" fmla="*/ 1 w 40"/>
                <a:gd name="T5" fmla="*/ 0 h 37"/>
                <a:gd name="T6" fmla="*/ 1 w 40"/>
                <a:gd name="T7" fmla="*/ 0 h 37"/>
                <a:gd name="T8" fmla="*/ 1 w 40"/>
                <a:gd name="T9" fmla="*/ 0 h 37"/>
                <a:gd name="T10" fmla="*/ 1 w 40"/>
                <a:gd name="T11" fmla="*/ 0 h 37"/>
                <a:gd name="T12" fmla="*/ 1 w 40"/>
                <a:gd name="T13" fmla="*/ 0 h 37"/>
                <a:gd name="T14" fmla="*/ 1 w 40"/>
                <a:gd name="T15" fmla="*/ 0 h 37"/>
                <a:gd name="T16" fmla="*/ 1 w 40"/>
                <a:gd name="T17" fmla="*/ 0 h 37"/>
                <a:gd name="T18" fmla="*/ 1 w 40"/>
                <a:gd name="T19" fmla="*/ 0 h 37"/>
                <a:gd name="T20" fmla="*/ 0 w 40"/>
                <a:gd name="T21" fmla="*/ 0 h 37"/>
                <a:gd name="T22" fmla="*/ 0 w 40"/>
                <a:gd name="T23" fmla="*/ 0 h 37"/>
                <a:gd name="T24" fmla="*/ 1 w 40"/>
                <a:gd name="T25" fmla="*/ 0 h 37"/>
                <a:gd name="T26" fmla="*/ 1 w 40"/>
                <a:gd name="T27" fmla="*/ 0 h 37"/>
                <a:gd name="T28" fmla="*/ 1 w 40"/>
                <a:gd name="T29" fmla="*/ 0 h 37"/>
                <a:gd name="T30" fmla="*/ 1 w 40"/>
                <a:gd name="T31" fmla="*/ 0 h 37"/>
                <a:gd name="T32" fmla="*/ 1 w 40"/>
                <a:gd name="T33" fmla="*/ 0 h 37"/>
                <a:gd name="T34" fmla="*/ 1 w 40"/>
                <a:gd name="T35" fmla="*/ 0 h 37"/>
                <a:gd name="T36" fmla="*/ 1 w 40"/>
                <a:gd name="T37" fmla="*/ 0 h 37"/>
                <a:gd name="T38" fmla="*/ 1 w 40"/>
                <a:gd name="T39" fmla="*/ 0 h 37"/>
                <a:gd name="T40" fmla="*/ 1 w 40"/>
                <a:gd name="T41" fmla="*/ 0 h 37"/>
                <a:gd name="T42" fmla="*/ 1 w 40"/>
                <a:gd name="T43" fmla="*/ 0 h 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0"/>
                <a:gd name="T67" fmla="*/ 0 h 37"/>
                <a:gd name="T68" fmla="*/ 40 w 40"/>
                <a:gd name="T69" fmla="*/ 37 h 3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0" h="37">
                  <a:moveTo>
                    <a:pt x="40" y="16"/>
                  </a:moveTo>
                  <a:lnTo>
                    <a:pt x="40" y="16"/>
                  </a:lnTo>
                  <a:lnTo>
                    <a:pt x="38" y="24"/>
                  </a:lnTo>
                  <a:lnTo>
                    <a:pt x="35" y="31"/>
                  </a:lnTo>
                  <a:lnTo>
                    <a:pt x="29" y="36"/>
                  </a:lnTo>
                  <a:lnTo>
                    <a:pt x="21" y="37"/>
                  </a:lnTo>
                  <a:lnTo>
                    <a:pt x="14" y="37"/>
                  </a:lnTo>
                  <a:lnTo>
                    <a:pt x="8" y="33"/>
                  </a:lnTo>
                  <a:lnTo>
                    <a:pt x="3" y="27"/>
                  </a:lnTo>
                  <a:lnTo>
                    <a:pt x="0" y="21"/>
                  </a:lnTo>
                  <a:lnTo>
                    <a:pt x="2" y="12"/>
                  </a:lnTo>
                  <a:lnTo>
                    <a:pt x="5" y="6"/>
                  </a:lnTo>
                  <a:lnTo>
                    <a:pt x="11" y="1"/>
                  </a:lnTo>
                  <a:lnTo>
                    <a:pt x="18" y="0"/>
                  </a:lnTo>
                  <a:lnTo>
                    <a:pt x="26" y="0"/>
                  </a:lnTo>
                  <a:lnTo>
                    <a:pt x="32" y="4"/>
                  </a:lnTo>
                  <a:lnTo>
                    <a:pt x="37" y="9"/>
                  </a:lnTo>
                  <a:lnTo>
                    <a:pt x="40" y="16"/>
                  </a:lnTo>
                  <a:close/>
                </a:path>
              </a:pathLst>
            </a:custGeom>
            <a:solidFill>
              <a:srgbClr val="FBA899"/>
            </a:solidFill>
            <a:ln w="9525">
              <a:noFill/>
              <a:round/>
              <a:headEnd/>
              <a:tailEnd/>
            </a:ln>
          </p:spPr>
          <p:txBody>
            <a:bodyPr/>
            <a:lstStyle/>
            <a:p>
              <a:endParaRPr lang="ru-RU"/>
            </a:p>
          </p:txBody>
        </p:sp>
        <p:sp>
          <p:nvSpPr>
            <p:cNvPr id="247" name="Freeform 526"/>
            <p:cNvSpPr>
              <a:spLocks/>
            </p:cNvSpPr>
            <p:nvPr/>
          </p:nvSpPr>
          <p:spPr bwMode="auto">
            <a:xfrm>
              <a:off x="3294" y="3080"/>
              <a:ext cx="22" cy="18"/>
            </a:xfrm>
            <a:custGeom>
              <a:avLst/>
              <a:gdLst>
                <a:gd name="T0" fmla="*/ 1 w 36"/>
                <a:gd name="T1" fmla="*/ 0 h 37"/>
                <a:gd name="T2" fmla="*/ 1 w 36"/>
                <a:gd name="T3" fmla="*/ 0 h 37"/>
                <a:gd name="T4" fmla="*/ 1 w 36"/>
                <a:gd name="T5" fmla="*/ 0 h 37"/>
                <a:gd name="T6" fmla="*/ 1 w 36"/>
                <a:gd name="T7" fmla="*/ 0 h 37"/>
                <a:gd name="T8" fmla="*/ 1 w 36"/>
                <a:gd name="T9" fmla="*/ 0 h 37"/>
                <a:gd name="T10" fmla="*/ 1 w 36"/>
                <a:gd name="T11" fmla="*/ 0 h 37"/>
                <a:gd name="T12" fmla="*/ 1 w 36"/>
                <a:gd name="T13" fmla="*/ 0 h 37"/>
                <a:gd name="T14" fmla="*/ 1 w 36"/>
                <a:gd name="T15" fmla="*/ 0 h 37"/>
                <a:gd name="T16" fmla="*/ 1 w 36"/>
                <a:gd name="T17" fmla="*/ 0 h 37"/>
                <a:gd name="T18" fmla="*/ 1 w 36"/>
                <a:gd name="T19" fmla="*/ 0 h 37"/>
                <a:gd name="T20" fmla="*/ 0 w 36"/>
                <a:gd name="T21" fmla="*/ 0 h 37"/>
                <a:gd name="T22" fmla="*/ 0 w 36"/>
                <a:gd name="T23" fmla="*/ 0 h 37"/>
                <a:gd name="T24" fmla="*/ 0 w 36"/>
                <a:gd name="T25" fmla="*/ 0 h 37"/>
                <a:gd name="T26" fmla="*/ 1 w 36"/>
                <a:gd name="T27" fmla="*/ 0 h 37"/>
                <a:gd name="T28" fmla="*/ 1 w 36"/>
                <a:gd name="T29" fmla="*/ 0 h 37"/>
                <a:gd name="T30" fmla="*/ 1 w 36"/>
                <a:gd name="T31" fmla="*/ 0 h 37"/>
                <a:gd name="T32" fmla="*/ 1 w 36"/>
                <a:gd name="T33" fmla="*/ 0 h 37"/>
                <a:gd name="T34" fmla="*/ 1 w 36"/>
                <a:gd name="T35" fmla="*/ 0 h 37"/>
                <a:gd name="T36" fmla="*/ 1 w 36"/>
                <a:gd name="T37" fmla="*/ 0 h 37"/>
                <a:gd name="T38" fmla="*/ 1 w 36"/>
                <a:gd name="T39" fmla="*/ 0 h 37"/>
                <a:gd name="T40" fmla="*/ 1 w 36"/>
                <a:gd name="T41" fmla="*/ 0 h 37"/>
                <a:gd name="T42" fmla="*/ 1 w 36"/>
                <a:gd name="T43" fmla="*/ 0 h 3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
                <a:gd name="T67" fmla="*/ 0 h 37"/>
                <a:gd name="T68" fmla="*/ 36 w 36"/>
                <a:gd name="T69" fmla="*/ 37 h 3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 h="37">
                  <a:moveTo>
                    <a:pt x="36" y="16"/>
                  </a:moveTo>
                  <a:lnTo>
                    <a:pt x="36" y="16"/>
                  </a:lnTo>
                  <a:lnTo>
                    <a:pt x="36" y="24"/>
                  </a:lnTo>
                  <a:lnTo>
                    <a:pt x="32" y="30"/>
                  </a:lnTo>
                  <a:lnTo>
                    <a:pt x="27" y="34"/>
                  </a:lnTo>
                  <a:lnTo>
                    <a:pt x="19" y="37"/>
                  </a:lnTo>
                  <a:lnTo>
                    <a:pt x="12" y="36"/>
                  </a:lnTo>
                  <a:lnTo>
                    <a:pt x="6" y="33"/>
                  </a:lnTo>
                  <a:lnTo>
                    <a:pt x="1" y="27"/>
                  </a:lnTo>
                  <a:lnTo>
                    <a:pt x="0" y="19"/>
                  </a:lnTo>
                  <a:lnTo>
                    <a:pt x="0" y="13"/>
                  </a:lnTo>
                  <a:lnTo>
                    <a:pt x="4" y="6"/>
                  </a:lnTo>
                  <a:lnTo>
                    <a:pt x="9" y="3"/>
                  </a:lnTo>
                  <a:lnTo>
                    <a:pt x="16" y="0"/>
                  </a:lnTo>
                  <a:lnTo>
                    <a:pt x="24" y="1"/>
                  </a:lnTo>
                  <a:lnTo>
                    <a:pt x="30" y="4"/>
                  </a:lnTo>
                  <a:lnTo>
                    <a:pt x="35" y="10"/>
                  </a:lnTo>
                  <a:lnTo>
                    <a:pt x="36" y="16"/>
                  </a:lnTo>
                  <a:close/>
                </a:path>
              </a:pathLst>
            </a:custGeom>
            <a:solidFill>
              <a:srgbClr val="FBA699"/>
            </a:solidFill>
            <a:ln w="9525">
              <a:noFill/>
              <a:round/>
              <a:headEnd/>
              <a:tailEnd/>
            </a:ln>
          </p:spPr>
          <p:txBody>
            <a:bodyPr/>
            <a:lstStyle/>
            <a:p>
              <a:endParaRPr lang="ru-RU"/>
            </a:p>
          </p:txBody>
        </p:sp>
        <p:sp>
          <p:nvSpPr>
            <p:cNvPr id="248" name="Freeform 527"/>
            <p:cNvSpPr>
              <a:spLocks/>
            </p:cNvSpPr>
            <p:nvPr/>
          </p:nvSpPr>
          <p:spPr bwMode="auto">
            <a:xfrm>
              <a:off x="3294" y="3081"/>
              <a:ext cx="22" cy="16"/>
            </a:xfrm>
            <a:custGeom>
              <a:avLst/>
              <a:gdLst>
                <a:gd name="T0" fmla="*/ 1 w 36"/>
                <a:gd name="T1" fmla="*/ 0 h 35"/>
                <a:gd name="T2" fmla="*/ 1 w 36"/>
                <a:gd name="T3" fmla="*/ 0 h 35"/>
                <a:gd name="T4" fmla="*/ 1 w 36"/>
                <a:gd name="T5" fmla="*/ 0 h 35"/>
                <a:gd name="T6" fmla="*/ 1 w 36"/>
                <a:gd name="T7" fmla="*/ 0 h 35"/>
                <a:gd name="T8" fmla="*/ 1 w 36"/>
                <a:gd name="T9" fmla="*/ 0 h 35"/>
                <a:gd name="T10" fmla="*/ 1 w 36"/>
                <a:gd name="T11" fmla="*/ 0 h 35"/>
                <a:gd name="T12" fmla="*/ 1 w 36"/>
                <a:gd name="T13" fmla="*/ 0 h 35"/>
                <a:gd name="T14" fmla="*/ 1 w 36"/>
                <a:gd name="T15" fmla="*/ 0 h 35"/>
                <a:gd name="T16" fmla="*/ 1 w 36"/>
                <a:gd name="T17" fmla="*/ 0 h 35"/>
                <a:gd name="T18" fmla="*/ 1 w 36"/>
                <a:gd name="T19" fmla="*/ 0 h 35"/>
                <a:gd name="T20" fmla="*/ 0 w 36"/>
                <a:gd name="T21" fmla="*/ 0 h 35"/>
                <a:gd name="T22" fmla="*/ 0 w 36"/>
                <a:gd name="T23" fmla="*/ 0 h 35"/>
                <a:gd name="T24" fmla="*/ 1 w 36"/>
                <a:gd name="T25" fmla="*/ 0 h 35"/>
                <a:gd name="T26" fmla="*/ 1 w 36"/>
                <a:gd name="T27" fmla="*/ 0 h 35"/>
                <a:gd name="T28" fmla="*/ 1 w 36"/>
                <a:gd name="T29" fmla="*/ 0 h 35"/>
                <a:gd name="T30" fmla="*/ 1 w 36"/>
                <a:gd name="T31" fmla="*/ 0 h 35"/>
                <a:gd name="T32" fmla="*/ 1 w 36"/>
                <a:gd name="T33" fmla="*/ 0 h 35"/>
                <a:gd name="T34" fmla="*/ 1 w 36"/>
                <a:gd name="T35" fmla="*/ 0 h 35"/>
                <a:gd name="T36" fmla="*/ 1 w 36"/>
                <a:gd name="T37" fmla="*/ 0 h 35"/>
                <a:gd name="T38" fmla="*/ 1 w 36"/>
                <a:gd name="T39" fmla="*/ 0 h 35"/>
                <a:gd name="T40" fmla="*/ 1 w 36"/>
                <a:gd name="T41" fmla="*/ 0 h 35"/>
                <a:gd name="T42" fmla="*/ 1 w 36"/>
                <a:gd name="T43" fmla="*/ 0 h 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
                <a:gd name="T67" fmla="*/ 0 h 35"/>
                <a:gd name="T68" fmla="*/ 36 w 36"/>
                <a:gd name="T69" fmla="*/ 35 h 3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 h="35">
                  <a:moveTo>
                    <a:pt x="36" y="15"/>
                  </a:moveTo>
                  <a:lnTo>
                    <a:pt x="36" y="15"/>
                  </a:lnTo>
                  <a:lnTo>
                    <a:pt x="35" y="23"/>
                  </a:lnTo>
                  <a:lnTo>
                    <a:pt x="32" y="29"/>
                  </a:lnTo>
                  <a:lnTo>
                    <a:pt x="27" y="33"/>
                  </a:lnTo>
                  <a:lnTo>
                    <a:pt x="19" y="35"/>
                  </a:lnTo>
                  <a:lnTo>
                    <a:pt x="12" y="35"/>
                  </a:lnTo>
                  <a:lnTo>
                    <a:pt x="6" y="30"/>
                  </a:lnTo>
                  <a:lnTo>
                    <a:pt x="3" y="26"/>
                  </a:lnTo>
                  <a:lnTo>
                    <a:pt x="0" y="18"/>
                  </a:lnTo>
                  <a:lnTo>
                    <a:pt x="1" y="12"/>
                  </a:lnTo>
                  <a:lnTo>
                    <a:pt x="4" y="6"/>
                  </a:lnTo>
                  <a:lnTo>
                    <a:pt x="9" y="2"/>
                  </a:lnTo>
                  <a:lnTo>
                    <a:pt x="16" y="0"/>
                  </a:lnTo>
                  <a:lnTo>
                    <a:pt x="24" y="0"/>
                  </a:lnTo>
                  <a:lnTo>
                    <a:pt x="30" y="3"/>
                  </a:lnTo>
                  <a:lnTo>
                    <a:pt x="33" y="9"/>
                  </a:lnTo>
                  <a:lnTo>
                    <a:pt x="36" y="15"/>
                  </a:lnTo>
                  <a:close/>
                </a:path>
              </a:pathLst>
            </a:custGeom>
            <a:solidFill>
              <a:srgbClr val="FBA49A"/>
            </a:solidFill>
            <a:ln w="9525">
              <a:noFill/>
              <a:round/>
              <a:headEnd/>
              <a:tailEnd/>
            </a:ln>
          </p:spPr>
          <p:txBody>
            <a:bodyPr/>
            <a:lstStyle/>
            <a:p>
              <a:endParaRPr lang="ru-RU"/>
            </a:p>
          </p:txBody>
        </p:sp>
        <p:sp>
          <p:nvSpPr>
            <p:cNvPr id="249" name="Freeform 528"/>
            <p:cNvSpPr>
              <a:spLocks/>
            </p:cNvSpPr>
            <p:nvPr/>
          </p:nvSpPr>
          <p:spPr bwMode="auto">
            <a:xfrm>
              <a:off x="3294" y="3081"/>
              <a:ext cx="21" cy="16"/>
            </a:xfrm>
            <a:custGeom>
              <a:avLst/>
              <a:gdLst>
                <a:gd name="T0" fmla="*/ 1 w 34"/>
                <a:gd name="T1" fmla="*/ 0 h 35"/>
                <a:gd name="T2" fmla="*/ 1 w 34"/>
                <a:gd name="T3" fmla="*/ 0 h 35"/>
                <a:gd name="T4" fmla="*/ 1 w 34"/>
                <a:gd name="T5" fmla="*/ 0 h 35"/>
                <a:gd name="T6" fmla="*/ 1 w 34"/>
                <a:gd name="T7" fmla="*/ 0 h 35"/>
                <a:gd name="T8" fmla="*/ 1 w 34"/>
                <a:gd name="T9" fmla="*/ 0 h 35"/>
                <a:gd name="T10" fmla="*/ 1 w 34"/>
                <a:gd name="T11" fmla="*/ 0 h 35"/>
                <a:gd name="T12" fmla="*/ 1 w 34"/>
                <a:gd name="T13" fmla="*/ 0 h 35"/>
                <a:gd name="T14" fmla="*/ 1 w 34"/>
                <a:gd name="T15" fmla="*/ 0 h 35"/>
                <a:gd name="T16" fmla="*/ 1 w 34"/>
                <a:gd name="T17" fmla="*/ 0 h 35"/>
                <a:gd name="T18" fmla="*/ 1 w 34"/>
                <a:gd name="T19" fmla="*/ 0 h 35"/>
                <a:gd name="T20" fmla="*/ 0 w 34"/>
                <a:gd name="T21" fmla="*/ 0 h 35"/>
                <a:gd name="T22" fmla="*/ 0 w 34"/>
                <a:gd name="T23" fmla="*/ 0 h 35"/>
                <a:gd name="T24" fmla="*/ 0 w 34"/>
                <a:gd name="T25" fmla="*/ 0 h 35"/>
                <a:gd name="T26" fmla="*/ 1 w 34"/>
                <a:gd name="T27" fmla="*/ 0 h 35"/>
                <a:gd name="T28" fmla="*/ 1 w 34"/>
                <a:gd name="T29" fmla="*/ 0 h 35"/>
                <a:gd name="T30" fmla="*/ 1 w 34"/>
                <a:gd name="T31" fmla="*/ 0 h 35"/>
                <a:gd name="T32" fmla="*/ 1 w 34"/>
                <a:gd name="T33" fmla="*/ 0 h 35"/>
                <a:gd name="T34" fmla="*/ 1 w 34"/>
                <a:gd name="T35" fmla="*/ 0 h 35"/>
                <a:gd name="T36" fmla="*/ 1 w 34"/>
                <a:gd name="T37" fmla="*/ 0 h 35"/>
                <a:gd name="T38" fmla="*/ 1 w 34"/>
                <a:gd name="T39" fmla="*/ 0 h 35"/>
                <a:gd name="T40" fmla="*/ 1 w 34"/>
                <a:gd name="T41" fmla="*/ 0 h 35"/>
                <a:gd name="T42" fmla="*/ 1 w 34"/>
                <a:gd name="T43" fmla="*/ 0 h 3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4"/>
                <a:gd name="T67" fmla="*/ 0 h 35"/>
                <a:gd name="T68" fmla="*/ 34 w 34"/>
                <a:gd name="T69" fmla="*/ 35 h 3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4" h="35">
                  <a:moveTo>
                    <a:pt x="34" y="15"/>
                  </a:moveTo>
                  <a:lnTo>
                    <a:pt x="34" y="15"/>
                  </a:lnTo>
                  <a:lnTo>
                    <a:pt x="34" y="23"/>
                  </a:lnTo>
                  <a:lnTo>
                    <a:pt x="31" y="29"/>
                  </a:lnTo>
                  <a:lnTo>
                    <a:pt x="25" y="32"/>
                  </a:lnTo>
                  <a:lnTo>
                    <a:pt x="18" y="35"/>
                  </a:lnTo>
                  <a:lnTo>
                    <a:pt x="12" y="33"/>
                  </a:lnTo>
                  <a:lnTo>
                    <a:pt x="6" y="30"/>
                  </a:lnTo>
                  <a:lnTo>
                    <a:pt x="2" y="26"/>
                  </a:lnTo>
                  <a:lnTo>
                    <a:pt x="0" y="18"/>
                  </a:lnTo>
                  <a:lnTo>
                    <a:pt x="0" y="12"/>
                  </a:lnTo>
                  <a:lnTo>
                    <a:pt x="3" y="6"/>
                  </a:lnTo>
                  <a:lnTo>
                    <a:pt x="9" y="2"/>
                  </a:lnTo>
                  <a:lnTo>
                    <a:pt x="15" y="0"/>
                  </a:lnTo>
                  <a:lnTo>
                    <a:pt x="23" y="2"/>
                  </a:lnTo>
                  <a:lnTo>
                    <a:pt x="28" y="5"/>
                  </a:lnTo>
                  <a:lnTo>
                    <a:pt x="32" y="9"/>
                  </a:lnTo>
                  <a:lnTo>
                    <a:pt x="34" y="15"/>
                  </a:lnTo>
                  <a:close/>
                </a:path>
              </a:pathLst>
            </a:custGeom>
            <a:solidFill>
              <a:srgbClr val="FBA29A"/>
            </a:solidFill>
            <a:ln w="9525">
              <a:noFill/>
              <a:round/>
              <a:headEnd/>
              <a:tailEnd/>
            </a:ln>
          </p:spPr>
          <p:txBody>
            <a:bodyPr/>
            <a:lstStyle/>
            <a:p>
              <a:endParaRPr lang="ru-RU"/>
            </a:p>
          </p:txBody>
        </p:sp>
        <p:sp>
          <p:nvSpPr>
            <p:cNvPr id="250" name="Freeform 529"/>
            <p:cNvSpPr>
              <a:spLocks/>
            </p:cNvSpPr>
            <p:nvPr/>
          </p:nvSpPr>
          <p:spPr bwMode="auto">
            <a:xfrm>
              <a:off x="3294" y="3082"/>
              <a:ext cx="21" cy="14"/>
            </a:xfrm>
            <a:custGeom>
              <a:avLst/>
              <a:gdLst>
                <a:gd name="T0" fmla="*/ 1 w 34"/>
                <a:gd name="T1" fmla="*/ 0 h 31"/>
                <a:gd name="T2" fmla="*/ 1 w 34"/>
                <a:gd name="T3" fmla="*/ 0 h 31"/>
                <a:gd name="T4" fmla="*/ 1 w 34"/>
                <a:gd name="T5" fmla="*/ 0 h 31"/>
                <a:gd name="T6" fmla="*/ 1 w 34"/>
                <a:gd name="T7" fmla="*/ 0 h 31"/>
                <a:gd name="T8" fmla="*/ 1 w 34"/>
                <a:gd name="T9" fmla="*/ 0 h 31"/>
                <a:gd name="T10" fmla="*/ 1 w 34"/>
                <a:gd name="T11" fmla="*/ 0 h 31"/>
                <a:gd name="T12" fmla="*/ 1 w 34"/>
                <a:gd name="T13" fmla="*/ 0 h 31"/>
                <a:gd name="T14" fmla="*/ 1 w 34"/>
                <a:gd name="T15" fmla="*/ 0 h 31"/>
                <a:gd name="T16" fmla="*/ 1 w 34"/>
                <a:gd name="T17" fmla="*/ 0 h 31"/>
                <a:gd name="T18" fmla="*/ 1 w 34"/>
                <a:gd name="T19" fmla="*/ 0 h 31"/>
                <a:gd name="T20" fmla="*/ 0 w 34"/>
                <a:gd name="T21" fmla="*/ 0 h 31"/>
                <a:gd name="T22" fmla="*/ 0 w 34"/>
                <a:gd name="T23" fmla="*/ 0 h 31"/>
                <a:gd name="T24" fmla="*/ 1 w 34"/>
                <a:gd name="T25" fmla="*/ 0 h 31"/>
                <a:gd name="T26" fmla="*/ 1 w 34"/>
                <a:gd name="T27" fmla="*/ 0 h 31"/>
                <a:gd name="T28" fmla="*/ 1 w 34"/>
                <a:gd name="T29" fmla="*/ 0 h 31"/>
                <a:gd name="T30" fmla="*/ 1 w 34"/>
                <a:gd name="T31" fmla="*/ 0 h 31"/>
                <a:gd name="T32" fmla="*/ 1 w 34"/>
                <a:gd name="T33" fmla="*/ 0 h 31"/>
                <a:gd name="T34" fmla="*/ 1 w 34"/>
                <a:gd name="T35" fmla="*/ 0 h 31"/>
                <a:gd name="T36" fmla="*/ 1 w 34"/>
                <a:gd name="T37" fmla="*/ 0 h 31"/>
                <a:gd name="T38" fmla="*/ 1 w 34"/>
                <a:gd name="T39" fmla="*/ 0 h 31"/>
                <a:gd name="T40" fmla="*/ 1 w 34"/>
                <a:gd name="T41" fmla="*/ 0 h 31"/>
                <a:gd name="T42" fmla="*/ 1 w 34"/>
                <a:gd name="T43" fmla="*/ 0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4"/>
                <a:gd name="T67" fmla="*/ 0 h 31"/>
                <a:gd name="T68" fmla="*/ 34 w 34"/>
                <a:gd name="T69" fmla="*/ 31 h 3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4" h="31">
                  <a:moveTo>
                    <a:pt x="34" y="13"/>
                  </a:moveTo>
                  <a:lnTo>
                    <a:pt x="34" y="13"/>
                  </a:lnTo>
                  <a:lnTo>
                    <a:pt x="32" y="21"/>
                  </a:lnTo>
                  <a:lnTo>
                    <a:pt x="29" y="25"/>
                  </a:lnTo>
                  <a:lnTo>
                    <a:pt x="25" y="30"/>
                  </a:lnTo>
                  <a:lnTo>
                    <a:pt x="18" y="31"/>
                  </a:lnTo>
                  <a:lnTo>
                    <a:pt x="12" y="31"/>
                  </a:lnTo>
                  <a:lnTo>
                    <a:pt x="6" y="28"/>
                  </a:lnTo>
                  <a:lnTo>
                    <a:pt x="2" y="22"/>
                  </a:lnTo>
                  <a:lnTo>
                    <a:pt x="0" y="16"/>
                  </a:lnTo>
                  <a:lnTo>
                    <a:pt x="2" y="10"/>
                  </a:lnTo>
                  <a:lnTo>
                    <a:pt x="5" y="4"/>
                  </a:lnTo>
                  <a:lnTo>
                    <a:pt x="9" y="1"/>
                  </a:lnTo>
                  <a:lnTo>
                    <a:pt x="15" y="0"/>
                  </a:lnTo>
                  <a:lnTo>
                    <a:pt x="21" y="0"/>
                  </a:lnTo>
                  <a:lnTo>
                    <a:pt x="28" y="3"/>
                  </a:lnTo>
                  <a:lnTo>
                    <a:pt x="32" y="7"/>
                  </a:lnTo>
                  <a:lnTo>
                    <a:pt x="34" y="13"/>
                  </a:lnTo>
                  <a:close/>
                </a:path>
              </a:pathLst>
            </a:custGeom>
            <a:solidFill>
              <a:srgbClr val="FBA19A"/>
            </a:solidFill>
            <a:ln w="9525">
              <a:noFill/>
              <a:round/>
              <a:headEnd/>
              <a:tailEnd/>
            </a:ln>
          </p:spPr>
          <p:txBody>
            <a:bodyPr/>
            <a:lstStyle/>
            <a:p>
              <a:endParaRPr lang="ru-RU"/>
            </a:p>
          </p:txBody>
        </p:sp>
        <p:sp>
          <p:nvSpPr>
            <p:cNvPr id="251" name="Freeform 530"/>
            <p:cNvSpPr>
              <a:spLocks/>
            </p:cNvSpPr>
            <p:nvPr/>
          </p:nvSpPr>
          <p:spPr bwMode="auto">
            <a:xfrm>
              <a:off x="3296" y="3082"/>
              <a:ext cx="18" cy="14"/>
            </a:xfrm>
            <a:custGeom>
              <a:avLst/>
              <a:gdLst>
                <a:gd name="T0" fmla="*/ 1 w 30"/>
                <a:gd name="T1" fmla="*/ 0 h 31"/>
                <a:gd name="T2" fmla="*/ 1 w 30"/>
                <a:gd name="T3" fmla="*/ 0 h 31"/>
                <a:gd name="T4" fmla="*/ 1 w 30"/>
                <a:gd name="T5" fmla="*/ 0 h 31"/>
                <a:gd name="T6" fmla="*/ 1 w 30"/>
                <a:gd name="T7" fmla="*/ 0 h 31"/>
                <a:gd name="T8" fmla="*/ 1 w 30"/>
                <a:gd name="T9" fmla="*/ 0 h 31"/>
                <a:gd name="T10" fmla="*/ 1 w 30"/>
                <a:gd name="T11" fmla="*/ 0 h 31"/>
                <a:gd name="T12" fmla="*/ 1 w 30"/>
                <a:gd name="T13" fmla="*/ 0 h 31"/>
                <a:gd name="T14" fmla="*/ 1 w 30"/>
                <a:gd name="T15" fmla="*/ 0 h 31"/>
                <a:gd name="T16" fmla="*/ 1 w 30"/>
                <a:gd name="T17" fmla="*/ 0 h 31"/>
                <a:gd name="T18" fmla="*/ 1 w 30"/>
                <a:gd name="T19" fmla="*/ 0 h 31"/>
                <a:gd name="T20" fmla="*/ 0 w 30"/>
                <a:gd name="T21" fmla="*/ 0 h 31"/>
                <a:gd name="T22" fmla="*/ 0 w 30"/>
                <a:gd name="T23" fmla="*/ 0 h 31"/>
                <a:gd name="T24" fmla="*/ 0 w 30"/>
                <a:gd name="T25" fmla="*/ 0 h 31"/>
                <a:gd name="T26" fmla="*/ 1 w 30"/>
                <a:gd name="T27" fmla="*/ 0 h 31"/>
                <a:gd name="T28" fmla="*/ 1 w 30"/>
                <a:gd name="T29" fmla="*/ 0 h 31"/>
                <a:gd name="T30" fmla="*/ 1 w 30"/>
                <a:gd name="T31" fmla="*/ 0 h 31"/>
                <a:gd name="T32" fmla="*/ 1 w 30"/>
                <a:gd name="T33" fmla="*/ 0 h 31"/>
                <a:gd name="T34" fmla="*/ 1 w 30"/>
                <a:gd name="T35" fmla="*/ 0 h 31"/>
                <a:gd name="T36" fmla="*/ 1 w 30"/>
                <a:gd name="T37" fmla="*/ 0 h 31"/>
                <a:gd name="T38" fmla="*/ 1 w 30"/>
                <a:gd name="T39" fmla="*/ 0 h 31"/>
                <a:gd name="T40" fmla="*/ 1 w 30"/>
                <a:gd name="T41" fmla="*/ 0 h 31"/>
                <a:gd name="T42" fmla="*/ 1 w 30"/>
                <a:gd name="T43" fmla="*/ 0 h 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0"/>
                <a:gd name="T67" fmla="*/ 0 h 31"/>
                <a:gd name="T68" fmla="*/ 30 w 30"/>
                <a:gd name="T69" fmla="*/ 31 h 3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0" h="31">
                  <a:moveTo>
                    <a:pt x="30" y="13"/>
                  </a:moveTo>
                  <a:lnTo>
                    <a:pt x="30" y="13"/>
                  </a:lnTo>
                  <a:lnTo>
                    <a:pt x="30" y="21"/>
                  </a:lnTo>
                  <a:lnTo>
                    <a:pt x="27" y="25"/>
                  </a:lnTo>
                  <a:lnTo>
                    <a:pt x="23" y="30"/>
                  </a:lnTo>
                  <a:lnTo>
                    <a:pt x="16" y="31"/>
                  </a:lnTo>
                  <a:lnTo>
                    <a:pt x="10" y="30"/>
                  </a:lnTo>
                  <a:lnTo>
                    <a:pt x="4" y="27"/>
                  </a:lnTo>
                  <a:lnTo>
                    <a:pt x="1" y="22"/>
                  </a:lnTo>
                  <a:lnTo>
                    <a:pt x="0" y="16"/>
                  </a:lnTo>
                  <a:lnTo>
                    <a:pt x="0" y="10"/>
                  </a:lnTo>
                  <a:lnTo>
                    <a:pt x="3" y="6"/>
                  </a:lnTo>
                  <a:lnTo>
                    <a:pt x="7" y="1"/>
                  </a:lnTo>
                  <a:lnTo>
                    <a:pt x="13" y="0"/>
                  </a:lnTo>
                  <a:lnTo>
                    <a:pt x="19" y="0"/>
                  </a:lnTo>
                  <a:lnTo>
                    <a:pt x="26" y="3"/>
                  </a:lnTo>
                  <a:lnTo>
                    <a:pt x="29" y="7"/>
                  </a:lnTo>
                  <a:lnTo>
                    <a:pt x="30" y="13"/>
                  </a:lnTo>
                  <a:close/>
                </a:path>
              </a:pathLst>
            </a:custGeom>
            <a:solidFill>
              <a:srgbClr val="FB9F9B"/>
            </a:solidFill>
            <a:ln w="9525">
              <a:noFill/>
              <a:round/>
              <a:headEnd/>
              <a:tailEnd/>
            </a:ln>
          </p:spPr>
          <p:txBody>
            <a:bodyPr/>
            <a:lstStyle/>
            <a:p>
              <a:endParaRPr lang="ru-RU"/>
            </a:p>
          </p:txBody>
        </p:sp>
        <p:sp>
          <p:nvSpPr>
            <p:cNvPr id="252" name="Freeform 531"/>
            <p:cNvSpPr>
              <a:spLocks/>
            </p:cNvSpPr>
            <p:nvPr/>
          </p:nvSpPr>
          <p:spPr bwMode="auto">
            <a:xfrm>
              <a:off x="3296" y="3082"/>
              <a:ext cx="18" cy="14"/>
            </a:xfrm>
            <a:custGeom>
              <a:avLst/>
              <a:gdLst>
                <a:gd name="T0" fmla="*/ 1 w 30"/>
                <a:gd name="T1" fmla="*/ 0 h 30"/>
                <a:gd name="T2" fmla="*/ 1 w 30"/>
                <a:gd name="T3" fmla="*/ 0 h 30"/>
                <a:gd name="T4" fmla="*/ 1 w 30"/>
                <a:gd name="T5" fmla="*/ 0 h 30"/>
                <a:gd name="T6" fmla="*/ 1 w 30"/>
                <a:gd name="T7" fmla="*/ 0 h 30"/>
                <a:gd name="T8" fmla="*/ 1 w 30"/>
                <a:gd name="T9" fmla="*/ 0 h 30"/>
                <a:gd name="T10" fmla="*/ 1 w 30"/>
                <a:gd name="T11" fmla="*/ 0 h 30"/>
                <a:gd name="T12" fmla="*/ 1 w 30"/>
                <a:gd name="T13" fmla="*/ 0 h 30"/>
                <a:gd name="T14" fmla="*/ 1 w 30"/>
                <a:gd name="T15" fmla="*/ 0 h 30"/>
                <a:gd name="T16" fmla="*/ 1 w 30"/>
                <a:gd name="T17" fmla="*/ 0 h 30"/>
                <a:gd name="T18" fmla="*/ 1 w 30"/>
                <a:gd name="T19" fmla="*/ 0 h 30"/>
                <a:gd name="T20" fmla="*/ 0 w 30"/>
                <a:gd name="T21" fmla="*/ 0 h 30"/>
                <a:gd name="T22" fmla="*/ 0 w 30"/>
                <a:gd name="T23" fmla="*/ 0 h 30"/>
                <a:gd name="T24" fmla="*/ 0 w 30"/>
                <a:gd name="T25" fmla="*/ 0 h 30"/>
                <a:gd name="T26" fmla="*/ 1 w 30"/>
                <a:gd name="T27" fmla="*/ 0 h 30"/>
                <a:gd name="T28" fmla="*/ 1 w 30"/>
                <a:gd name="T29" fmla="*/ 0 h 30"/>
                <a:gd name="T30" fmla="*/ 1 w 30"/>
                <a:gd name="T31" fmla="*/ 0 h 30"/>
                <a:gd name="T32" fmla="*/ 1 w 30"/>
                <a:gd name="T33" fmla="*/ 0 h 30"/>
                <a:gd name="T34" fmla="*/ 1 w 30"/>
                <a:gd name="T35" fmla="*/ 0 h 30"/>
                <a:gd name="T36" fmla="*/ 1 w 30"/>
                <a:gd name="T37" fmla="*/ 0 h 30"/>
                <a:gd name="T38" fmla="*/ 1 w 30"/>
                <a:gd name="T39" fmla="*/ 0 h 30"/>
                <a:gd name="T40" fmla="*/ 1 w 30"/>
                <a:gd name="T41" fmla="*/ 0 h 30"/>
                <a:gd name="T42" fmla="*/ 1 w 30"/>
                <a:gd name="T43" fmla="*/ 0 h 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0"/>
                <a:gd name="T67" fmla="*/ 0 h 30"/>
                <a:gd name="T68" fmla="*/ 30 w 30"/>
                <a:gd name="T69" fmla="*/ 30 h 3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0" h="30">
                  <a:moveTo>
                    <a:pt x="30" y="15"/>
                  </a:moveTo>
                  <a:lnTo>
                    <a:pt x="30" y="15"/>
                  </a:lnTo>
                  <a:lnTo>
                    <a:pt x="29" y="19"/>
                  </a:lnTo>
                  <a:lnTo>
                    <a:pt x="27" y="25"/>
                  </a:lnTo>
                  <a:lnTo>
                    <a:pt x="23" y="28"/>
                  </a:lnTo>
                  <a:lnTo>
                    <a:pt x="16" y="30"/>
                  </a:lnTo>
                  <a:lnTo>
                    <a:pt x="10" y="30"/>
                  </a:lnTo>
                  <a:lnTo>
                    <a:pt x="6" y="27"/>
                  </a:lnTo>
                  <a:lnTo>
                    <a:pt x="1" y="22"/>
                  </a:lnTo>
                  <a:lnTo>
                    <a:pt x="0" y="16"/>
                  </a:lnTo>
                  <a:lnTo>
                    <a:pt x="0" y="10"/>
                  </a:lnTo>
                  <a:lnTo>
                    <a:pt x="3" y="6"/>
                  </a:lnTo>
                  <a:lnTo>
                    <a:pt x="7" y="3"/>
                  </a:lnTo>
                  <a:lnTo>
                    <a:pt x="13" y="0"/>
                  </a:lnTo>
                  <a:lnTo>
                    <a:pt x="19" y="1"/>
                  </a:lnTo>
                  <a:lnTo>
                    <a:pt x="24" y="4"/>
                  </a:lnTo>
                  <a:lnTo>
                    <a:pt x="29" y="9"/>
                  </a:lnTo>
                  <a:lnTo>
                    <a:pt x="30" y="15"/>
                  </a:lnTo>
                  <a:close/>
                </a:path>
              </a:pathLst>
            </a:custGeom>
            <a:solidFill>
              <a:srgbClr val="FB9D9B"/>
            </a:solidFill>
            <a:ln w="9525">
              <a:noFill/>
              <a:round/>
              <a:headEnd/>
              <a:tailEnd/>
            </a:ln>
          </p:spPr>
          <p:txBody>
            <a:bodyPr/>
            <a:lstStyle/>
            <a:p>
              <a:endParaRPr lang="ru-RU"/>
            </a:p>
          </p:txBody>
        </p:sp>
        <p:sp>
          <p:nvSpPr>
            <p:cNvPr id="253" name="Freeform 532"/>
            <p:cNvSpPr>
              <a:spLocks/>
            </p:cNvSpPr>
            <p:nvPr/>
          </p:nvSpPr>
          <p:spPr bwMode="auto">
            <a:xfrm>
              <a:off x="3296" y="3082"/>
              <a:ext cx="17" cy="14"/>
            </a:xfrm>
            <a:custGeom>
              <a:avLst/>
              <a:gdLst>
                <a:gd name="T0" fmla="*/ 1 w 29"/>
                <a:gd name="T1" fmla="*/ 0 h 29"/>
                <a:gd name="T2" fmla="*/ 1 w 29"/>
                <a:gd name="T3" fmla="*/ 0 h 29"/>
                <a:gd name="T4" fmla="*/ 1 w 29"/>
                <a:gd name="T5" fmla="*/ 0 h 29"/>
                <a:gd name="T6" fmla="*/ 1 w 29"/>
                <a:gd name="T7" fmla="*/ 0 h 29"/>
                <a:gd name="T8" fmla="*/ 1 w 29"/>
                <a:gd name="T9" fmla="*/ 0 h 29"/>
                <a:gd name="T10" fmla="*/ 1 w 29"/>
                <a:gd name="T11" fmla="*/ 0 h 29"/>
                <a:gd name="T12" fmla="*/ 1 w 29"/>
                <a:gd name="T13" fmla="*/ 0 h 29"/>
                <a:gd name="T14" fmla="*/ 1 w 29"/>
                <a:gd name="T15" fmla="*/ 0 h 29"/>
                <a:gd name="T16" fmla="*/ 1 w 29"/>
                <a:gd name="T17" fmla="*/ 0 h 29"/>
                <a:gd name="T18" fmla="*/ 1 w 29"/>
                <a:gd name="T19" fmla="*/ 0 h 29"/>
                <a:gd name="T20" fmla="*/ 0 w 29"/>
                <a:gd name="T21" fmla="*/ 0 h 29"/>
                <a:gd name="T22" fmla="*/ 0 w 29"/>
                <a:gd name="T23" fmla="*/ 0 h 29"/>
                <a:gd name="T24" fmla="*/ 1 w 29"/>
                <a:gd name="T25" fmla="*/ 0 h 29"/>
                <a:gd name="T26" fmla="*/ 1 w 29"/>
                <a:gd name="T27" fmla="*/ 0 h 29"/>
                <a:gd name="T28" fmla="*/ 1 w 29"/>
                <a:gd name="T29" fmla="*/ 0 h 29"/>
                <a:gd name="T30" fmla="*/ 1 w 29"/>
                <a:gd name="T31" fmla="*/ 0 h 29"/>
                <a:gd name="T32" fmla="*/ 1 w 29"/>
                <a:gd name="T33" fmla="*/ 0 h 29"/>
                <a:gd name="T34" fmla="*/ 1 w 29"/>
                <a:gd name="T35" fmla="*/ 0 h 29"/>
                <a:gd name="T36" fmla="*/ 1 w 29"/>
                <a:gd name="T37" fmla="*/ 0 h 29"/>
                <a:gd name="T38" fmla="*/ 1 w 29"/>
                <a:gd name="T39" fmla="*/ 0 h 29"/>
                <a:gd name="T40" fmla="*/ 1 w 29"/>
                <a:gd name="T41" fmla="*/ 0 h 29"/>
                <a:gd name="T42" fmla="*/ 1 w 29"/>
                <a:gd name="T43" fmla="*/ 0 h 2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9"/>
                <a:gd name="T67" fmla="*/ 0 h 29"/>
                <a:gd name="T68" fmla="*/ 29 w 29"/>
                <a:gd name="T69" fmla="*/ 29 h 2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9" h="29">
                  <a:moveTo>
                    <a:pt x="29" y="14"/>
                  </a:moveTo>
                  <a:lnTo>
                    <a:pt x="29" y="14"/>
                  </a:lnTo>
                  <a:lnTo>
                    <a:pt x="29" y="18"/>
                  </a:lnTo>
                  <a:lnTo>
                    <a:pt x="26" y="24"/>
                  </a:lnTo>
                  <a:lnTo>
                    <a:pt x="21" y="27"/>
                  </a:lnTo>
                  <a:lnTo>
                    <a:pt x="16" y="29"/>
                  </a:lnTo>
                  <a:lnTo>
                    <a:pt x="10" y="27"/>
                  </a:lnTo>
                  <a:lnTo>
                    <a:pt x="6" y="26"/>
                  </a:lnTo>
                  <a:lnTo>
                    <a:pt x="1" y="21"/>
                  </a:lnTo>
                  <a:lnTo>
                    <a:pt x="0" y="15"/>
                  </a:lnTo>
                  <a:lnTo>
                    <a:pt x="1" y="9"/>
                  </a:lnTo>
                  <a:lnTo>
                    <a:pt x="4" y="5"/>
                  </a:lnTo>
                  <a:lnTo>
                    <a:pt x="7" y="2"/>
                  </a:lnTo>
                  <a:lnTo>
                    <a:pt x="13" y="0"/>
                  </a:lnTo>
                  <a:lnTo>
                    <a:pt x="19" y="0"/>
                  </a:lnTo>
                  <a:lnTo>
                    <a:pt x="24" y="3"/>
                  </a:lnTo>
                  <a:lnTo>
                    <a:pt x="27" y="8"/>
                  </a:lnTo>
                  <a:lnTo>
                    <a:pt x="29" y="14"/>
                  </a:lnTo>
                  <a:close/>
                </a:path>
              </a:pathLst>
            </a:custGeom>
            <a:solidFill>
              <a:srgbClr val="FB9B9C"/>
            </a:solidFill>
            <a:ln w="9525">
              <a:noFill/>
              <a:round/>
              <a:headEnd/>
              <a:tailEnd/>
            </a:ln>
          </p:spPr>
          <p:txBody>
            <a:bodyPr/>
            <a:lstStyle/>
            <a:p>
              <a:endParaRPr lang="ru-RU"/>
            </a:p>
          </p:txBody>
        </p:sp>
        <p:sp>
          <p:nvSpPr>
            <p:cNvPr id="254" name="Freeform 533"/>
            <p:cNvSpPr>
              <a:spLocks/>
            </p:cNvSpPr>
            <p:nvPr/>
          </p:nvSpPr>
          <p:spPr bwMode="auto">
            <a:xfrm>
              <a:off x="3296" y="3082"/>
              <a:ext cx="17" cy="13"/>
            </a:xfrm>
            <a:custGeom>
              <a:avLst/>
              <a:gdLst>
                <a:gd name="T0" fmla="*/ 1 w 28"/>
                <a:gd name="T1" fmla="*/ 0 h 27"/>
                <a:gd name="T2" fmla="*/ 1 w 28"/>
                <a:gd name="T3" fmla="*/ 0 h 27"/>
                <a:gd name="T4" fmla="*/ 1 w 28"/>
                <a:gd name="T5" fmla="*/ 0 h 27"/>
                <a:gd name="T6" fmla="*/ 1 w 28"/>
                <a:gd name="T7" fmla="*/ 0 h 27"/>
                <a:gd name="T8" fmla="*/ 1 w 28"/>
                <a:gd name="T9" fmla="*/ 0 h 27"/>
                <a:gd name="T10" fmla="*/ 1 w 28"/>
                <a:gd name="T11" fmla="*/ 0 h 27"/>
                <a:gd name="T12" fmla="*/ 1 w 28"/>
                <a:gd name="T13" fmla="*/ 0 h 27"/>
                <a:gd name="T14" fmla="*/ 1 w 28"/>
                <a:gd name="T15" fmla="*/ 0 h 27"/>
                <a:gd name="T16" fmla="*/ 1 w 28"/>
                <a:gd name="T17" fmla="*/ 0 h 27"/>
                <a:gd name="T18" fmla="*/ 1 w 28"/>
                <a:gd name="T19" fmla="*/ 0 h 27"/>
                <a:gd name="T20" fmla="*/ 0 w 28"/>
                <a:gd name="T21" fmla="*/ 0 h 27"/>
                <a:gd name="T22" fmla="*/ 0 w 28"/>
                <a:gd name="T23" fmla="*/ 0 h 27"/>
                <a:gd name="T24" fmla="*/ 0 w 28"/>
                <a:gd name="T25" fmla="*/ 0 h 27"/>
                <a:gd name="T26" fmla="*/ 1 w 28"/>
                <a:gd name="T27" fmla="*/ 0 h 27"/>
                <a:gd name="T28" fmla="*/ 1 w 28"/>
                <a:gd name="T29" fmla="*/ 0 h 27"/>
                <a:gd name="T30" fmla="*/ 1 w 28"/>
                <a:gd name="T31" fmla="*/ 0 h 27"/>
                <a:gd name="T32" fmla="*/ 1 w 28"/>
                <a:gd name="T33" fmla="*/ 0 h 27"/>
                <a:gd name="T34" fmla="*/ 1 w 28"/>
                <a:gd name="T35" fmla="*/ 0 h 27"/>
                <a:gd name="T36" fmla="*/ 1 w 28"/>
                <a:gd name="T37" fmla="*/ 0 h 27"/>
                <a:gd name="T38" fmla="*/ 1 w 28"/>
                <a:gd name="T39" fmla="*/ 0 h 27"/>
                <a:gd name="T40" fmla="*/ 1 w 28"/>
                <a:gd name="T41" fmla="*/ 0 h 27"/>
                <a:gd name="T42" fmla="*/ 1 w 28"/>
                <a:gd name="T43" fmla="*/ 0 h 2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
                <a:gd name="T67" fmla="*/ 0 h 27"/>
                <a:gd name="T68" fmla="*/ 28 w 28"/>
                <a:gd name="T69" fmla="*/ 27 h 2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 h="27">
                  <a:moveTo>
                    <a:pt x="28" y="14"/>
                  </a:moveTo>
                  <a:lnTo>
                    <a:pt x="28" y="14"/>
                  </a:lnTo>
                  <a:lnTo>
                    <a:pt x="28" y="18"/>
                  </a:lnTo>
                  <a:lnTo>
                    <a:pt x="25" y="23"/>
                  </a:lnTo>
                  <a:lnTo>
                    <a:pt x="20" y="26"/>
                  </a:lnTo>
                  <a:lnTo>
                    <a:pt x="15" y="27"/>
                  </a:lnTo>
                  <a:lnTo>
                    <a:pt x="9" y="27"/>
                  </a:lnTo>
                  <a:lnTo>
                    <a:pt x="5" y="24"/>
                  </a:lnTo>
                  <a:lnTo>
                    <a:pt x="2" y="21"/>
                  </a:lnTo>
                  <a:lnTo>
                    <a:pt x="0" y="15"/>
                  </a:lnTo>
                  <a:lnTo>
                    <a:pt x="0" y="11"/>
                  </a:lnTo>
                  <a:lnTo>
                    <a:pt x="3" y="6"/>
                  </a:lnTo>
                  <a:lnTo>
                    <a:pt x="8" y="2"/>
                  </a:lnTo>
                  <a:lnTo>
                    <a:pt x="12" y="0"/>
                  </a:lnTo>
                  <a:lnTo>
                    <a:pt x="18" y="2"/>
                  </a:lnTo>
                  <a:lnTo>
                    <a:pt x="23" y="3"/>
                  </a:lnTo>
                  <a:lnTo>
                    <a:pt x="26" y="8"/>
                  </a:lnTo>
                  <a:lnTo>
                    <a:pt x="28" y="14"/>
                  </a:lnTo>
                  <a:close/>
                </a:path>
              </a:pathLst>
            </a:custGeom>
            <a:solidFill>
              <a:srgbClr val="FA999C"/>
            </a:solidFill>
            <a:ln w="9525">
              <a:noFill/>
              <a:round/>
              <a:headEnd/>
              <a:tailEnd/>
            </a:ln>
          </p:spPr>
          <p:txBody>
            <a:bodyPr/>
            <a:lstStyle/>
            <a:p>
              <a:endParaRPr lang="ru-RU"/>
            </a:p>
          </p:txBody>
        </p:sp>
        <p:sp>
          <p:nvSpPr>
            <p:cNvPr id="255" name="Freeform 534"/>
            <p:cNvSpPr>
              <a:spLocks/>
            </p:cNvSpPr>
            <p:nvPr/>
          </p:nvSpPr>
          <p:spPr bwMode="auto">
            <a:xfrm>
              <a:off x="3296" y="3021"/>
              <a:ext cx="92" cy="122"/>
            </a:xfrm>
            <a:custGeom>
              <a:avLst/>
              <a:gdLst>
                <a:gd name="T0" fmla="*/ 1 w 150"/>
                <a:gd name="T1" fmla="*/ 0 h 260"/>
                <a:gd name="T2" fmla="*/ 1 w 150"/>
                <a:gd name="T3" fmla="*/ 0 h 260"/>
                <a:gd name="T4" fmla="*/ 1 w 150"/>
                <a:gd name="T5" fmla="*/ 0 h 260"/>
                <a:gd name="T6" fmla="*/ 0 w 150"/>
                <a:gd name="T7" fmla="*/ 0 h 260"/>
                <a:gd name="T8" fmla="*/ 1 w 150"/>
                <a:gd name="T9" fmla="*/ 0 h 260"/>
                <a:gd name="T10" fmla="*/ 1 w 150"/>
                <a:gd name="T11" fmla="*/ 0 h 260"/>
                <a:gd name="T12" fmla="*/ 1 w 150"/>
                <a:gd name="T13" fmla="*/ 0 h 260"/>
                <a:gd name="T14" fmla="*/ 1 w 150"/>
                <a:gd name="T15" fmla="*/ 0 h 260"/>
                <a:gd name="T16" fmla="*/ 1 w 150"/>
                <a:gd name="T17" fmla="*/ 0 h 260"/>
                <a:gd name="T18" fmla="*/ 1 w 150"/>
                <a:gd name="T19" fmla="*/ 0 h 260"/>
                <a:gd name="T20" fmla="*/ 1 w 150"/>
                <a:gd name="T21" fmla="*/ 0 h 260"/>
                <a:gd name="T22" fmla="*/ 1 w 150"/>
                <a:gd name="T23" fmla="*/ 0 h 260"/>
                <a:gd name="T24" fmla="*/ 1 w 150"/>
                <a:gd name="T25" fmla="*/ 0 h 260"/>
                <a:gd name="T26" fmla="*/ 1 w 150"/>
                <a:gd name="T27" fmla="*/ 0 h 260"/>
                <a:gd name="T28" fmla="*/ 1 w 150"/>
                <a:gd name="T29" fmla="*/ 0 h 260"/>
                <a:gd name="T30" fmla="*/ 1 w 150"/>
                <a:gd name="T31" fmla="*/ 0 h 260"/>
                <a:gd name="T32" fmla="*/ 1 w 150"/>
                <a:gd name="T33" fmla="*/ 0 h 260"/>
                <a:gd name="T34" fmla="*/ 1 w 150"/>
                <a:gd name="T35" fmla="*/ 0 h 260"/>
                <a:gd name="T36" fmla="*/ 1 w 150"/>
                <a:gd name="T37" fmla="*/ 0 h 260"/>
                <a:gd name="T38" fmla="*/ 1 w 150"/>
                <a:gd name="T39" fmla="*/ 0 h 260"/>
                <a:gd name="T40" fmla="*/ 1 w 150"/>
                <a:gd name="T41" fmla="*/ 0 h 260"/>
                <a:gd name="T42" fmla="*/ 1 w 150"/>
                <a:gd name="T43" fmla="*/ 0 h 260"/>
                <a:gd name="T44" fmla="*/ 1 w 150"/>
                <a:gd name="T45" fmla="*/ 0 h 260"/>
                <a:gd name="T46" fmla="*/ 1 w 150"/>
                <a:gd name="T47" fmla="*/ 0 h 260"/>
                <a:gd name="T48" fmla="*/ 1 w 150"/>
                <a:gd name="T49" fmla="*/ 0 h 260"/>
                <a:gd name="T50" fmla="*/ 1 w 150"/>
                <a:gd name="T51" fmla="*/ 0 h 260"/>
                <a:gd name="T52" fmla="*/ 1 w 150"/>
                <a:gd name="T53" fmla="*/ 0 h 260"/>
                <a:gd name="T54" fmla="*/ 1 w 150"/>
                <a:gd name="T55" fmla="*/ 0 h 260"/>
                <a:gd name="T56" fmla="*/ 1 w 150"/>
                <a:gd name="T57" fmla="*/ 0 h 260"/>
                <a:gd name="T58" fmla="*/ 1 w 150"/>
                <a:gd name="T59" fmla="*/ 0 h 260"/>
                <a:gd name="T60" fmla="*/ 1 w 150"/>
                <a:gd name="T61" fmla="*/ 0 h 260"/>
                <a:gd name="T62" fmla="*/ 1 w 150"/>
                <a:gd name="T63" fmla="*/ 0 h 260"/>
                <a:gd name="T64" fmla="*/ 1 w 150"/>
                <a:gd name="T65" fmla="*/ 0 h 2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0"/>
                <a:gd name="T100" fmla="*/ 0 h 260"/>
                <a:gd name="T101" fmla="*/ 150 w 150"/>
                <a:gd name="T102" fmla="*/ 260 h 260"/>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0" h="260">
                  <a:moveTo>
                    <a:pt x="23" y="54"/>
                  </a:moveTo>
                  <a:lnTo>
                    <a:pt x="23" y="54"/>
                  </a:lnTo>
                  <a:lnTo>
                    <a:pt x="21" y="45"/>
                  </a:lnTo>
                  <a:lnTo>
                    <a:pt x="18" y="36"/>
                  </a:lnTo>
                  <a:lnTo>
                    <a:pt x="13" y="30"/>
                  </a:lnTo>
                  <a:lnTo>
                    <a:pt x="10" y="24"/>
                  </a:lnTo>
                  <a:lnTo>
                    <a:pt x="3" y="17"/>
                  </a:lnTo>
                  <a:lnTo>
                    <a:pt x="0" y="15"/>
                  </a:lnTo>
                  <a:lnTo>
                    <a:pt x="4" y="12"/>
                  </a:lnTo>
                  <a:lnTo>
                    <a:pt x="18" y="6"/>
                  </a:lnTo>
                  <a:lnTo>
                    <a:pt x="27" y="3"/>
                  </a:lnTo>
                  <a:lnTo>
                    <a:pt x="38" y="1"/>
                  </a:lnTo>
                  <a:lnTo>
                    <a:pt x="50" y="0"/>
                  </a:lnTo>
                  <a:lnTo>
                    <a:pt x="62" y="0"/>
                  </a:lnTo>
                  <a:lnTo>
                    <a:pt x="77" y="3"/>
                  </a:lnTo>
                  <a:lnTo>
                    <a:pt x="92" y="9"/>
                  </a:lnTo>
                  <a:lnTo>
                    <a:pt x="103" y="14"/>
                  </a:lnTo>
                  <a:lnTo>
                    <a:pt x="112" y="21"/>
                  </a:lnTo>
                  <a:lnTo>
                    <a:pt x="125" y="33"/>
                  </a:lnTo>
                  <a:lnTo>
                    <a:pt x="135" y="47"/>
                  </a:lnTo>
                  <a:lnTo>
                    <a:pt x="142" y="62"/>
                  </a:lnTo>
                  <a:lnTo>
                    <a:pt x="148" y="79"/>
                  </a:lnTo>
                  <a:lnTo>
                    <a:pt x="148" y="88"/>
                  </a:lnTo>
                  <a:lnTo>
                    <a:pt x="150" y="98"/>
                  </a:lnTo>
                  <a:lnTo>
                    <a:pt x="148" y="107"/>
                  </a:lnTo>
                  <a:lnTo>
                    <a:pt x="147" y="118"/>
                  </a:lnTo>
                  <a:lnTo>
                    <a:pt x="144" y="129"/>
                  </a:lnTo>
                  <a:lnTo>
                    <a:pt x="141" y="139"/>
                  </a:lnTo>
                  <a:lnTo>
                    <a:pt x="136" y="150"/>
                  </a:lnTo>
                  <a:lnTo>
                    <a:pt x="130" y="162"/>
                  </a:lnTo>
                  <a:lnTo>
                    <a:pt x="124" y="172"/>
                  </a:lnTo>
                  <a:lnTo>
                    <a:pt x="121" y="182"/>
                  </a:lnTo>
                  <a:lnTo>
                    <a:pt x="118" y="191"/>
                  </a:lnTo>
                  <a:lnTo>
                    <a:pt x="116" y="200"/>
                  </a:lnTo>
                  <a:lnTo>
                    <a:pt x="116" y="207"/>
                  </a:lnTo>
                  <a:lnTo>
                    <a:pt x="118" y="213"/>
                  </a:lnTo>
                  <a:lnTo>
                    <a:pt x="122" y="225"/>
                  </a:lnTo>
                  <a:lnTo>
                    <a:pt x="127" y="235"/>
                  </a:lnTo>
                  <a:lnTo>
                    <a:pt x="133" y="241"/>
                  </a:lnTo>
                  <a:lnTo>
                    <a:pt x="141" y="245"/>
                  </a:lnTo>
                  <a:lnTo>
                    <a:pt x="124" y="250"/>
                  </a:lnTo>
                  <a:lnTo>
                    <a:pt x="107" y="254"/>
                  </a:lnTo>
                  <a:lnTo>
                    <a:pt x="86" y="259"/>
                  </a:lnTo>
                  <a:lnTo>
                    <a:pt x="63" y="260"/>
                  </a:lnTo>
                  <a:lnTo>
                    <a:pt x="53" y="260"/>
                  </a:lnTo>
                  <a:lnTo>
                    <a:pt x="41" y="259"/>
                  </a:lnTo>
                  <a:lnTo>
                    <a:pt x="30" y="256"/>
                  </a:lnTo>
                  <a:lnTo>
                    <a:pt x="19" y="251"/>
                  </a:lnTo>
                  <a:lnTo>
                    <a:pt x="10" y="245"/>
                  </a:lnTo>
                  <a:lnTo>
                    <a:pt x="1" y="236"/>
                  </a:lnTo>
                  <a:lnTo>
                    <a:pt x="51" y="106"/>
                  </a:lnTo>
                  <a:lnTo>
                    <a:pt x="48" y="104"/>
                  </a:lnTo>
                  <a:lnTo>
                    <a:pt x="44" y="101"/>
                  </a:lnTo>
                  <a:lnTo>
                    <a:pt x="39" y="97"/>
                  </a:lnTo>
                  <a:lnTo>
                    <a:pt x="35" y="91"/>
                  </a:lnTo>
                  <a:lnTo>
                    <a:pt x="30" y="82"/>
                  </a:lnTo>
                  <a:lnTo>
                    <a:pt x="27" y="70"/>
                  </a:lnTo>
                  <a:lnTo>
                    <a:pt x="23" y="54"/>
                  </a:lnTo>
                  <a:close/>
                </a:path>
              </a:pathLst>
            </a:custGeom>
            <a:solidFill>
              <a:srgbClr val="441E03"/>
            </a:solidFill>
            <a:ln w="9525">
              <a:noFill/>
              <a:round/>
              <a:headEnd/>
              <a:tailEnd/>
            </a:ln>
          </p:spPr>
          <p:txBody>
            <a:bodyPr/>
            <a:lstStyle/>
            <a:p>
              <a:endParaRPr lang="ru-RU"/>
            </a:p>
          </p:txBody>
        </p:sp>
        <p:sp>
          <p:nvSpPr>
            <p:cNvPr id="256" name="Freeform 535"/>
            <p:cNvSpPr>
              <a:spLocks/>
            </p:cNvSpPr>
            <p:nvPr/>
          </p:nvSpPr>
          <p:spPr bwMode="auto">
            <a:xfrm>
              <a:off x="3288" y="3055"/>
              <a:ext cx="9" cy="9"/>
            </a:xfrm>
            <a:custGeom>
              <a:avLst/>
              <a:gdLst>
                <a:gd name="T0" fmla="*/ 1 w 15"/>
                <a:gd name="T1" fmla="*/ 0 h 20"/>
                <a:gd name="T2" fmla="*/ 1 w 15"/>
                <a:gd name="T3" fmla="*/ 0 h 20"/>
                <a:gd name="T4" fmla="*/ 1 w 15"/>
                <a:gd name="T5" fmla="*/ 0 h 20"/>
                <a:gd name="T6" fmla="*/ 0 w 15"/>
                <a:gd name="T7" fmla="*/ 0 h 20"/>
                <a:gd name="T8" fmla="*/ 0 w 15"/>
                <a:gd name="T9" fmla="*/ 0 h 20"/>
                <a:gd name="T10" fmla="*/ 1 w 15"/>
                <a:gd name="T11" fmla="*/ 0 h 20"/>
                <a:gd name="T12" fmla="*/ 1 w 15"/>
                <a:gd name="T13" fmla="*/ 0 h 20"/>
                <a:gd name="T14" fmla="*/ 1 w 15"/>
                <a:gd name="T15" fmla="*/ 0 h 20"/>
                <a:gd name="T16" fmla="*/ 1 w 15"/>
                <a:gd name="T17" fmla="*/ 0 h 20"/>
                <a:gd name="T18" fmla="*/ 1 w 15"/>
                <a:gd name="T19" fmla="*/ 0 h 20"/>
                <a:gd name="T20" fmla="*/ 1 w 15"/>
                <a:gd name="T21" fmla="*/ 0 h 20"/>
                <a:gd name="T22" fmla="*/ 1 w 15"/>
                <a:gd name="T23" fmla="*/ 0 h 20"/>
                <a:gd name="T24" fmla="*/ 1 w 15"/>
                <a:gd name="T25" fmla="*/ 0 h 20"/>
                <a:gd name="T26" fmla="*/ 1 w 15"/>
                <a:gd name="T27" fmla="*/ 0 h 20"/>
                <a:gd name="T28" fmla="*/ 1 w 15"/>
                <a:gd name="T29" fmla="*/ 0 h 20"/>
                <a:gd name="T30" fmla="*/ 1 w 15"/>
                <a:gd name="T31" fmla="*/ 0 h 20"/>
                <a:gd name="T32" fmla="*/ 1 w 15"/>
                <a:gd name="T33" fmla="*/ 0 h 20"/>
                <a:gd name="T34" fmla="*/ 1 w 15"/>
                <a:gd name="T35" fmla="*/ 0 h 20"/>
                <a:gd name="T36" fmla="*/ 1 w 15"/>
                <a:gd name="T37" fmla="*/ 0 h 20"/>
                <a:gd name="T38" fmla="*/ 1 w 15"/>
                <a:gd name="T39" fmla="*/ 0 h 20"/>
                <a:gd name="T40" fmla="*/ 1 w 15"/>
                <a:gd name="T41" fmla="*/ 0 h 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5"/>
                <a:gd name="T64" fmla="*/ 0 h 20"/>
                <a:gd name="T65" fmla="*/ 15 w 15"/>
                <a:gd name="T66" fmla="*/ 20 h 2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5" h="20">
                  <a:moveTo>
                    <a:pt x="3" y="0"/>
                  </a:moveTo>
                  <a:lnTo>
                    <a:pt x="3" y="0"/>
                  </a:lnTo>
                  <a:lnTo>
                    <a:pt x="1" y="2"/>
                  </a:lnTo>
                  <a:lnTo>
                    <a:pt x="0" y="3"/>
                  </a:lnTo>
                  <a:lnTo>
                    <a:pt x="1" y="6"/>
                  </a:lnTo>
                  <a:lnTo>
                    <a:pt x="4" y="8"/>
                  </a:lnTo>
                  <a:lnTo>
                    <a:pt x="9" y="11"/>
                  </a:lnTo>
                  <a:lnTo>
                    <a:pt x="12" y="14"/>
                  </a:lnTo>
                  <a:lnTo>
                    <a:pt x="13" y="17"/>
                  </a:lnTo>
                  <a:lnTo>
                    <a:pt x="15" y="20"/>
                  </a:lnTo>
                  <a:lnTo>
                    <a:pt x="15" y="17"/>
                  </a:lnTo>
                  <a:lnTo>
                    <a:pt x="15" y="12"/>
                  </a:lnTo>
                  <a:lnTo>
                    <a:pt x="12" y="8"/>
                  </a:lnTo>
                  <a:lnTo>
                    <a:pt x="7" y="3"/>
                  </a:lnTo>
                  <a:lnTo>
                    <a:pt x="3" y="0"/>
                  </a:lnTo>
                  <a:close/>
                </a:path>
              </a:pathLst>
            </a:custGeom>
            <a:solidFill>
              <a:srgbClr val="441E03"/>
            </a:solidFill>
            <a:ln w="9525">
              <a:noFill/>
              <a:round/>
              <a:headEnd/>
              <a:tailEnd/>
            </a:ln>
          </p:spPr>
          <p:txBody>
            <a:bodyPr/>
            <a:lstStyle/>
            <a:p>
              <a:endParaRPr lang="ru-RU"/>
            </a:p>
          </p:txBody>
        </p:sp>
        <p:sp>
          <p:nvSpPr>
            <p:cNvPr id="257" name="Freeform 536"/>
            <p:cNvSpPr>
              <a:spLocks/>
            </p:cNvSpPr>
            <p:nvPr/>
          </p:nvSpPr>
          <p:spPr bwMode="auto">
            <a:xfrm>
              <a:off x="3281" y="3065"/>
              <a:ext cx="13" cy="6"/>
            </a:xfrm>
            <a:custGeom>
              <a:avLst/>
              <a:gdLst>
                <a:gd name="T0" fmla="*/ 0 w 20"/>
                <a:gd name="T1" fmla="*/ 0 h 14"/>
                <a:gd name="T2" fmla="*/ 0 w 20"/>
                <a:gd name="T3" fmla="*/ 0 h 14"/>
                <a:gd name="T4" fmla="*/ 1 w 20"/>
                <a:gd name="T5" fmla="*/ 0 h 14"/>
                <a:gd name="T6" fmla="*/ 1 w 20"/>
                <a:gd name="T7" fmla="*/ 0 h 14"/>
                <a:gd name="T8" fmla="*/ 1 w 20"/>
                <a:gd name="T9" fmla="*/ 0 h 14"/>
                <a:gd name="T10" fmla="*/ 1 w 20"/>
                <a:gd name="T11" fmla="*/ 0 h 14"/>
                <a:gd name="T12" fmla="*/ 1 w 20"/>
                <a:gd name="T13" fmla="*/ 0 h 14"/>
                <a:gd name="T14" fmla="*/ 1 w 20"/>
                <a:gd name="T15" fmla="*/ 0 h 14"/>
                <a:gd name="T16" fmla="*/ 1 w 20"/>
                <a:gd name="T17" fmla="*/ 0 h 14"/>
                <a:gd name="T18" fmla="*/ 1 w 20"/>
                <a:gd name="T19" fmla="*/ 0 h 14"/>
                <a:gd name="T20" fmla="*/ 1 w 20"/>
                <a:gd name="T21" fmla="*/ 0 h 14"/>
                <a:gd name="T22" fmla="*/ 1 w 20"/>
                <a:gd name="T23" fmla="*/ 0 h 14"/>
                <a:gd name="T24" fmla="*/ 1 w 20"/>
                <a:gd name="T25" fmla="*/ 0 h 14"/>
                <a:gd name="T26" fmla="*/ 1 w 20"/>
                <a:gd name="T27" fmla="*/ 0 h 14"/>
                <a:gd name="T28" fmla="*/ 0 w 20"/>
                <a:gd name="T29" fmla="*/ 0 h 14"/>
                <a:gd name="T30" fmla="*/ 0 w 20"/>
                <a:gd name="T31" fmla="*/ 0 h 1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0"/>
                <a:gd name="T49" fmla="*/ 0 h 14"/>
                <a:gd name="T50" fmla="*/ 20 w 20"/>
                <a:gd name="T51" fmla="*/ 14 h 1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0" h="14">
                  <a:moveTo>
                    <a:pt x="0" y="6"/>
                  </a:moveTo>
                  <a:lnTo>
                    <a:pt x="0" y="6"/>
                  </a:lnTo>
                  <a:lnTo>
                    <a:pt x="3" y="5"/>
                  </a:lnTo>
                  <a:lnTo>
                    <a:pt x="9" y="0"/>
                  </a:lnTo>
                  <a:lnTo>
                    <a:pt x="12" y="0"/>
                  </a:lnTo>
                  <a:lnTo>
                    <a:pt x="15" y="2"/>
                  </a:lnTo>
                  <a:lnTo>
                    <a:pt x="18" y="6"/>
                  </a:lnTo>
                  <a:lnTo>
                    <a:pt x="20" y="14"/>
                  </a:lnTo>
                  <a:lnTo>
                    <a:pt x="18" y="12"/>
                  </a:lnTo>
                  <a:lnTo>
                    <a:pt x="15" y="8"/>
                  </a:lnTo>
                  <a:lnTo>
                    <a:pt x="12" y="6"/>
                  </a:lnTo>
                  <a:lnTo>
                    <a:pt x="9" y="5"/>
                  </a:lnTo>
                  <a:lnTo>
                    <a:pt x="5" y="5"/>
                  </a:lnTo>
                  <a:lnTo>
                    <a:pt x="0" y="6"/>
                  </a:lnTo>
                  <a:close/>
                </a:path>
              </a:pathLst>
            </a:custGeom>
            <a:solidFill>
              <a:srgbClr val="000000"/>
            </a:solidFill>
            <a:ln w="9525">
              <a:noFill/>
              <a:round/>
              <a:headEnd/>
              <a:tailEnd/>
            </a:ln>
          </p:spPr>
          <p:txBody>
            <a:bodyPr/>
            <a:lstStyle/>
            <a:p>
              <a:endParaRPr lang="ru-RU"/>
            </a:p>
          </p:txBody>
        </p:sp>
        <p:sp>
          <p:nvSpPr>
            <p:cNvPr id="258" name="Freeform 537"/>
            <p:cNvSpPr>
              <a:spLocks/>
            </p:cNvSpPr>
            <p:nvPr/>
          </p:nvSpPr>
          <p:spPr bwMode="auto">
            <a:xfrm>
              <a:off x="3323" y="3070"/>
              <a:ext cx="29" cy="7"/>
            </a:xfrm>
            <a:custGeom>
              <a:avLst/>
              <a:gdLst>
                <a:gd name="T0" fmla="*/ 1 w 46"/>
                <a:gd name="T1" fmla="*/ 0 h 17"/>
                <a:gd name="T2" fmla="*/ 0 w 46"/>
                <a:gd name="T3" fmla="*/ 0 h 17"/>
                <a:gd name="T4" fmla="*/ 1 w 46"/>
                <a:gd name="T5" fmla="*/ 0 h 17"/>
                <a:gd name="T6" fmla="*/ 1 w 46"/>
                <a:gd name="T7" fmla="*/ 0 h 17"/>
                <a:gd name="T8" fmla="*/ 1 w 46"/>
                <a:gd name="T9" fmla="*/ 0 h 17"/>
                <a:gd name="T10" fmla="*/ 0 60000 65536"/>
                <a:gd name="T11" fmla="*/ 0 60000 65536"/>
                <a:gd name="T12" fmla="*/ 0 60000 65536"/>
                <a:gd name="T13" fmla="*/ 0 60000 65536"/>
                <a:gd name="T14" fmla="*/ 0 60000 65536"/>
                <a:gd name="T15" fmla="*/ 0 w 46"/>
                <a:gd name="T16" fmla="*/ 0 h 17"/>
                <a:gd name="T17" fmla="*/ 46 w 46"/>
                <a:gd name="T18" fmla="*/ 17 h 17"/>
              </a:gdLst>
              <a:ahLst/>
              <a:cxnLst>
                <a:cxn ang="T10">
                  <a:pos x="T0" y="T1"/>
                </a:cxn>
                <a:cxn ang="T11">
                  <a:pos x="T2" y="T3"/>
                </a:cxn>
                <a:cxn ang="T12">
                  <a:pos x="T4" y="T5"/>
                </a:cxn>
                <a:cxn ang="T13">
                  <a:pos x="T6" y="T7"/>
                </a:cxn>
                <a:cxn ang="T14">
                  <a:pos x="T8" y="T9"/>
                </a:cxn>
              </a:cxnLst>
              <a:rect l="T15" t="T16" r="T17" b="T18"/>
              <a:pathLst>
                <a:path w="46" h="17">
                  <a:moveTo>
                    <a:pt x="44" y="17"/>
                  </a:moveTo>
                  <a:lnTo>
                    <a:pt x="0" y="7"/>
                  </a:lnTo>
                  <a:lnTo>
                    <a:pt x="2" y="0"/>
                  </a:lnTo>
                  <a:lnTo>
                    <a:pt x="46" y="9"/>
                  </a:lnTo>
                  <a:lnTo>
                    <a:pt x="44" y="17"/>
                  </a:lnTo>
                  <a:close/>
                </a:path>
              </a:pathLst>
            </a:custGeom>
            <a:solidFill>
              <a:srgbClr val="FE6612"/>
            </a:solidFill>
            <a:ln w="9525">
              <a:noFill/>
              <a:round/>
              <a:headEnd/>
              <a:tailEnd/>
            </a:ln>
          </p:spPr>
          <p:txBody>
            <a:bodyPr/>
            <a:lstStyle/>
            <a:p>
              <a:endParaRPr lang="ru-RU"/>
            </a:p>
          </p:txBody>
        </p:sp>
        <p:sp>
          <p:nvSpPr>
            <p:cNvPr id="259" name="Freeform 538"/>
            <p:cNvSpPr>
              <a:spLocks/>
            </p:cNvSpPr>
            <p:nvPr/>
          </p:nvSpPr>
          <p:spPr bwMode="auto">
            <a:xfrm>
              <a:off x="3271" y="3142"/>
              <a:ext cx="15" cy="47"/>
            </a:xfrm>
            <a:custGeom>
              <a:avLst/>
              <a:gdLst>
                <a:gd name="T0" fmla="*/ 1 w 25"/>
                <a:gd name="T1" fmla="*/ 0 h 101"/>
                <a:gd name="T2" fmla="*/ 1 w 25"/>
                <a:gd name="T3" fmla="*/ 0 h 101"/>
                <a:gd name="T4" fmla="*/ 0 w 25"/>
                <a:gd name="T5" fmla="*/ 0 h 101"/>
                <a:gd name="T6" fmla="*/ 0 w 25"/>
                <a:gd name="T7" fmla="*/ 0 h 101"/>
                <a:gd name="T8" fmla="*/ 1 w 25"/>
                <a:gd name="T9" fmla="*/ 0 h 101"/>
                <a:gd name="T10" fmla="*/ 1 w 25"/>
                <a:gd name="T11" fmla="*/ 0 h 101"/>
                <a:gd name="T12" fmla="*/ 1 w 25"/>
                <a:gd name="T13" fmla="*/ 0 h 101"/>
                <a:gd name="T14" fmla="*/ 1 w 25"/>
                <a:gd name="T15" fmla="*/ 0 h 101"/>
                <a:gd name="T16" fmla="*/ 0 60000 65536"/>
                <a:gd name="T17" fmla="*/ 0 60000 65536"/>
                <a:gd name="T18" fmla="*/ 0 60000 65536"/>
                <a:gd name="T19" fmla="*/ 0 60000 65536"/>
                <a:gd name="T20" fmla="*/ 0 60000 65536"/>
                <a:gd name="T21" fmla="*/ 0 60000 65536"/>
                <a:gd name="T22" fmla="*/ 0 60000 65536"/>
                <a:gd name="T23" fmla="*/ 0 60000 65536"/>
                <a:gd name="T24" fmla="*/ 0 w 25"/>
                <a:gd name="T25" fmla="*/ 0 h 101"/>
                <a:gd name="T26" fmla="*/ 25 w 25"/>
                <a:gd name="T27" fmla="*/ 101 h 10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 h="101">
                  <a:moveTo>
                    <a:pt x="17" y="0"/>
                  </a:moveTo>
                  <a:lnTo>
                    <a:pt x="17" y="0"/>
                  </a:lnTo>
                  <a:lnTo>
                    <a:pt x="0" y="98"/>
                  </a:lnTo>
                  <a:lnTo>
                    <a:pt x="8" y="101"/>
                  </a:lnTo>
                  <a:lnTo>
                    <a:pt x="25" y="3"/>
                  </a:lnTo>
                  <a:lnTo>
                    <a:pt x="17" y="0"/>
                  </a:lnTo>
                  <a:close/>
                </a:path>
              </a:pathLst>
            </a:custGeom>
            <a:solidFill>
              <a:srgbClr val="FE3E10"/>
            </a:solidFill>
            <a:ln w="9525">
              <a:noFill/>
              <a:round/>
              <a:headEnd/>
              <a:tailEnd/>
            </a:ln>
          </p:spPr>
          <p:txBody>
            <a:bodyPr/>
            <a:lstStyle/>
            <a:p>
              <a:endParaRPr lang="ru-RU"/>
            </a:p>
          </p:txBody>
        </p:sp>
        <p:sp>
          <p:nvSpPr>
            <p:cNvPr id="260" name="Freeform 539"/>
            <p:cNvSpPr>
              <a:spLocks/>
            </p:cNvSpPr>
            <p:nvPr/>
          </p:nvSpPr>
          <p:spPr bwMode="auto">
            <a:xfrm>
              <a:off x="3183" y="3052"/>
              <a:ext cx="20" cy="17"/>
            </a:xfrm>
            <a:custGeom>
              <a:avLst/>
              <a:gdLst>
                <a:gd name="T0" fmla="*/ 1 w 32"/>
                <a:gd name="T1" fmla="*/ 0 h 35"/>
                <a:gd name="T2" fmla="*/ 1 w 32"/>
                <a:gd name="T3" fmla="*/ 0 h 35"/>
                <a:gd name="T4" fmla="*/ 1 w 32"/>
                <a:gd name="T5" fmla="*/ 0 h 35"/>
                <a:gd name="T6" fmla="*/ 1 w 32"/>
                <a:gd name="T7" fmla="*/ 0 h 35"/>
                <a:gd name="T8" fmla="*/ 1 w 32"/>
                <a:gd name="T9" fmla="*/ 0 h 35"/>
                <a:gd name="T10" fmla="*/ 1 w 32"/>
                <a:gd name="T11" fmla="*/ 0 h 35"/>
                <a:gd name="T12" fmla="*/ 0 w 32"/>
                <a:gd name="T13" fmla="*/ 0 h 35"/>
                <a:gd name="T14" fmla="*/ 0 w 32"/>
                <a:gd name="T15" fmla="*/ 0 h 35"/>
                <a:gd name="T16" fmla="*/ 1 w 32"/>
                <a:gd name="T17" fmla="*/ 0 h 35"/>
                <a:gd name="T18" fmla="*/ 1 w 32"/>
                <a:gd name="T19" fmla="*/ 0 h 35"/>
                <a:gd name="T20" fmla="*/ 1 w 32"/>
                <a:gd name="T21" fmla="*/ 0 h 35"/>
                <a:gd name="T22" fmla="*/ 1 w 32"/>
                <a:gd name="T23" fmla="*/ 0 h 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2"/>
                <a:gd name="T37" fmla="*/ 0 h 35"/>
                <a:gd name="T38" fmla="*/ 32 w 32"/>
                <a:gd name="T39" fmla="*/ 35 h 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2" h="35">
                  <a:moveTo>
                    <a:pt x="32" y="15"/>
                  </a:moveTo>
                  <a:lnTo>
                    <a:pt x="24" y="2"/>
                  </a:lnTo>
                  <a:lnTo>
                    <a:pt x="23" y="0"/>
                  </a:lnTo>
                  <a:lnTo>
                    <a:pt x="20" y="2"/>
                  </a:lnTo>
                  <a:lnTo>
                    <a:pt x="12" y="6"/>
                  </a:lnTo>
                  <a:lnTo>
                    <a:pt x="0" y="17"/>
                  </a:lnTo>
                  <a:lnTo>
                    <a:pt x="8" y="35"/>
                  </a:lnTo>
                  <a:lnTo>
                    <a:pt x="32" y="15"/>
                  </a:lnTo>
                  <a:close/>
                </a:path>
              </a:pathLst>
            </a:custGeom>
            <a:solidFill>
              <a:srgbClr val="FE3E10"/>
            </a:solidFill>
            <a:ln w="9525">
              <a:noFill/>
              <a:round/>
              <a:headEnd/>
              <a:tailEnd/>
            </a:ln>
          </p:spPr>
          <p:txBody>
            <a:bodyPr/>
            <a:lstStyle/>
            <a:p>
              <a:endParaRPr lang="ru-RU"/>
            </a:p>
          </p:txBody>
        </p:sp>
        <p:sp>
          <p:nvSpPr>
            <p:cNvPr id="261" name="Freeform 540"/>
            <p:cNvSpPr>
              <a:spLocks/>
            </p:cNvSpPr>
            <p:nvPr/>
          </p:nvSpPr>
          <p:spPr bwMode="auto">
            <a:xfrm>
              <a:off x="3186" y="3057"/>
              <a:ext cx="56" cy="64"/>
            </a:xfrm>
            <a:custGeom>
              <a:avLst/>
              <a:gdLst>
                <a:gd name="T0" fmla="*/ 1 w 91"/>
                <a:gd name="T1" fmla="*/ 0 h 135"/>
                <a:gd name="T2" fmla="*/ 1 w 91"/>
                <a:gd name="T3" fmla="*/ 0 h 135"/>
                <a:gd name="T4" fmla="*/ 1 w 91"/>
                <a:gd name="T5" fmla="*/ 0 h 135"/>
                <a:gd name="T6" fmla="*/ 1 w 91"/>
                <a:gd name="T7" fmla="*/ 0 h 135"/>
                <a:gd name="T8" fmla="*/ 1 w 91"/>
                <a:gd name="T9" fmla="*/ 0 h 135"/>
                <a:gd name="T10" fmla="*/ 1 w 91"/>
                <a:gd name="T11" fmla="*/ 0 h 135"/>
                <a:gd name="T12" fmla="*/ 1 w 91"/>
                <a:gd name="T13" fmla="*/ 0 h 135"/>
                <a:gd name="T14" fmla="*/ 1 w 91"/>
                <a:gd name="T15" fmla="*/ 0 h 135"/>
                <a:gd name="T16" fmla="*/ 1 w 91"/>
                <a:gd name="T17" fmla="*/ 0 h 135"/>
                <a:gd name="T18" fmla="*/ 1 w 91"/>
                <a:gd name="T19" fmla="*/ 0 h 135"/>
                <a:gd name="T20" fmla="*/ 1 w 91"/>
                <a:gd name="T21" fmla="*/ 0 h 135"/>
                <a:gd name="T22" fmla="*/ 1 w 91"/>
                <a:gd name="T23" fmla="*/ 0 h 135"/>
                <a:gd name="T24" fmla="*/ 1 w 91"/>
                <a:gd name="T25" fmla="*/ 0 h 135"/>
                <a:gd name="T26" fmla="*/ 1 w 91"/>
                <a:gd name="T27" fmla="*/ 0 h 135"/>
                <a:gd name="T28" fmla="*/ 1 w 91"/>
                <a:gd name="T29" fmla="*/ 0 h 135"/>
                <a:gd name="T30" fmla="*/ 1 w 91"/>
                <a:gd name="T31" fmla="*/ 0 h 135"/>
                <a:gd name="T32" fmla="*/ 1 w 91"/>
                <a:gd name="T33" fmla="*/ 0 h 135"/>
                <a:gd name="T34" fmla="*/ 1 w 91"/>
                <a:gd name="T35" fmla="*/ 0 h 135"/>
                <a:gd name="T36" fmla="*/ 1 w 91"/>
                <a:gd name="T37" fmla="*/ 0 h 135"/>
                <a:gd name="T38" fmla="*/ 1 w 91"/>
                <a:gd name="T39" fmla="*/ 0 h 135"/>
                <a:gd name="T40" fmla="*/ 0 w 91"/>
                <a:gd name="T41" fmla="*/ 0 h 135"/>
                <a:gd name="T42" fmla="*/ 0 w 91"/>
                <a:gd name="T43" fmla="*/ 0 h 135"/>
                <a:gd name="T44" fmla="*/ 1 w 91"/>
                <a:gd name="T45" fmla="*/ 0 h 135"/>
                <a:gd name="T46" fmla="*/ 1 w 91"/>
                <a:gd name="T47" fmla="*/ 0 h 135"/>
                <a:gd name="T48" fmla="*/ 1 w 91"/>
                <a:gd name="T49" fmla="*/ 0 h 1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91"/>
                <a:gd name="T76" fmla="*/ 0 h 135"/>
                <a:gd name="T77" fmla="*/ 91 w 91"/>
                <a:gd name="T78" fmla="*/ 135 h 1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91" h="135">
                  <a:moveTo>
                    <a:pt x="12" y="49"/>
                  </a:moveTo>
                  <a:lnTo>
                    <a:pt x="12" y="49"/>
                  </a:lnTo>
                  <a:lnTo>
                    <a:pt x="24" y="68"/>
                  </a:lnTo>
                  <a:lnTo>
                    <a:pt x="39" y="95"/>
                  </a:lnTo>
                  <a:lnTo>
                    <a:pt x="56" y="120"/>
                  </a:lnTo>
                  <a:lnTo>
                    <a:pt x="63" y="129"/>
                  </a:lnTo>
                  <a:lnTo>
                    <a:pt x="68" y="132"/>
                  </a:lnTo>
                  <a:lnTo>
                    <a:pt x="77" y="133"/>
                  </a:lnTo>
                  <a:lnTo>
                    <a:pt x="83" y="135"/>
                  </a:lnTo>
                  <a:lnTo>
                    <a:pt x="86" y="133"/>
                  </a:lnTo>
                  <a:lnTo>
                    <a:pt x="89" y="132"/>
                  </a:lnTo>
                  <a:lnTo>
                    <a:pt x="91" y="127"/>
                  </a:lnTo>
                  <a:lnTo>
                    <a:pt x="91" y="120"/>
                  </a:lnTo>
                  <a:lnTo>
                    <a:pt x="86" y="111"/>
                  </a:lnTo>
                  <a:lnTo>
                    <a:pt x="30" y="0"/>
                  </a:lnTo>
                  <a:lnTo>
                    <a:pt x="27" y="0"/>
                  </a:lnTo>
                  <a:lnTo>
                    <a:pt x="24" y="2"/>
                  </a:lnTo>
                  <a:lnTo>
                    <a:pt x="16" y="8"/>
                  </a:lnTo>
                  <a:lnTo>
                    <a:pt x="0" y="21"/>
                  </a:lnTo>
                  <a:lnTo>
                    <a:pt x="6" y="35"/>
                  </a:lnTo>
                  <a:lnTo>
                    <a:pt x="12" y="49"/>
                  </a:lnTo>
                  <a:close/>
                </a:path>
              </a:pathLst>
            </a:custGeom>
            <a:solidFill>
              <a:srgbClr val="FE6612"/>
            </a:solidFill>
            <a:ln w="9525">
              <a:noFill/>
              <a:round/>
              <a:headEnd/>
              <a:tailEnd/>
            </a:ln>
          </p:spPr>
          <p:txBody>
            <a:bodyPr/>
            <a:lstStyle/>
            <a:p>
              <a:endParaRPr lang="ru-RU"/>
            </a:p>
          </p:txBody>
        </p:sp>
        <p:sp>
          <p:nvSpPr>
            <p:cNvPr id="262" name="Freeform 541"/>
            <p:cNvSpPr>
              <a:spLocks/>
            </p:cNvSpPr>
            <p:nvPr/>
          </p:nvSpPr>
          <p:spPr bwMode="auto">
            <a:xfrm>
              <a:off x="3214" y="3097"/>
              <a:ext cx="60" cy="50"/>
            </a:xfrm>
            <a:custGeom>
              <a:avLst/>
              <a:gdLst>
                <a:gd name="T0" fmla="*/ 1 w 98"/>
                <a:gd name="T1" fmla="*/ 0 h 106"/>
                <a:gd name="T2" fmla="*/ 1 w 98"/>
                <a:gd name="T3" fmla="*/ 0 h 106"/>
                <a:gd name="T4" fmla="*/ 1 w 98"/>
                <a:gd name="T5" fmla="*/ 0 h 106"/>
                <a:gd name="T6" fmla="*/ 1 w 98"/>
                <a:gd name="T7" fmla="*/ 0 h 106"/>
                <a:gd name="T8" fmla="*/ 1 w 98"/>
                <a:gd name="T9" fmla="*/ 0 h 106"/>
                <a:gd name="T10" fmla="*/ 1 w 98"/>
                <a:gd name="T11" fmla="*/ 0 h 106"/>
                <a:gd name="T12" fmla="*/ 1 w 98"/>
                <a:gd name="T13" fmla="*/ 0 h 106"/>
                <a:gd name="T14" fmla="*/ 1 w 98"/>
                <a:gd name="T15" fmla="*/ 0 h 106"/>
                <a:gd name="T16" fmla="*/ 1 w 98"/>
                <a:gd name="T17" fmla="*/ 0 h 106"/>
                <a:gd name="T18" fmla="*/ 1 w 98"/>
                <a:gd name="T19" fmla="*/ 0 h 106"/>
                <a:gd name="T20" fmla="*/ 1 w 98"/>
                <a:gd name="T21" fmla="*/ 0 h 106"/>
                <a:gd name="T22" fmla="*/ 1 w 98"/>
                <a:gd name="T23" fmla="*/ 0 h 106"/>
                <a:gd name="T24" fmla="*/ 1 w 98"/>
                <a:gd name="T25" fmla="*/ 0 h 106"/>
                <a:gd name="T26" fmla="*/ 1 w 98"/>
                <a:gd name="T27" fmla="*/ 0 h 106"/>
                <a:gd name="T28" fmla="*/ 1 w 98"/>
                <a:gd name="T29" fmla="*/ 0 h 106"/>
                <a:gd name="T30" fmla="*/ 1 w 98"/>
                <a:gd name="T31" fmla="*/ 0 h 106"/>
                <a:gd name="T32" fmla="*/ 1 w 98"/>
                <a:gd name="T33" fmla="*/ 0 h 106"/>
                <a:gd name="T34" fmla="*/ 1 w 98"/>
                <a:gd name="T35" fmla="*/ 0 h 106"/>
                <a:gd name="T36" fmla="*/ 1 w 98"/>
                <a:gd name="T37" fmla="*/ 0 h 106"/>
                <a:gd name="T38" fmla="*/ 1 w 98"/>
                <a:gd name="T39" fmla="*/ 0 h 106"/>
                <a:gd name="T40" fmla="*/ 1 w 98"/>
                <a:gd name="T41" fmla="*/ 0 h 106"/>
                <a:gd name="T42" fmla="*/ 1 w 98"/>
                <a:gd name="T43" fmla="*/ 0 h 106"/>
                <a:gd name="T44" fmla="*/ 1 w 98"/>
                <a:gd name="T45" fmla="*/ 0 h 106"/>
                <a:gd name="T46" fmla="*/ 0 w 98"/>
                <a:gd name="T47" fmla="*/ 0 h 106"/>
                <a:gd name="T48" fmla="*/ 0 w 98"/>
                <a:gd name="T49" fmla="*/ 0 h 106"/>
                <a:gd name="T50" fmla="*/ 1 w 98"/>
                <a:gd name="T51" fmla="*/ 0 h 106"/>
                <a:gd name="T52" fmla="*/ 1 w 98"/>
                <a:gd name="T53" fmla="*/ 0 h 106"/>
                <a:gd name="T54" fmla="*/ 1 w 98"/>
                <a:gd name="T55" fmla="*/ 0 h 106"/>
                <a:gd name="T56" fmla="*/ 1 w 98"/>
                <a:gd name="T57" fmla="*/ 0 h 10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98"/>
                <a:gd name="T88" fmla="*/ 0 h 106"/>
                <a:gd name="T89" fmla="*/ 98 w 98"/>
                <a:gd name="T90" fmla="*/ 106 h 10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98" h="106">
                  <a:moveTo>
                    <a:pt x="42" y="91"/>
                  </a:moveTo>
                  <a:lnTo>
                    <a:pt x="42" y="91"/>
                  </a:lnTo>
                  <a:lnTo>
                    <a:pt x="52" y="100"/>
                  </a:lnTo>
                  <a:lnTo>
                    <a:pt x="56" y="103"/>
                  </a:lnTo>
                  <a:lnTo>
                    <a:pt x="61" y="106"/>
                  </a:lnTo>
                  <a:lnTo>
                    <a:pt x="65" y="106"/>
                  </a:lnTo>
                  <a:lnTo>
                    <a:pt x="70" y="106"/>
                  </a:lnTo>
                  <a:lnTo>
                    <a:pt x="74" y="103"/>
                  </a:lnTo>
                  <a:lnTo>
                    <a:pt x="79" y="100"/>
                  </a:lnTo>
                  <a:lnTo>
                    <a:pt x="83" y="97"/>
                  </a:lnTo>
                  <a:lnTo>
                    <a:pt x="86" y="95"/>
                  </a:lnTo>
                  <a:lnTo>
                    <a:pt x="95" y="94"/>
                  </a:lnTo>
                  <a:lnTo>
                    <a:pt x="97" y="91"/>
                  </a:lnTo>
                  <a:lnTo>
                    <a:pt x="98" y="88"/>
                  </a:lnTo>
                  <a:lnTo>
                    <a:pt x="98" y="83"/>
                  </a:lnTo>
                  <a:lnTo>
                    <a:pt x="94" y="74"/>
                  </a:lnTo>
                  <a:lnTo>
                    <a:pt x="27" y="0"/>
                  </a:lnTo>
                  <a:lnTo>
                    <a:pt x="24" y="0"/>
                  </a:lnTo>
                  <a:lnTo>
                    <a:pt x="21" y="0"/>
                  </a:lnTo>
                  <a:lnTo>
                    <a:pt x="14" y="4"/>
                  </a:lnTo>
                  <a:lnTo>
                    <a:pt x="6" y="12"/>
                  </a:lnTo>
                  <a:lnTo>
                    <a:pt x="0" y="18"/>
                  </a:lnTo>
                  <a:lnTo>
                    <a:pt x="21" y="54"/>
                  </a:lnTo>
                  <a:lnTo>
                    <a:pt x="33" y="77"/>
                  </a:lnTo>
                  <a:lnTo>
                    <a:pt x="42" y="91"/>
                  </a:lnTo>
                  <a:close/>
                </a:path>
              </a:pathLst>
            </a:custGeom>
            <a:solidFill>
              <a:srgbClr val="FE6612"/>
            </a:solidFill>
            <a:ln w="9525">
              <a:noFill/>
              <a:round/>
              <a:headEnd/>
              <a:tailEnd/>
            </a:ln>
          </p:spPr>
          <p:txBody>
            <a:bodyPr/>
            <a:lstStyle/>
            <a:p>
              <a:endParaRPr lang="ru-RU"/>
            </a:p>
          </p:txBody>
        </p:sp>
        <p:sp>
          <p:nvSpPr>
            <p:cNvPr id="263" name="Freeform 542"/>
            <p:cNvSpPr>
              <a:spLocks/>
            </p:cNvSpPr>
            <p:nvPr/>
          </p:nvSpPr>
          <p:spPr bwMode="auto">
            <a:xfrm>
              <a:off x="3312" y="3137"/>
              <a:ext cx="45" cy="65"/>
            </a:xfrm>
            <a:custGeom>
              <a:avLst/>
              <a:gdLst>
                <a:gd name="T0" fmla="*/ 1 w 73"/>
                <a:gd name="T1" fmla="*/ 0 h 139"/>
                <a:gd name="T2" fmla="*/ 1 w 73"/>
                <a:gd name="T3" fmla="*/ 0 h 139"/>
                <a:gd name="T4" fmla="*/ 1 w 73"/>
                <a:gd name="T5" fmla="*/ 0 h 139"/>
                <a:gd name="T6" fmla="*/ 1 w 73"/>
                <a:gd name="T7" fmla="*/ 0 h 139"/>
                <a:gd name="T8" fmla="*/ 1 w 73"/>
                <a:gd name="T9" fmla="*/ 0 h 139"/>
                <a:gd name="T10" fmla="*/ 1 w 73"/>
                <a:gd name="T11" fmla="*/ 0 h 139"/>
                <a:gd name="T12" fmla="*/ 1 w 73"/>
                <a:gd name="T13" fmla="*/ 0 h 139"/>
                <a:gd name="T14" fmla="*/ 1 w 73"/>
                <a:gd name="T15" fmla="*/ 0 h 139"/>
                <a:gd name="T16" fmla="*/ 1 w 73"/>
                <a:gd name="T17" fmla="*/ 0 h 139"/>
                <a:gd name="T18" fmla="*/ 1 w 73"/>
                <a:gd name="T19" fmla="*/ 0 h 139"/>
                <a:gd name="T20" fmla="*/ 1 w 73"/>
                <a:gd name="T21" fmla="*/ 0 h 139"/>
                <a:gd name="T22" fmla="*/ 1 w 73"/>
                <a:gd name="T23" fmla="*/ 0 h 139"/>
                <a:gd name="T24" fmla="*/ 1 w 73"/>
                <a:gd name="T25" fmla="*/ 0 h 139"/>
                <a:gd name="T26" fmla="*/ 1 w 73"/>
                <a:gd name="T27" fmla="*/ 0 h 139"/>
                <a:gd name="T28" fmla="*/ 1 w 73"/>
                <a:gd name="T29" fmla="*/ 0 h 139"/>
                <a:gd name="T30" fmla="*/ 0 w 73"/>
                <a:gd name="T31" fmla="*/ 0 h 139"/>
                <a:gd name="T32" fmla="*/ 0 w 73"/>
                <a:gd name="T33" fmla="*/ 0 h 139"/>
                <a:gd name="T34" fmla="*/ 1 w 73"/>
                <a:gd name="T35" fmla="*/ 0 h 139"/>
                <a:gd name="T36" fmla="*/ 1 w 73"/>
                <a:gd name="T37" fmla="*/ 0 h 139"/>
                <a:gd name="T38" fmla="*/ 1 w 73"/>
                <a:gd name="T39" fmla="*/ 0 h 139"/>
                <a:gd name="T40" fmla="*/ 1 w 73"/>
                <a:gd name="T41" fmla="*/ 0 h 139"/>
                <a:gd name="T42" fmla="*/ 1 w 73"/>
                <a:gd name="T43" fmla="*/ 0 h 139"/>
                <a:gd name="T44" fmla="*/ 1 w 73"/>
                <a:gd name="T45" fmla="*/ 0 h 139"/>
                <a:gd name="T46" fmla="*/ 1 w 73"/>
                <a:gd name="T47" fmla="*/ 0 h 139"/>
                <a:gd name="T48" fmla="*/ 1 w 73"/>
                <a:gd name="T49" fmla="*/ 0 h 139"/>
                <a:gd name="T50" fmla="*/ 1 w 73"/>
                <a:gd name="T51" fmla="*/ 0 h 139"/>
                <a:gd name="T52" fmla="*/ 1 w 73"/>
                <a:gd name="T53" fmla="*/ 0 h 139"/>
                <a:gd name="T54" fmla="*/ 1 w 73"/>
                <a:gd name="T55" fmla="*/ 0 h 13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73"/>
                <a:gd name="T85" fmla="*/ 0 h 139"/>
                <a:gd name="T86" fmla="*/ 73 w 73"/>
                <a:gd name="T87" fmla="*/ 139 h 13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73" h="139">
                  <a:moveTo>
                    <a:pt x="55" y="23"/>
                  </a:moveTo>
                  <a:lnTo>
                    <a:pt x="55" y="23"/>
                  </a:lnTo>
                  <a:lnTo>
                    <a:pt x="50" y="11"/>
                  </a:lnTo>
                  <a:lnTo>
                    <a:pt x="47" y="6"/>
                  </a:lnTo>
                  <a:lnTo>
                    <a:pt x="44" y="3"/>
                  </a:lnTo>
                  <a:lnTo>
                    <a:pt x="39" y="2"/>
                  </a:lnTo>
                  <a:lnTo>
                    <a:pt x="35" y="0"/>
                  </a:lnTo>
                  <a:lnTo>
                    <a:pt x="30" y="0"/>
                  </a:lnTo>
                  <a:lnTo>
                    <a:pt x="24" y="2"/>
                  </a:lnTo>
                  <a:lnTo>
                    <a:pt x="20" y="3"/>
                  </a:lnTo>
                  <a:lnTo>
                    <a:pt x="15" y="3"/>
                  </a:lnTo>
                  <a:lnTo>
                    <a:pt x="8" y="2"/>
                  </a:lnTo>
                  <a:lnTo>
                    <a:pt x="5" y="3"/>
                  </a:lnTo>
                  <a:lnTo>
                    <a:pt x="2" y="5"/>
                  </a:lnTo>
                  <a:lnTo>
                    <a:pt x="0" y="11"/>
                  </a:lnTo>
                  <a:lnTo>
                    <a:pt x="0" y="20"/>
                  </a:lnTo>
                  <a:lnTo>
                    <a:pt x="33" y="111"/>
                  </a:lnTo>
                  <a:lnTo>
                    <a:pt x="36" y="136"/>
                  </a:lnTo>
                  <a:lnTo>
                    <a:pt x="73" y="139"/>
                  </a:lnTo>
                  <a:lnTo>
                    <a:pt x="67" y="100"/>
                  </a:lnTo>
                  <a:lnTo>
                    <a:pt x="61" y="58"/>
                  </a:lnTo>
                  <a:lnTo>
                    <a:pt x="58" y="35"/>
                  </a:lnTo>
                  <a:lnTo>
                    <a:pt x="55" y="23"/>
                  </a:lnTo>
                  <a:close/>
                </a:path>
              </a:pathLst>
            </a:custGeom>
            <a:solidFill>
              <a:srgbClr val="FE6612"/>
            </a:solidFill>
            <a:ln w="9525">
              <a:noFill/>
              <a:round/>
              <a:headEnd/>
              <a:tailEnd/>
            </a:ln>
          </p:spPr>
          <p:txBody>
            <a:bodyPr/>
            <a:lstStyle/>
            <a:p>
              <a:endParaRPr lang="ru-RU"/>
            </a:p>
          </p:txBody>
        </p:sp>
        <p:sp>
          <p:nvSpPr>
            <p:cNvPr id="264" name="Freeform 543"/>
            <p:cNvSpPr>
              <a:spLocks/>
            </p:cNvSpPr>
            <p:nvPr/>
          </p:nvSpPr>
          <p:spPr bwMode="auto">
            <a:xfrm>
              <a:off x="3279" y="3146"/>
              <a:ext cx="5" cy="9"/>
            </a:xfrm>
            <a:custGeom>
              <a:avLst/>
              <a:gdLst>
                <a:gd name="T0" fmla="*/ 1 w 8"/>
                <a:gd name="T1" fmla="*/ 0 h 20"/>
                <a:gd name="T2" fmla="*/ 0 w 8"/>
                <a:gd name="T3" fmla="*/ 0 h 20"/>
                <a:gd name="T4" fmla="*/ 1 w 8"/>
                <a:gd name="T5" fmla="*/ 0 h 20"/>
                <a:gd name="T6" fmla="*/ 1 w 8"/>
                <a:gd name="T7" fmla="*/ 0 h 20"/>
                <a:gd name="T8" fmla="*/ 1 w 8"/>
                <a:gd name="T9" fmla="*/ 0 h 20"/>
                <a:gd name="T10" fmla="*/ 0 60000 65536"/>
                <a:gd name="T11" fmla="*/ 0 60000 65536"/>
                <a:gd name="T12" fmla="*/ 0 60000 65536"/>
                <a:gd name="T13" fmla="*/ 0 60000 65536"/>
                <a:gd name="T14" fmla="*/ 0 60000 65536"/>
                <a:gd name="T15" fmla="*/ 0 w 8"/>
                <a:gd name="T16" fmla="*/ 0 h 20"/>
                <a:gd name="T17" fmla="*/ 8 w 8"/>
                <a:gd name="T18" fmla="*/ 20 h 20"/>
              </a:gdLst>
              <a:ahLst/>
              <a:cxnLst>
                <a:cxn ang="T10">
                  <a:pos x="T0" y="T1"/>
                </a:cxn>
                <a:cxn ang="T11">
                  <a:pos x="T2" y="T3"/>
                </a:cxn>
                <a:cxn ang="T12">
                  <a:pos x="T4" y="T5"/>
                </a:cxn>
                <a:cxn ang="T13">
                  <a:pos x="T6" y="T7"/>
                </a:cxn>
                <a:cxn ang="T14">
                  <a:pos x="T8" y="T9"/>
                </a:cxn>
              </a:cxnLst>
              <a:rect l="T15" t="T16" r="T17" b="T18"/>
              <a:pathLst>
                <a:path w="8" h="20">
                  <a:moveTo>
                    <a:pt x="3" y="0"/>
                  </a:moveTo>
                  <a:lnTo>
                    <a:pt x="0" y="19"/>
                  </a:lnTo>
                  <a:lnTo>
                    <a:pt x="6" y="20"/>
                  </a:lnTo>
                  <a:lnTo>
                    <a:pt x="8" y="0"/>
                  </a:lnTo>
                  <a:lnTo>
                    <a:pt x="3" y="0"/>
                  </a:lnTo>
                  <a:close/>
                </a:path>
              </a:pathLst>
            </a:custGeom>
            <a:solidFill>
              <a:srgbClr val="7F7F7F"/>
            </a:solidFill>
            <a:ln w="9525">
              <a:noFill/>
              <a:round/>
              <a:headEnd/>
              <a:tailEnd/>
            </a:ln>
          </p:spPr>
          <p:txBody>
            <a:bodyPr/>
            <a:lstStyle/>
            <a:p>
              <a:endParaRPr lang="ru-RU"/>
            </a:p>
          </p:txBody>
        </p:sp>
        <p:sp>
          <p:nvSpPr>
            <p:cNvPr id="265" name="Freeform 544"/>
            <p:cNvSpPr>
              <a:spLocks/>
            </p:cNvSpPr>
            <p:nvPr/>
          </p:nvSpPr>
          <p:spPr bwMode="auto">
            <a:xfrm>
              <a:off x="3283" y="3142"/>
              <a:ext cx="3" cy="3"/>
            </a:xfrm>
            <a:custGeom>
              <a:avLst/>
              <a:gdLst>
                <a:gd name="T0" fmla="*/ 0 w 6"/>
                <a:gd name="T1" fmla="*/ 0 h 4"/>
                <a:gd name="T2" fmla="*/ 0 w 6"/>
                <a:gd name="T3" fmla="*/ 2 h 4"/>
                <a:gd name="T4" fmla="*/ 1 w 6"/>
                <a:gd name="T5" fmla="*/ 2 h 4"/>
                <a:gd name="T6" fmla="*/ 1 w 6"/>
                <a:gd name="T7" fmla="*/ 1 h 4"/>
                <a:gd name="T8" fmla="*/ 0 w 6"/>
                <a:gd name="T9" fmla="*/ 0 h 4"/>
                <a:gd name="T10" fmla="*/ 0 60000 65536"/>
                <a:gd name="T11" fmla="*/ 0 60000 65536"/>
                <a:gd name="T12" fmla="*/ 0 60000 65536"/>
                <a:gd name="T13" fmla="*/ 0 60000 65536"/>
                <a:gd name="T14" fmla="*/ 0 60000 65536"/>
                <a:gd name="T15" fmla="*/ 0 w 6"/>
                <a:gd name="T16" fmla="*/ 0 h 4"/>
                <a:gd name="T17" fmla="*/ 6 w 6"/>
                <a:gd name="T18" fmla="*/ 4 h 4"/>
              </a:gdLst>
              <a:ahLst/>
              <a:cxnLst>
                <a:cxn ang="T10">
                  <a:pos x="T0" y="T1"/>
                </a:cxn>
                <a:cxn ang="T11">
                  <a:pos x="T2" y="T3"/>
                </a:cxn>
                <a:cxn ang="T12">
                  <a:pos x="T4" y="T5"/>
                </a:cxn>
                <a:cxn ang="T13">
                  <a:pos x="T6" y="T7"/>
                </a:cxn>
                <a:cxn ang="T14">
                  <a:pos x="T8" y="T9"/>
                </a:cxn>
              </a:cxnLst>
              <a:rect l="T15" t="T16" r="T17" b="T18"/>
              <a:pathLst>
                <a:path w="6" h="4">
                  <a:moveTo>
                    <a:pt x="0" y="0"/>
                  </a:moveTo>
                  <a:lnTo>
                    <a:pt x="0" y="4"/>
                  </a:lnTo>
                  <a:lnTo>
                    <a:pt x="4" y="4"/>
                  </a:lnTo>
                  <a:lnTo>
                    <a:pt x="6" y="1"/>
                  </a:lnTo>
                  <a:lnTo>
                    <a:pt x="0" y="0"/>
                  </a:lnTo>
                  <a:close/>
                </a:path>
              </a:pathLst>
            </a:custGeom>
            <a:solidFill>
              <a:srgbClr val="7F7F7F"/>
            </a:solidFill>
            <a:ln w="9525">
              <a:noFill/>
              <a:round/>
              <a:headEnd/>
              <a:tailEnd/>
            </a:ln>
          </p:spPr>
          <p:txBody>
            <a:bodyPr/>
            <a:lstStyle/>
            <a:p>
              <a:endParaRPr lang="ru-RU"/>
            </a:p>
          </p:txBody>
        </p:sp>
        <p:sp>
          <p:nvSpPr>
            <p:cNvPr id="266" name="Freeform 545"/>
            <p:cNvSpPr>
              <a:spLocks/>
            </p:cNvSpPr>
            <p:nvPr/>
          </p:nvSpPr>
          <p:spPr bwMode="auto">
            <a:xfrm>
              <a:off x="3463" y="3036"/>
              <a:ext cx="141" cy="156"/>
            </a:xfrm>
            <a:custGeom>
              <a:avLst/>
              <a:gdLst>
                <a:gd name="T0" fmla="*/ 1 w 227"/>
                <a:gd name="T1" fmla="*/ 0 h 333"/>
                <a:gd name="T2" fmla="*/ 1 w 227"/>
                <a:gd name="T3" fmla="*/ 0 h 333"/>
                <a:gd name="T4" fmla="*/ 1 w 227"/>
                <a:gd name="T5" fmla="*/ 0 h 333"/>
                <a:gd name="T6" fmla="*/ 1 w 227"/>
                <a:gd name="T7" fmla="*/ 0 h 333"/>
                <a:gd name="T8" fmla="*/ 1 w 227"/>
                <a:gd name="T9" fmla="*/ 0 h 333"/>
                <a:gd name="T10" fmla="*/ 1 w 227"/>
                <a:gd name="T11" fmla="*/ 0 h 333"/>
                <a:gd name="T12" fmla="*/ 1 w 227"/>
                <a:gd name="T13" fmla="*/ 0 h 333"/>
                <a:gd name="T14" fmla="*/ 1 w 227"/>
                <a:gd name="T15" fmla="*/ 0 h 333"/>
                <a:gd name="T16" fmla="*/ 1 w 227"/>
                <a:gd name="T17" fmla="*/ 0 h 333"/>
                <a:gd name="T18" fmla="*/ 1 w 227"/>
                <a:gd name="T19" fmla="*/ 0 h 333"/>
                <a:gd name="T20" fmla="*/ 1 w 227"/>
                <a:gd name="T21" fmla="*/ 0 h 333"/>
                <a:gd name="T22" fmla="*/ 1 w 227"/>
                <a:gd name="T23" fmla="*/ 0 h 333"/>
                <a:gd name="T24" fmla="*/ 1 w 227"/>
                <a:gd name="T25" fmla="*/ 0 h 333"/>
                <a:gd name="T26" fmla="*/ 1 w 227"/>
                <a:gd name="T27" fmla="*/ 0 h 333"/>
                <a:gd name="T28" fmla="*/ 1 w 227"/>
                <a:gd name="T29" fmla="*/ 0 h 333"/>
                <a:gd name="T30" fmla="*/ 1 w 227"/>
                <a:gd name="T31" fmla="*/ 0 h 333"/>
                <a:gd name="T32" fmla="*/ 1 w 227"/>
                <a:gd name="T33" fmla="*/ 0 h 333"/>
                <a:gd name="T34" fmla="*/ 1 w 227"/>
                <a:gd name="T35" fmla="*/ 0 h 333"/>
                <a:gd name="T36" fmla="*/ 1 w 227"/>
                <a:gd name="T37" fmla="*/ 0 h 333"/>
                <a:gd name="T38" fmla="*/ 1 w 227"/>
                <a:gd name="T39" fmla="*/ 0 h 333"/>
                <a:gd name="T40" fmla="*/ 1 w 227"/>
                <a:gd name="T41" fmla="*/ 0 h 333"/>
                <a:gd name="T42" fmla="*/ 1 w 227"/>
                <a:gd name="T43" fmla="*/ 0 h 333"/>
                <a:gd name="T44" fmla="*/ 1 w 227"/>
                <a:gd name="T45" fmla="*/ 0 h 333"/>
                <a:gd name="T46" fmla="*/ 1 w 227"/>
                <a:gd name="T47" fmla="*/ 0 h 333"/>
                <a:gd name="T48" fmla="*/ 1 w 227"/>
                <a:gd name="T49" fmla="*/ 0 h 333"/>
                <a:gd name="T50" fmla="*/ 1 w 227"/>
                <a:gd name="T51" fmla="*/ 0 h 333"/>
                <a:gd name="T52" fmla="*/ 1 w 227"/>
                <a:gd name="T53" fmla="*/ 0 h 333"/>
                <a:gd name="T54" fmla="*/ 1 w 227"/>
                <a:gd name="T55" fmla="*/ 0 h 333"/>
                <a:gd name="T56" fmla="*/ 1 w 227"/>
                <a:gd name="T57" fmla="*/ 0 h 333"/>
                <a:gd name="T58" fmla="*/ 1 w 227"/>
                <a:gd name="T59" fmla="*/ 0 h 333"/>
                <a:gd name="T60" fmla="*/ 1 w 227"/>
                <a:gd name="T61" fmla="*/ 0 h 333"/>
                <a:gd name="T62" fmla="*/ 1 w 227"/>
                <a:gd name="T63" fmla="*/ 0 h 333"/>
                <a:gd name="T64" fmla="*/ 1 w 227"/>
                <a:gd name="T65" fmla="*/ 0 h 333"/>
                <a:gd name="T66" fmla="*/ 1 w 227"/>
                <a:gd name="T67" fmla="*/ 0 h 333"/>
                <a:gd name="T68" fmla="*/ 0 w 227"/>
                <a:gd name="T69" fmla="*/ 0 h 333"/>
                <a:gd name="T70" fmla="*/ 0 w 227"/>
                <a:gd name="T71" fmla="*/ 0 h 333"/>
                <a:gd name="T72" fmla="*/ 1 w 227"/>
                <a:gd name="T73" fmla="*/ 0 h 333"/>
                <a:gd name="T74" fmla="*/ 1 w 227"/>
                <a:gd name="T75" fmla="*/ 0 h 333"/>
                <a:gd name="T76" fmla="*/ 1 w 227"/>
                <a:gd name="T77" fmla="*/ 0 h 333"/>
                <a:gd name="T78" fmla="*/ 1 w 227"/>
                <a:gd name="T79" fmla="*/ 0 h 333"/>
                <a:gd name="T80" fmla="*/ 1 w 227"/>
                <a:gd name="T81" fmla="*/ 0 h 333"/>
                <a:gd name="T82" fmla="*/ 1 w 227"/>
                <a:gd name="T83" fmla="*/ 0 h 333"/>
                <a:gd name="T84" fmla="*/ 1 w 227"/>
                <a:gd name="T85" fmla="*/ 0 h 333"/>
                <a:gd name="T86" fmla="*/ 1 w 227"/>
                <a:gd name="T87" fmla="*/ 0 h 333"/>
                <a:gd name="T88" fmla="*/ 1 w 227"/>
                <a:gd name="T89" fmla="*/ 0 h 3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27"/>
                <a:gd name="T136" fmla="*/ 0 h 333"/>
                <a:gd name="T137" fmla="*/ 227 w 227"/>
                <a:gd name="T138" fmla="*/ 333 h 33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27" h="333">
                  <a:moveTo>
                    <a:pt x="186" y="201"/>
                  </a:moveTo>
                  <a:lnTo>
                    <a:pt x="186" y="201"/>
                  </a:lnTo>
                  <a:lnTo>
                    <a:pt x="200" y="181"/>
                  </a:lnTo>
                  <a:lnTo>
                    <a:pt x="212" y="162"/>
                  </a:lnTo>
                  <a:lnTo>
                    <a:pt x="221" y="139"/>
                  </a:lnTo>
                  <a:lnTo>
                    <a:pt x="227" y="116"/>
                  </a:lnTo>
                  <a:lnTo>
                    <a:pt x="221" y="94"/>
                  </a:lnTo>
                  <a:lnTo>
                    <a:pt x="213" y="74"/>
                  </a:lnTo>
                  <a:lnTo>
                    <a:pt x="206" y="57"/>
                  </a:lnTo>
                  <a:lnTo>
                    <a:pt x="197" y="42"/>
                  </a:lnTo>
                  <a:lnTo>
                    <a:pt x="186" y="30"/>
                  </a:lnTo>
                  <a:lnTo>
                    <a:pt x="177" y="19"/>
                  </a:lnTo>
                  <a:lnTo>
                    <a:pt x="165" y="12"/>
                  </a:lnTo>
                  <a:lnTo>
                    <a:pt x="154" y="6"/>
                  </a:lnTo>
                  <a:lnTo>
                    <a:pt x="144" y="1"/>
                  </a:lnTo>
                  <a:lnTo>
                    <a:pt x="132" y="0"/>
                  </a:lnTo>
                  <a:lnTo>
                    <a:pt x="119" y="0"/>
                  </a:lnTo>
                  <a:lnTo>
                    <a:pt x="107" y="3"/>
                  </a:lnTo>
                  <a:lnTo>
                    <a:pt x="97" y="7"/>
                  </a:lnTo>
                  <a:lnTo>
                    <a:pt x="85" y="13"/>
                  </a:lnTo>
                  <a:lnTo>
                    <a:pt x="74" y="21"/>
                  </a:lnTo>
                  <a:lnTo>
                    <a:pt x="63" y="31"/>
                  </a:lnTo>
                  <a:lnTo>
                    <a:pt x="53" y="44"/>
                  </a:lnTo>
                  <a:lnTo>
                    <a:pt x="44" y="59"/>
                  </a:lnTo>
                  <a:lnTo>
                    <a:pt x="38" y="78"/>
                  </a:lnTo>
                  <a:lnTo>
                    <a:pt x="30" y="101"/>
                  </a:lnTo>
                  <a:lnTo>
                    <a:pt x="23" y="128"/>
                  </a:lnTo>
                  <a:lnTo>
                    <a:pt x="16" y="160"/>
                  </a:lnTo>
                  <a:lnTo>
                    <a:pt x="10" y="197"/>
                  </a:lnTo>
                  <a:lnTo>
                    <a:pt x="6" y="237"/>
                  </a:lnTo>
                  <a:lnTo>
                    <a:pt x="3" y="283"/>
                  </a:lnTo>
                  <a:lnTo>
                    <a:pt x="0" y="333"/>
                  </a:lnTo>
                  <a:lnTo>
                    <a:pt x="32" y="319"/>
                  </a:lnTo>
                  <a:lnTo>
                    <a:pt x="60" y="306"/>
                  </a:lnTo>
                  <a:lnTo>
                    <a:pt x="88" y="289"/>
                  </a:lnTo>
                  <a:lnTo>
                    <a:pt x="112" y="272"/>
                  </a:lnTo>
                  <a:lnTo>
                    <a:pt x="133" y="254"/>
                  </a:lnTo>
                  <a:lnTo>
                    <a:pt x="154" y="237"/>
                  </a:lnTo>
                  <a:lnTo>
                    <a:pt x="171" y="219"/>
                  </a:lnTo>
                  <a:lnTo>
                    <a:pt x="186" y="201"/>
                  </a:lnTo>
                  <a:close/>
                </a:path>
              </a:pathLst>
            </a:custGeom>
            <a:solidFill>
              <a:srgbClr val="FE6612"/>
            </a:solidFill>
            <a:ln w="9525">
              <a:noFill/>
              <a:round/>
              <a:headEnd/>
              <a:tailEnd/>
            </a:ln>
          </p:spPr>
          <p:txBody>
            <a:bodyPr/>
            <a:lstStyle/>
            <a:p>
              <a:endParaRPr lang="ru-RU"/>
            </a:p>
          </p:txBody>
        </p:sp>
        <p:sp>
          <p:nvSpPr>
            <p:cNvPr id="267" name="Freeform 546"/>
            <p:cNvSpPr>
              <a:spLocks/>
            </p:cNvSpPr>
            <p:nvPr/>
          </p:nvSpPr>
          <p:spPr bwMode="auto">
            <a:xfrm>
              <a:off x="3453" y="2928"/>
              <a:ext cx="122" cy="137"/>
            </a:xfrm>
            <a:custGeom>
              <a:avLst/>
              <a:gdLst>
                <a:gd name="T0" fmla="*/ 1 w 197"/>
                <a:gd name="T1" fmla="*/ 0 h 293"/>
                <a:gd name="T2" fmla="*/ 1 w 197"/>
                <a:gd name="T3" fmla="*/ 0 h 293"/>
                <a:gd name="T4" fmla="*/ 1 w 197"/>
                <a:gd name="T5" fmla="*/ 0 h 293"/>
                <a:gd name="T6" fmla="*/ 1 w 197"/>
                <a:gd name="T7" fmla="*/ 0 h 293"/>
                <a:gd name="T8" fmla="*/ 1 w 197"/>
                <a:gd name="T9" fmla="*/ 0 h 293"/>
                <a:gd name="T10" fmla="*/ 1 w 197"/>
                <a:gd name="T11" fmla="*/ 0 h 293"/>
                <a:gd name="T12" fmla="*/ 1 w 197"/>
                <a:gd name="T13" fmla="*/ 0 h 293"/>
                <a:gd name="T14" fmla="*/ 1 w 197"/>
                <a:gd name="T15" fmla="*/ 0 h 293"/>
                <a:gd name="T16" fmla="*/ 1 w 197"/>
                <a:gd name="T17" fmla="*/ 0 h 293"/>
                <a:gd name="T18" fmla="*/ 1 w 197"/>
                <a:gd name="T19" fmla="*/ 0 h 293"/>
                <a:gd name="T20" fmla="*/ 1 w 197"/>
                <a:gd name="T21" fmla="*/ 0 h 293"/>
                <a:gd name="T22" fmla="*/ 1 w 197"/>
                <a:gd name="T23" fmla="*/ 0 h 293"/>
                <a:gd name="T24" fmla="*/ 1 w 197"/>
                <a:gd name="T25" fmla="*/ 0 h 293"/>
                <a:gd name="T26" fmla="*/ 1 w 197"/>
                <a:gd name="T27" fmla="*/ 0 h 293"/>
                <a:gd name="T28" fmla="*/ 1 w 197"/>
                <a:gd name="T29" fmla="*/ 0 h 293"/>
                <a:gd name="T30" fmla="*/ 1 w 197"/>
                <a:gd name="T31" fmla="*/ 0 h 293"/>
                <a:gd name="T32" fmla="*/ 1 w 197"/>
                <a:gd name="T33" fmla="*/ 0 h 293"/>
                <a:gd name="T34" fmla="*/ 1 w 197"/>
                <a:gd name="T35" fmla="*/ 0 h 293"/>
                <a:gd name="T36" fmla="*/ 1 w 197"/>
                <a:gd name="T37" fmla="*/ 0 h 293"/>
                <a:gd name="T38" fmla="*/ 1 w 197"/>
                <a:gd name="T39" fmla="*/ 0 h 293"/>
                <a:gd name="T40" fmla="*/ 1 w 197"/>
                <a:gd name="T41" fmla="*/ 0 h 293"/>
                <a:gd name="T42" fmla="*/ 1 w 197"/>
                <a:gd name="T43" fmla="*/ 0 h 293"/>
                <a:gd name="T44" fmla="*/ 1 w 197"/>
                <a:gd name="T45" fmla="*/ 0 h 293"/>
                <a:gd name="T46" fmla="*/ 1 w 197"/>
                <a:gd name="T47" fmla="*/ 0 h 293"/>
                <a:gd name="T48" fmla="*/ 1 w 197"/>
                <a:gd name="T49" fmla="*/ 0 h 293"/>
                <a:gd name="T50" fmla="*/ 1 w 197"/>
                <a:gd name="T51" fmla="*/ 0 h 293"/>
                <a:gd name="T52" fmla="*/ 1 w 197"/>
                <a:gd name="T53" fmla="*/ 0 h 293"/>
                <a:gd name="T54" fmla="*/ 1 w 197"/>
                <a:gd name="T55" fmla="*/ 0 h 293"/>
                <a:gd name="T56" fmla="*/ 1 w 197"/>
                <a:gd name="T57" fmla="*/ 0 h 293"/>
                <a:gd name="T58" fmla="*/ 1 w 197"/>
                <a:gd name="T59" fmla="*/ 0 h 293"/>
                <a:gd name="T60" fmla="*/ 1 w 197"/>
                <a:gd name="T61" fmla="*/ 0 h 293"/>
                <a:gd name="T62" fmla="*/ 1 w 197"/>
                <a:gd name="T63" fmla="*/ 0 h 293"/>
                <a:gd name="T64" fmla="*/ 1 w 197"/>
                <a:gd name="T65" fmla="*/ 0 h 293"/>
                <a:gd name="T66" fmla="*/ 0 w 197"/>
                <a:gd name="T67" fmla="*/ 0 h 293"/>
                <a:gd name="T68" fmla="*/ 0 w 197"/>
                <a:gd name="T69" fmla="*/ 0 h 293"/>
                <a:gd name="T70" fmla="*/ 0 w 197"/>
                <a:gd name="T71" fmla="*/ 0 h 293"/>
                <a:gd name="T72" fmla="*/ 1 w 197"/>
                <a:gd name="T73" fmla="*/ 0 h 293"/>
                <a:gd name="T74" fmla="*/ 1 w 197"/>
                <a:gd name="T75" fmla="*/ 0 h 293"/>
                <a:gd name="T76" fmla="*/ 1 w 197"/>
                <a:gd name="T77" fmla="*/ 0 h 293"/>
                <a:gd name="T78" fmla="*/ 1 w 197"/>
                <a:gd name="T79" fmla="*/ 0 h 293"/>
                <a:gd name="T80" fmla="*/ 1 w 197"/>
                <a:gd name="T81" fmla="*/ 0 h 293"/>
                <a:gd name="T82" fmla="*/ 1 w 197"/>
                <a:gd name="T83" fmla="*/ 0 h 293"/>
                <a:gd name="T84" fmla="*/ 1 w 197"/>
                <a:gd name="T85" fmla="*/ 0 h 293"/>
                <a:gd name="T86" fmla="*/ 1 w 197"/>
                <a:gd name="T87" fmla="*/ 0 h 293"/>
                <a:gd name="T88" fmla="*/ 1 w 197"/>
                <a:gd name="T89" fmla="*/ 0 h 293"/>
                <a:gd name="T90" fmla="*/ 1 w 197"/>
                <a:gd name="T91" fmla="*/ 0 h 293"/>
                <a:gd name="T92" fmla="*/ 1 w 197"/>
                <a:gd name="T93" fmla="*/ 0 h 293"/>
                <a:gd name="T94" fmla="*/ 1 w 197"/>
                <a:gd name="T95" fmla="*/ 0 h 293"/>
                <a:gd name="T96" fmla="*/ 1 w 197"/>
                <a:gd name="T97" fmla="*/ 0 h 293"/>
                <a:gd name="T98" fmla="*/ 1 w 197"/>
                <a:gd name="T99" fmla="*/ 0 h 293"/>
                <a:gd name="T100" fmla="*/ 1 w 197"/>
                <a:gd name="T101" fmla="*/ 0 h 293"/>
                <a:gd name="T102" fmla="*/ 1 w 197"/>
                <a:gd name="T103" fmla="*/ 0 h 293"/>
                <a:gd name="T104" fmla="*/ 1 w 197"/>
                <a:gd name="T105" fmla="*/ 0 h 293"/>
                <a:gd name="T106" fmla="*/ 1 w 197"/>
                <a:gd name="T107" fmla="*/ 0 h 293"/>
                <a:gd name="T108" fmla="*/ 1 w 197"/>
                <a:gd name="T109" fmla="*/ 0 h 293"/>
                <a:gd name="T110" fmla="*/ 1 w 197"/>
                <a:gd name="T111" fmla="*/ 0 h 293"/>
                <a:gd name="T112" fmla="*/ 1 w 197"/>
                <a:gd name="T113" fmla="*/ 0 h 2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97"/>
                <a:gd name="T172" fmla="*/ 0 h 293"/>
                <a:gd name="T173" fmla="*/ 197 w 197"/>
                <a:gd name="T174" fmla="*/ 293 h 29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97" h="293">
                  <a:moveTo>
                    <a:pt x="197" y="258"/>
                  </a:moveTo>
                  <a:lnTo>
                    <a:pt x="197" y="258"/>
                  </a:lnTo>
                  <a:lnTo>
                    <a:pt x="180" y="236"/>
                  </a:lnTo>
                  <a:lnTo>
                    <a:pt x="174" y="228"/>
                  </a:lnTo>
                  <a:lnTo>
                    <a:pt x="170" y="218"/>
                  </a:lnTo>
                  <a:lnTo>
                    <a:pt x="165" y="205"/>
                  </a:lnTo>
                  <a:lnTo>
                    <a:pt x="161" y="190"/>
                  </a:lnTo>
                  <a:lnTo>
                    <a:pt x="153" y="155"/>
                  </a:lnTo>
                  <a:lnTo>
                    <a:pt x="147" y="118"/>
                  </a:lnTo>
                  <a:lnTo>
                    <a:pt x="141" y="80"/>
                  </a:lnTo>
                  <a:lnTo>
                    <a:pt x="135" y="46"/>
                  </a:lnTo>
                  <a:lnTo>
                    <a:pt x="129" y="21"/>
                  </a:lnTo>
                  <a:lnTo>
                    <a:pt x="124" y="12"/>
                  </a:lnTo>
                  <a:lnTo>
                    <a:pt x="121" y="6"/>
                  </a:lnTo>
                  <a:lnTo>
                    <a:pt x="117" y="3"/>
                  </a:lnTo>
                  <a:lnTo>
                    <a:pt x="112" y="0"/>
                  </a:lnTo>
                  <a:lnTo>
                    <a:pt x="108" y="0"/>
                  </a:lnTo>
                  <a:lnTo>
                    <a:pt x="102" y="0"/>
                  </a:lnTo>
                  <a:lnTo>
                    <a:pt x="94" y="1"/>
                  </a:lnTo>
                  <a:lnTo>
                    <a:pt x="89" y="3"/>
                  </a:lnTo>
                  <a:lnTo>
                    <a:pt x="80" y="4"/>
                  </a:lnTo>
                  <a:lnTo>
                    <a:pt x="68" y="9"/>
                  </a:lnTo>
                  <a:lnTo>
                    <a:pt x="49" y="16"/>
                  </a:lnTo>
                  <a:lnTo>
                    <a:pt x="36" y="21"/>
                  </a:lnTo>
                  <a:lnTo>
                    <a:pt x="33" y="24"/>
                  </a:lnTo>
                  <a:lnTo>
                    <a:pt x="18" y="80"/>
                  </a:lnTo>
                  <a:lnTo>
                    <a:pt x="9" y="93"/>
                  </a:lnTo>
                  <a:lnTo>
                    <a:pt x="3" y="103"/>
                  </a:lnTo>
                  <a:lnTo>
                    <a:pt x="0" y="115"/>
                  </a:lnTo>
                  <a:lnTo>
                    <a:pt x="0" y="119"/>
                  </a:lnTo>
                  <a:lnTo>
                    <a:pt x="0" y="125"/>
                  </a:lnTo>
                  <a:lnTo>
                    <a:pt x="2" y="130"/>
                  </a:lnTo>
                  <a:lnTo>
                    <a:pt x="6" y="134"/>
                  </a:lnTo>
                  <a:lnTo>
                    <a:pt x="11" y="139"/>
                  </a:lnTo>
                  <a:lnTo>
                    <a:pt x="18" y="143"/>
                  </a:lnTo>
                  <a:lnTo>
                    <a:pt x="27" y="146"/>
                  </a:lnTo>
                  <a:lnTo>
                    <a:pt x="38" y="149"/>
                  </a:lnTo>
                  <a:lnTo>
                    <a:pt x="71" y="248"/>
                  </a:lnTo>
                  <a:lnTo>
                    <a:pt x="67" y="258"/>
                  </a:lnTo>
                  <a:lnTo>
                    <a:pt x="64" y="274"/>
                  </a:lnTo>
                  <a:lnTo>
                    <a:pt x="61" y="292"/>
                  </a:lnTo>
                  <a:lnTo>
                    <a:pt x="80" y="293"/>
                  </a:lnTo>
                  <a:lnTo>
                    <a:pt x="99" y="293"/>
                  </a:lnTo>
                  <a:lnTo>
                    <a:pt x="117" y="292"/>
                  </a:lnTo>
                  <a:lnTo>
                    <a:pt x="135" y="289"/>
                  </a:lnTo>
                  <a:lnTo>
                    <a:pt x="152" y="284"/>
                  </a:lnTo>
                  <a:lnTo>
                    <a:pt x="168" y="277"/>
                  </a:lnTo>
                  <a:lnTo>
                    <a:pt x="183" y="269"/>
                  </a:lnTo>
                  <a:lnTo>
                    <a:pt x="197" y="258"/>
                  </a:lnTo>
                  <a:close/>
                </a:path>
              </a:pathLst>
            </a:custGeom>
            <a:solidFill>
              <a:srgbClr val="FE6612"/>
            </a:solidFill>
            <a:ln w="9525">
              <a:noFill/>
              <a:round/>
              <a:headEnd/>
              <a:tailEnd/>
            </a:ln>
          </p:spPr>
          <p:txBody>
            <a:bodyPr/>
            <a:lstStyle/>
            <a:p>
              <a:endParaRPr lang="ru-RU"/>
            </a:p>
          </p:txBody>
        </p:sp>
        <p:sp>
          <p:nvSpPr>
            <p:cNvPr id="268" name="Freeform 547"/>
            <p:cNvSpPr>
              <a:spLocks/>
            </p:cNvSpPr>
            <p:nvPr/>
          </p:nvSpPr>
          <p:spPr bwMode="auto">
            <a:xfrm>
              <a:off x="3463" y="3036"/>
              <a:ext cx="141" cy="156"/>
            </a:xfrm>
            <a:custGeom>
              <a:avLst/>
              <a:gdLst>
                <a:gd name="T0" fmla="*/ 1 w 227"/>
                <a:gd name="T1" fmla="*/ 0 h 333"/>
                <a:gd name="T2" fmla="*/ 1 w 227"/>
                <a:gd name="T3" fmla="*/ 0 h 333"/>
                <a:gd name="T4" fmla="*/ 1 w 227"/>
                <a:gd name="T5" fmla="*/ 0 h 333"/>
                <a:gd name="T6" fmla="*/ 1 w 227"/>
                <a:gd name="T7" fmla="*/ 0 h 333"/>
                <a:gd name="T8" fmla="*/ 1 w 227"/>
                <a:gd name="T9" fmla="*/ 0 h 333"/>
                <a:gd name="T10" fmla="*/ 1 w 227"/>
                <a:gd name="T11" fmla="*/ 0 h 333"/>
                <a:gd name="T12" fmla="*/ 1 w 227"/>
                <a:gd name="T13" fmla="*/ 0 h 333"/>
                <a:gd name="T14" fmla="*/ 1 w 227"/>
                <a:gd name="T15" fmla="*/ 0 h 333"/>
                <a:gd name="T16" fmla="*/ 1 w 227"/>
                <a:gd name="T17" fmla="*/ 0 h 333"/>
                <a:gd name="T18" fmla="*/ 1 w 227"/>
                <a:gd name="T19" fmla="*/ 0 h 333"/>
                <a:gd name="T20" fmla="*/ 1 w 227"/>
                <a:gd name="T21" fmla="*/ 0 h 333"/>
                <a:gd name="T22" fmla="*/ 1 w 227"/>
                <a:gd name="T23" fmla="*/ 0 h 333"/>
                <a:gd name="T24" fmla="*/ 1 w 227"/>
                <a:gd name="T25" fmla="*/ 0 h 333"/>
                <a:gd name="T26" fmla="*/ 1 w 227"/>
                <a:gd name="T27" fmla="*/ 0 h 333"/>
                <a:gd name="T28" fmla="*/ 1 w 227"/>
                <a:gd name="T29" fmla="*/ 0 h 333"/>
                <a:gd name="T30" fmla="*/ 1 w 227"/>
                <a:gd name="T31" fmla="*/ 0 h 333"/>
                <a:gd name="T32" fmla="*/ 1 w 227"/>
                <a:gd name="T33" fmla="*/ 0 h 333"/>
                <a:gd name="T34" fmla="*/ 1 w 227"/>
                <a:gd name="T35" fmla="*/ 0 h 333"/>
                <a:gd name="T36" fmla="*/ 1 w 227"/>
                <a:gd name="T37" fmla="*/ 0 h 333"/>
                <a:gd name="T38" fmla="*/ 1 w 227"/>
                <a:gd name="T39" fmla="*/ 0 h 333"/>
                <a:gd name="T40" fmla="*/ 1 w 227"/>
                <a:gd name="T41" fmla="*/ 0 h 333"/>
                <a:gd name="T42" fmla="*/ 1 w 227"/>
                <a:gd name="T43" fmla="*/ 0 h 333"/>
                <a:gd name="T44" fmla="*/ 1 w 227"/>
                <a:gd name="T45" fmla="*/ 0 h 333"/>
                <a:gd name="T46" fmla="*/ 1 w 227"/>
                <a:gd name="T47" fmla="*/ 0 h 333"/>
                <a:gd name="T48" fmla="*/ 1 w 227"/>
                <a:gd name="T49" fmla="*/ 0 h 333"/>
                <a:gd name="T50" fmla="*/ 1 w 227"/>
                <a:gd name="T51" fmla="*/ 0 h 333"/>
                <a:gd name="T52" fmla="*/ 1 w 227"/>
                <a:gd name="T53" fmla="*/ 0 h 333"/>
                <a:gd name="T54" fmla="*/ 1 w 227"/>
                <a:gd name="T55" fmla="*/ 0 h 333"/>
                <a:gd name="T56" fmla="*/ 1 w 227"/>
                <a:gd name="T57" fmla="*/ 0 h 333"/>
                <a:gd name="T58" fmla="*/ 1 w 227"/>
                <a:gd name="T59" fmla="*/ 0 h 333"/>
                <a:gd name="T60" fmla="*/ 1 w 227"/>
                <a:gd name="T61" fmla="*/ 0 h 333"/>
                <a:gd name="T62" fmla="*/ 1 w 227"/>
                <a:gd name="T63" fmla="*/ 0 h 333"/>
                <a:gd name="T64" fmla="*/ 1 w 227"/>
                <a:gd name="T65" fmla="*/ 0 h 333"/>
                <a:gd name="T66" fmla="*/ 1 w 227"/>
                <a:gd name="T67" fmla="*/ 0 h 333"/>
                <a:gd name="T68" fmla="*/ 0 w 227"/>
                <a:gd name="T69" fmla="*/ 0 h 333"/>
                <a:gd name="T70" fmla="*/ 0 w 227"/>
                <a:gd name="T71" fmla="*/ 0 h 333"/>
                <a:gd name="T72" fmla="*/ 1 w 227"/>
                <a:gd name="T73" fmla="*/ 0 h 333"/>
                <a:gd name="T74" fmla="*/ 1 w 227"/>
                <a:gd name="T75" fmla="*/ 0 h 333"/>
                <a:gd name="T76" fmla="*/ 1 w 227"/>
                <a:gd name="T77" fmla="*/ 0 h 333"/>
                <a:gd name="T78" fmla="*/ 1 w 227"/>
                <a:gd name="T79" fmla="*/ 0 h 333"/>
                <a:gd name="T80" fmla="*/ 1 w 227"/>
                <a:gd name="T81" fmla="*/ 0 h 333"/>
                <a:gd name="T82" fmla="*/ 1 w 227"/>
                <a:gd name="T83" fmla="*/ 0 h 333"/>
                <a:gd name="T84" fmla="*/ 1 w 227"/>
                <a:gd name="T85" fmla="*/ 0 h 333"/>
                <a:gd name="T86" fmla="*/ 1 w 227"/>
                <a:gd name="T87" fmla="*/ 0 h 333"/>
                <a:gd name="T88" fmla="*/ 1 w 227"/>
                <a:gd name="T89" fmla="*/ 0 h 3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27"/>
                <a:gd name="T136" fmla="*/ 0 h 333"/>
                <a:gd name="T137" fmla="*/ 227 w 227"/>
                <a:gd name="T138" fmla="*/ 333 h 33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27" h="333">
                  <a:moveTo>
                    <a:pt x="186" y="201"/>
                  </a:moveTo>
                  <a:lnTo>
                    <a:pt x="186" y="201"/>
                  </a:lnTo>
                  <a:lnTo>
                    <a:pt x="200" y="181"/>
                  </a:lnTo>
                  <a:lnTo>
                    <a:pt x="212" y="162"/>
                  </a:lnTo>
                  <a:lnTo>
                    <a:pt x="221" y="139"/>
                  </a:lnTo>
                  <a:lnTo>
                    <a:pt x="227" y="116"/>
                  </a:lnTo>
                  <a:lnTo>
                    <a:pt x="221" y="94"/>
                  </a:lnTo>
                  <a:lnTo>
                    <a:pt x="213" y="74"/>
                  </a:lnTo>
                  <a:lnTo>
                    <a:pt x="206" y="57"/>
                  </a:lnTo>
                  <a:lnTo>
                    <a:pt x="197" y="42"/>
                  </a:lnTo>
                  <a:lnTo>
                    <a:pt x="186" y="30"/>
                  </a:lnTo>
                  <a:lnTo>
                    <a:pt x="177" y="19"/>
                  </a:lnTo>
                  <a:lnTo>
                    <a:pt x="165" y="12"/>
                  </a:lnTo>
                  <a:lnTo>
                    <a:pt x="154" y="6"/>
                  </a:lnTo>
                  <a:lnTo>
                    <a:pt x="144" y="1"/>
                  </a:lnTo>
                  <a:lnTo>
                    <a:pt x="132" y="0"/>
                  </a:lnTo>
                  <a:lnTo>
                    <a:pt x="119" y="0"/>
                  </a:lnTo>
                  <a:lnTo>
                    <a:pt x="107" y="3"/>
                  </a:lnTo>
                  <a:lnTo>
                    <a:pt x="97" y="7"/>
                  </a:lnTo>
                  <a:lnTo>
                    <a:pt x="85" y="13"/>
                  </a:lnTo>
                  <a:lnTo>
                    <a:pt x="74" y="21"/>
                  </a:lnTo>
                  <a:lnTo>
                    <a:pt x="63" y="31"/>
                  </a:lnTo>
                  <a:lnTo>
                    <a:pt x="53" y="44"/>
                  </a:lnTo>
                  <a:lnTo>
                    <a:pt x="44" y="59"/>
                  </a:lnTo>
                  <a:lnTo>
                    <a:pt x="38" y="78"/>
                  </a:lnTo>
                  <a:lnTo>
                    <a:pt x="30" y="101"/>
                  </a:lnTo>
                  <a:lnTo>
                    <a:pt x="23" y="128"/>
                  </a:lnTo>
                  <a:lnTo>
                    <a:pt x="16" y="160"/>
                  </a:lnTo>
                  <a:lnTo>
                    <a:pt x="10" y="197"/>
                  </a:lnTo>
                  <a:lnTo>
                    <a:pt x="6" y="237"/>
                  </a:lnTo>
                  <a:lnTo>
                    <a:pt x="3" y="283"/>
                  </a:lnTo>
                  <a:lnTo>
                    <a:pt x="0" y="333"/>
                  </a:lnTo>
                  <a:lnTo>
                    <a:pt x="32" y="319"/>
                  </a:lnTo>
                  <a:lnTo>
                    <a:pt x="60" y="306"/>
                  </a:lnTo>
                  <a:lnTo>
                    <a:pt x="88" y="289"/>
                  </a:lnTo>
                  <a:lnTo>
                    <a:pt x="112" y="272"/>
                  </a:lnTo>
                  <a:lnTo>
                    <a:pt x="133" y="254"/>
                  </a:lnTo>
                  <a:lnTo>
                    <a:pt x="154" y="237"/>
                  </a:lnTo>
                  <a:lnTo>
                    <a:pt x="171" y="219"/>
                  </a:lnTo>
                  <a:lnTo>
                    <a:pt x="186" y="201"/>
                  </a:lnTo>
                  <a:close/>
                </a:path>
              </a:pathLst>
            </a:custGeom>
            <a:solidFill>
              <a:srgbClr val="1E3758"/>
            </a:solidFill>
            <a:ln w="9525">
              <a:noFill/>
              <a:round/>
              <a:headEnd/>
              <a:tailEnd/>
            </a:ln>
          </p:spPr>
          <p:txBody>
            <a:bodyPr/>
            <a:lstStyle/>
            <a:p>
              <a:endParaRPr lang="ru-RU"/>
            </a:p>
          </p:txBody>
        </p:sp>
        <p:sp>
          <p:nvSpPr>
            <p:cNvPr id="269" name="Freeform 548"/>
            <p:cNvSpPr>
              <a:spLocks/>
            </p:cNvSpPr>
            <p:nvPr/>
          </p:nvSpPr>
          <p:spPr bwMode="auto">
            <a:xfrm>
              <a:off x="3453" y="2928"/>
              <a:ext cx="122" cy="137"/>
            </a:xfrm>
            <a:custGeom>
              <a:avLst/>
              <a:gdLst>
                <a:gd name="T0" fmla="*/ 1 w 197"/>
                <a:gd name="T1" fmla="*/ 0 h 293"/>
                <a:gd name="T2" fmla="*/ 1 w 197"/>
                <a:gd name="T3" fmla="*/ 0 h 293"/>
                <a:gd name="T4" fmla="*/ 1 w 197"/>
                <a:gd name="T5" fmla="*/ 0 h 293"/>
                <a:gd name="T6" fmla="*/ 1 w 197"/>
                <a:gd name="T7" fmla="*/ 0 h 293"/>
                <a:gd name="T8" fmla="*/ 1 w 197"/>
                <a:gd name="T9" fmla="*/ 0 h 293"/>
                <a:gd name="T10" fmla="*/ 1 w 197"/>
                <a:gd name="T11" fmla="*/ 0 h 293"/>
                <a:gd name="T12" fmla="*/ 1 w 197"/>
                <a:gd name="T13" fmla="*/ 0 h 293"/>
                <a:gd name="T14" fmla="*/ 1 w 197"/>
                <a:gd name="T15" fmla="*/ 0 h 293"/>
                <a:gd name="T16" fmla="*/ 1 w 197"/>
                <a:gd name="T17" fmla="*/ 0 h 293"/>
                <a:gd name="T18" fmla="*/ 1 w 197"/>
                <a:gd name="T19" fmla="*/ 0 h 293"/>
                <a:gd name="T20" fmla="*/ 1 w 197"/>
                <a:gd name="T21" fmla="*/ 0 h 293"/>
                <a:gd name="T22" fmla="*/ 1 w 197"/>
                <a:gd name="T23" fmla="*/ 0 h 293"/>
                <a:gd name="T24" fmla="*/ 1 w 197"/>
                <a:gd name="T25" fmla="*/ 0 h 293"/>
                <a:gd name="T26" fmla="*/ 1 w 197"/>
                <a:gd name="T27" fmla="*/ 0 h 293"/>
                <a:gd name="T28" fmla="*/ 1 w 197"/>
                <a:gd name="T29" fmla="*/ 0 h 293"/>
                <a:gd name="T30" fmla="*/ 1 w 197"/>
                <a:gd name="T31" fmla="*/ 0 h 293"/>
                <a:gd name="T32" fmla="*/ 1 w 197"/>
                <a:gd name="T33" fmla="*/ 0 h 293"/>
                <a:gd name="T34" fmla="*/ 1 w 197"/>
                <a:gd name="T35" fmla="*/ 0 h 293"/>
                <a:gd name="T36" fmla="*/ 1 w 197"/>
                <a:gd name="T37" fmla="*/ 0 h 293"/>
                <a:gd name="T38" fmla="*/ 1 w 197"/>
                <a:gd name="T39" fmla="*/ 0 h 293"/>
                <a:gd name="T40" fmla="*/ 1 w 197"/>
                <a:gd name="T41" fmla="*/ 0 h 293"/>
                <a:gd name="T42" fmla="*/ 1 w 197"/>
                <a:gd name="T43" fmla="*/ 0 h 293"/>
                <a:gd name="T44" fmla="*/ 1 w 197"/>
                <a:gd name="T45" fmla="*/ 0 h 293"/>
                <a:gd name="T46" fmla="*/ 1 w 197"/>
                <a:gd name="T47" fmla="*/ 0 h 293"/>
                <a:gd name="T48" fmla="*/ 1 w 197"/>
                <a:gd name="T49" fmla="*/ 0 h 293"/>
                <a:gd name="T50" fmla="*/ 1 w 197"/>
                <a:gd name="T51" fmla="*/ 0 h 293"/>
                <a:gd name="T52" fmla="*/ 1 w 197"/>
                <a:gd name="T53" fmla="*/ 0 h 293"/>
                <a:gd name="T54" fmla="*/ 1 w 197"/>
                <a:gd name="T55" fmla="*/ 0 h 293"/>
                <a:gd name="T56" fmla="*/ 1 w 197"/>
                <a:gd name="T57" fmla="*/ 0 h 293"/>
                <a:gd name="T58" fmla="*/ 1 w 197"/>
                <a:gd name="T59" fmla="*/ 0 h 293"/>
                <a:gd name="T60" fmla="*/ 1 w 197"/>
                <a:gd name="T61" fmla="*/ 0 h 293"/>
                <a:gd name="T62" fmla="*/ 1 w 197"/>
                <a:gd name="T63" fmla="*/ 0 h 293"/>
                <a:gd name="T64" fmla="*/ 1 w 197"/>
                <a:gd name="T65" fmla="*/ 0 h 293"/>
                <a:gd name="T66" fmla="*/ 0 w 197"/>
                <a:gd name="T67" fmla="*/ 0 h 293"/>
                <a:gd name="T68" fmla="*/ 0 w 197"/>
                <a:gd name="T69" fmla="*/ 0 h 293"/>
                <a:gd name="T70" fmla="*/ 0 w 197"/>
                <a:gd name="T71" fmla="*/ 0 h 293"/>
                <a:gd name="T72" fmla="*/ 1 w 197"/>
                <a:gd name="T73" fmla="*/ 0 h 293"/>
                <a:gd name="T74" fmla="*/ 1 w 197"/>
                <a:gd name="T75" fmla="*/ 0 h 293"/>
                <a:gd name="T76" fmla="*/ 1 w 197"/>
                <a:gd name="T77" fmla="*/ 0 h 293"/>
                <a:gd name="T78" fmla="*/ 1 w 197"/>
                <a:gd name="T79" fmla="*/ 0 h 293"/>
                <a:gd name="T80" fmla="*/ 1 w 197"/>
                <a:gd name="T81" fmla="*/ 0 h 293"/>
                <a:gd name="T82" fmla="*/ 1 w 197"/>
                <a:gd name="T83" fmla="*/ 0 h 293"/>
                <a:gd name="T84" fmla="*/ 1 w 197"/>
                <a:gd name="T85" fmla="*/ 0 h 293"/>
                <a:gd name="T86" fmla="*/ 1 w 197"/>
                <a:gd name="T87" fmla="*/ 0 h 293"/>
                <a:gd name="T88" fmla="*/ 1 w 197"/>
                <a:gd name="T89" fmla="*/ 0 h 293"/>
                <a:gd name="T90" fmla="*/ 1 w 197"/>
                <a:gd name="T91" fmla="*/ 0 h 293"/>
                <a:gd name="T92" fmla="*/ 1 w 197"/>
                <a:gd name="T93" fmla="*/ 0 h 293"/>
                <a:gd name="T94" fmla="*/ 1 w 197"/>
                <a:gd name="T95" fmla="*/ 0 h 293"/>
                <a:gd name="T96" fmla="*/ 1 w 197"/>
                <a:gd name="T97" fmla="*/ 0 h 293"/>
                <a:gd name="T98" fmla="*/ 1 w 197"/>
                <a:gd name="T99" fmla="*/ 0 h 293"/>
                <a:gd name="T100" fmla="*/ 1 w 197"/>
                <a:gd name="T101" fmla="*/ 0 h 293"/>
                <a:gd name="T102" fmla="*/ 1 w 197"/>
                <a:gd name="T103" fmla="*/ 0 h 293"/>
                <a:gd name="T104" fmla="*/ 1 w 197"/>
                <a:gd name="T105" fmla="*/ 0 h 293"/>
                <a:gd name="T106" fmla="*/ 1 w 197"/>
                <a:gd name="T107" fmla="*/ 0 h 293"/>
                <a:gd name="T108" fmla="*/ 1 w 197"/>
                <a:gd name="T109" fmla="*/ 0 h 293"/>
                <a:gd name="T110" fmla="*/ 1 w 197"/>
                <a:gd name="T111" fmla="*/ 0 h 293"/>
                <a:gd name="T112" fmla="*/ 1 w 197"/>
                <a:gd name="T113" fmla="*/ 0 h 2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97"/>
                <a:gd name="T172" fmla="*/ 0 h 293"/>
                <a:gd name="T173" fmla="*/ 197 w 197"/>
                <a:gd name="T174" fmla="*/ 293 h 29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97" h="293">
                  <a:moveTo>
                    <a:pt x="197" y="258"/>
                  </a:moveTo>
                  <a:lnTo>
                    <a:pt x="197" y="258"/>
                  </a:lnTo>
                  <a:lnTo>
                    <a:pt x="180" y="236"/>
                  </a:lnTo>
                  <a:lnTo>
                    <a:pt x="174" y="228"/>
                  </a:lnTo>
                  <a:lnTo>
                    <a:pt x="170" y="218"/>
                  </a:lnTo>
                  <a:lnTo>
                    <a:pt x="165" y="205"/>
                  </a:lnTo>
                  <a:lnTo>
                    <a:pt x="161" y="190"/>
                  </a:lnTo>
                  <a:lnTo>
                    <a:pt x="153" y="155"/>
                  </a:lnTo>
                  <a:lnTo>
                    <a:pt x="147" y="118"/>
                  </a:lnTo>
                  <a:lnTo>
                    <a:pt x="141" y="80"/>
                  </a:lnTo>
                  <a:lnTo>
                    <a:pt x="135" y="46"/>
                  </a:lnTo>
                  <a:lnTo>
                    <a:pt x="129" y="21"/>
                  </a:lnTo>
                  <a:lnTo>
                    <a:pt x="124" y="12"/>
                  </a:lnTo>
                  <a:lnTo>
                    <a:pt x="121" y="6"/>
                  </a:lnTo>
                  <a:lnTo>
                    <a:pt x="117" y="3"/>
                  </a:lnTo>
                  <a:lnTo>
                    <a:pt x="112" y="0"/>
                  </a:lnTo>
                  <a:lnTo>
                    <a:pt x="108" y="0"/>
                  </a:lnTo>
                  <a:lnTo>
                    <a:pt x="102" y="0"/>
                  </a:lnTo>
                  <a:lnTo>
                    <a:pt x="94" y="1"/>
                  </a:lnTo>
                  <a:lnTo>
                    <a:pt x="89" y="3"/>
                  </a:lnTo>
                  <a:lnTo>
                    <a:pt x="80" y="4"/>
                  </a:lnTo>
                  <a:lnTo>
                    <a:pt x="68" y="9"/>
                  </a:lnTo>
                  <a:lnTo>
                    <a:pt x="49" y="16"/>
                  </a:lnTo>
                  <a:lnTo>
                    <a:pt x="36" y="21"/>
                  </a:lnTo>
                  <a:lnTo>
                    <a:pt x="33" y="24"/>
                  </a:lnTo>
                  <a:lnTo>
                    <a:pt x="18" y="80"/>
                  </a:lnTo>
                  <a:lnTo>
                    <a:pt x="9" y="93"/>
                  </a:lnTo>
                  <a:lnTo>
                    <a:pt x="3" y="103"/>
                  </a:lnTo>
                  <a:lnTo>
                    <a:pt x="0" y="115"/>
                  </a:lnTo>
                  <a:lnTo>
                    <a:pt x="0" y="119"/>
                  </a:lnTo>
                  <a:lnTo>
                    <a:pt x="0" y="125"/>
                  </a:lnTo>
                  <a:lnTo>
                    <a:pt x="2" y="130"/>
                  </a:lnTo>
                  <a:lnTo>
                    <a:pt x="6" y="134"/>
                  </a:lnTo>
                  <a:lnTo>
                    <a:pt x="11" y="139"/>
                  </a:lnTo>
                  <a:lnTo>
                    <a:pt x="18" y="143"/>
                  </a:lnTo>
                  <a:lnTo>
                    <a:pt x="27" y="146"/>
                  </a:lnTo>
                  <a:lnTo>
                    <a:pt x="38" y="149"/>
                  </a:lnTo>
                  <a:lnTo>
                    <a:pt x="71" y="248"/>
                  </a:lnTo>
                  <a:lnTo>
                    <a:pt x="67" y="258"/>
                  </a:lnTo>
                  <a:lnTo>
                    <a:pt x="64" y="274"/>
                  </a:lnTo>
                  <a:lnTo>
                    <a:pt x="61" y="292"/>
                  </a:lnTo>
                  <a:lnTo>
                    <a:pt x="80" y="293"/>
                  </a:lnTo>
                  <a:lnTo>
                    <a:pt x="99" y="293"/>
                  </a:lnTo>
                  <a:lnTo>
                    <a:pt x="117" y="292"/>
                  </a:lnTo>
                  <a:lnTo>
                    <a:pt x="135" y="289"/>
                  </a:lnTo>
                  <a:lnTo>
                    <a:pt x="152" y="284"/>
                  </a:lnTo>
                  <a:lnTo>
                    <a:pt x="168" y="277"/>
                  </a:lnTo>
                  <a:lnTo>
                    <a:pt x="183" y="269"/>
                  </a:lnTo>
                  <a:lnTo>
                    <a:pt x="197" y="258"/>
                  </a:lnTo>
                  <a:close/>
                </a:path>
              </a:pathLst>
            </a:custGeom>
            <a:solidFill>
              <a:srgbClr val="FE5811"/>
            </a:solidFill>
            <a:ln w="9525">
              <a:noFill/>
              <a:round/>
              <a:headEnd/>
              <a:tailEnd/>
            </a:ln>
          </p:spPr>
          <p:txBody>
            <a:bodyPr/>
            <a:lstStyle/>
            <a:p>
              <a:endParaRPr lang="ru-RU"/>
            </a:p>
          </p:txBody>
        </p:sp>
        <p:sp>
          <p:nvSpPr>
            <p:cNvPr id="270" name="Freeform 549"/>
            <p:cNvSpPr>
              <a:spLocks/>
            </p:cNvSpPr>
            <p:nvPr/>
          </p:nvSpPr>
          <p:spPr bwMode="auto">
            <a:xfrm>
              <a:off x="3380" y="2823"/>
              <a:ext cx="151" cy="116"/>
            </a:xfrm>
            <a:custGeom>
              <a:avLst/>
              <a:gdLst>
                <a:gd name="T0" fmla="*/ 1 w 245"/>
                <a:gd name="T1" fmla="*/ 0 h 248"/>
                <a:gd name="T2" fmla="*/ 1 w 245"/>
                <a:gd name="T3" fmla="*/ 0 h 248"/>
                <a:gd name="T4" fmla="*/ 1 w 245"/>
                <a:gd name="T5" fmla="*/ 0 h 248"/>
                <a:gd name="T6" fmla="*/ 1 w 245"/>
                <a:gd name="T7" fmla="*/ 0 h 248"/>
                <a:gd name="T8" fmla="*/ 1 w 245"/>
                <a:gd name="T9" fmla="*/ 0 h 248"/>
                <a:gd name="T10" fmla="*/ 1 w 245"/>
                <a:gd name="T11" fmla="*/ 0 h 248"/>
                <a:gd name="T12" fmla="*/ 1 w 245"/>
                <a:gd name="T13" fmla="*/ 0 h 248"/>
                <a:gd name="T14" fmla="*/ 1 w 245"/>
                <a:gd name="T15" fmla="*/ 0 h 248"/>
                <a:gd name="T16" fmla="*/ 1 w 245"/>
                <a:gd name="T17" fmla="*/ 0 h 248"/>
                <a:gd name="T18" fmla="*/ 1 w 245"/>
                <a:gd name="T19" fmla="*/ 0 h 248"/>
                <a:gd name="T20" fmla="*/ 1 w 245"/>
                <a:gd name="T21" fmla="*/ 0 h 248"/>
                <a:gd name="T22" fmla="*/ 1 w 245"/>
                <a:gd name="T23" fmla="*/ 0 h 248"/>
                <a:gd name="T24" fmla="*/ 1 w 245"/>
                <a:gd name="T25" fmla="*/ 0 h 248"/>
                <a:gd name="T26" fmla="*/ 1 w 245"/>
                <a:gd name="T27" fmla="*/ 0 h 248"/>
                <a:gd name="T28" fmla="*/ 1 w 245"/>
                <a:gd name="T29" fmla="*/ 0 h 248"/>
                <a:gd name="T30" fmla="*/ 1 w 245"/>
                <a:gd name="T31" fmla="*/ 0 h 248"/>
                <a:gd name="T32" fmla="*/ 1 w 245"/>
                <a:gd name="T33" fmla="*/ 0 h 248"/>
                <a:gd name="T34" fmla="*/ 1 w 245"/>
                <a:gd name="T35" fmla="*/ 0 h 248"/>
                <a:gd name="T36" fmla="*/ 0 w 245"/>
                <a:gd name="T37" fmla="*/ 0 h 248"/>
                <a:gd name="T38" fmla="*/ 1 w 245"/>
                <a:gd name="T39" fmla="*/ 0 h 248"/>
                <a:gd name="T40" fmla="*/ 1 w 245"/>
                <a:gd name="T41" fmla="*/ 0 h 248"/>
                <a:gd name="T42" fmla="*/ 1 w 245"/>
                <a:gd name="T43" fmla="*/ 0 h 248"/>
                <a:gd name="T44" fmla="*/ 1 w 245"/>
                <a:gd name="T45" fmla="*/ 0 h 248"/>
                <a:gd name="T46" fmla="*/ 1 w 245"/>
                <a:gd name="T47" fmla="*/ 0 h 248"/>
                <a:gd name="T48" fmla="*/ 1 w 245"/>
                <a:gd name="T49" fmla="*/ 0 h 248"/>
                <a:gd name="T50" fmla="*/ 1 w 245"/>
                <a:gd name="T51" fmla="*/ 0 h 248"/>
                <a:gd name="T52" fmla="*/ 1 w 245"/>
                <a:gd name="T53" fmla="*/ 0 h 248"/>
                <a:gd name="T54" fmla="*/ 1 w 245"/>
                <a:gd name="T55" fmla="*/ 0 h 248"/>
                <a:gd name="T56" fmla="*/ 1 w 245"/>
                <a:gd name="T57" fmla="*/ 0 h 248"/>
                <a:gd name="T58" fmla="*/ 1 w 245"/>
                <a:gd name="T59" fmla="*/ 0 h 248"/>
                <a:gd name="T60" fmla="*/ 1 w 245"/>
                <a:gd name="T61" fmla="*/ 0 h 248"/>
                <a:gd name="T62" fmla="*/ 1 w 245"/>
                <a:gd name="T63" fmla="*/ 0 h 248"/>
                <a:gd name="T64" fmla="*/ 1 w 245"/>
                <a:gd name="T65" fmla="*/ 0 h 248"/>
                <a:gd name="T66" fmla="*/ 1 w 245"/>
                <a:gd name="T67" fmla="*/ 0 h 248"/>
                <a:gd name="T68" fmla="*/ 1 w 245"/>
                <a:gd name="T69" fmla="*/ 0 h 248"/>
                <a:gd name="T70" fmla="*/ 1 w 245"/>
                <a:gd name="T71" fmla="*/ 0 h 24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5"/>
                <a:gd name="T109" fmla="*/ 0 h 248"/>
                <a:gd name="T110" fmla="*/ 245 w 245"/>
                <a:gd name="T111" fmla="*/ 248 h 24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5" h="248">
                  <a:moveTo>
                    <a:pt x="244" y="136"/>
                  </a:moveTo>
                  <a:lnTo>
                    <a:pt x="244" y="136"/>
                  </a:lnTo>
                  <a:lnTo>
                    <a:pt x="241" y="142"/>
                  </a:lnTo>
                  <a:lnTo>
                    <a:pt x="236" y="146"/>
                  </a:lnTo>
                  <a:lnTo>
                    <a:pt x="232" y="151"/>
                  </a:lnTo>
                  <a:lnTo>
                    <a:pt x="224" y="154"/>
                  </a:lnTo>
                  <a:lnTo>
                    <a:pt x="218" y="157"/>
                  </a:lnTo>
                  <a:lnTo>
                    <a:pt x="214" y="155"/>
                  </a:lnTo>
                  <a:lnTo>
                    <a:pt x="210" y="155"/>
                  </a:lnTo>
                  <a:lnTo>
                    <a:pt x="206" y="152"/>
                  </a:lnTo>
                  <a:lnTo>
                    <a:pt x="203" y="149"/>
                  </a:lnTo>
                  <a:lnTo>
                    <a:pt x="200" y="145"/>
                  </a:lnTo>
                  <a:lnTo>
                    <a:pt x="197" y="137"/>
                  </a:lnTo>
                  <a:lnTo>
                    <a:pt x="195" y="119"/>
                  </a:lnTo>
                  <a:lnTo>
                    <a:pt x="194" y="96"/>
                  </a:lnTo>
                  <a:lnTo>
                    <a:pt x="192" y="84"/>
                  </a:lnTo>
                  <a:lnTo>
                    <a:pt x="189" y="71"/>
                  </a:lnTo>
                  <a:lnTo>
                    <a:pt x="185" y="59"/>
                  </a:lnTo>
                  <a:lnTo>
                    <a:pt x="180" y="46"/>
                  </a:lnTo>
                  <a:lnTo>
                    <a:pt x="173" y="36"/>
                  </a:lnTo>
                  <a:lnTo>
                    <a:pt x="164" y="25"/>
                  </a:lnTo>
                  <a:lnTo>
                    <a:pt x="151" y="16"/>
                  </a:lnTo>
                  <a:lnTo>
                    <a:pt x="136" y="9"/>
                  </a:lnTo>
                  <a:lnTo>
                    <a:pt x="118" y="3"/>
                  </a:lnTo>
                  <a:lnTo>
                    <a:pt x="97" y="0"/>
                  </a:lnTo>
                  <a:lnTo>
                    <a:pt x="80" y="0"/>
                  </a:lnTo>
                  <a:lnTo>
                    <a:pt x="65" y="3"/>
                  </a:lnTo>
                  <a:lnTo>
                    <a:pt x="50" y="9"/>
                  </a:lnTo>
                  <a:lnTo>
                    <a:pt x="35" y="18"/>
                  </a:lnTo>
                  <a:lnTo>
                    <a:pt x="23" y="30"/>
                  </a:lnTo>
                  <a:lnTo>
                    <a:pt x="12" y="43"/>
                  </a:lnTo>
                  <a:lnTo>
                    <a:pt x="9" y="51"/>
                  </a:lnTo>
                  <a:lnTo>
                    <a:pt x="5" y="60"/>
                  </a:lnTo>
                  <a:lnTo>
                    <a:pt x="3" y="69"/>
                  </a:lnTo>
                  <a:lnTo>
                    <a:pt x="0" y="78"/>
                  </a:lnTo>
                  <a:lnTo>
                    <a:pt x="0" y="89"/>
                  </a:lnTo>
                  <a:lnTo>
                    <a:pt x="3" y="99"/>
                  </a:lnTo>
                  <a:lnTo>
                    <a:pt x="8" y="109"/>
                  </a:lnTo>
                  <a:lnTo>
                    <a:pt x="14" y="119"/>
                  </a:lnTo>
                  <a:lnTo>
                    <a:pt x="29" y="140"/>
                  </a:lnTo>
                  <a:lnTo>
                    <a:pt x="45" y="161"/>
                  </a:lnTo>
                  <a:lnTo>
                    <a:pt x="61" y="181"/>
                  </a:lnTo>
                  <a:lnTo>
                    <a:pt x="67" y="192"/>
                  </a:lnTo>
                  <a:lnTo>
                    <a:pt x="70" y="201"/>
                  </a:lnTo>
                  <a:lnTo>
                    <a:pt x="71" y="211"/>
                  </a:lnTo>
                  <a:lnTo>
                    <a:pt x="71" y="221"/>
                  </a:lnTo>
                  <a:lnTo>
                    <a:pt x="67" y="230"/>
                  </a:lnTo>
                  <a:lnTo>
                    <a:pt x="59" y="240"/>
                  </a:lnTo>
                  <a:lnTo>
                    <a:pt x="68" y="243"/>
                  </a:lnTo>
                  <a:lnTo>
                    <a:pt x="80" y="246"/>
                  </a:lnTo>
                  <a:lnTo>
                    <a:pt x="94" y="248"/>
                  </a:lnTo>
                  <a:lnTo>
                    <a:pt x="112" y="248"/>
                  </a:lnTo>
                  <a:lnTo>
                    <a:pt x="133" y="245"/>
                  </a:lnTo>
                  <a:lnTo>
                    <a:pt x="144" y="242"/>
                  </a:lnTo>
                  <a:lnTo>
                    <a:pt x="156" y="237"/>
                  </a:lnTo>
                  <a:lnTo>
                    <a:pt x="168" y="233"/>
                  </a:lnTo>
                  <a:lnTo>
                    <a:pt x="180" y="225"/>
                  </a:lnTo>
                  <a:lnTo>
                    <a:pt x="192" y="221"/>
                  </a:lnTo>
                  <a:lnTo>
                    <a:pt x="203" y="213"/>
                  </a:lnTo>
                  <a:lnTo>
                    <a:pt x="215" y="202"/>
                  </a:lnTo>
                  <a:lnTo>
                    <a:pt x="227" y="189"/>
                  </a:lnTo>
                  <a:lnTo>
                    <a:pt x="233" y="183"/>
                  </a:lnTo>
                  <a:lnTo>
                    <a:pt x="238" y="174"/>
                  </a:lnTo>
                  <a:lnTo>
                    <a:pt x="241" y="166"/>
                  </a:lnTo>
                  <a:lnTo>
                    <a:pt x="244" y="157"/>
                  </a:lnTo>
                  <a:lnTo>
                    <a:pt x="245" y="146"/>
                  </a:lnTo>
                  <a:lnTo>
                    <a:pt x="244" y="136"/>
                  </a:lnTo>
                  <a:close/>
                </a:path>
              </a:pathLst>
            </a:custGeom>
            <a:solidFill>
              <a:srgbClr val="441E03"/>
            </a:solidFill>
            <a:ln w="9525">
              <a:noFill/>
              <a:round/>
              <a:headEnd/>
              <a:tailEnd/>
            </a:ln>
          </p:spPr>
          <p:txBody>
            <a:bodyPr/>
            <a:lstStyle/>
            <a:p>
              <a:endParaRPr lang="ru-RU"/>
            </a:p>
          </p:txBody>
        </p:sp>
        <p:sp>
          <p:nvSpPr>
            <p:cNvPr id="271" name="Freeform 550"/>
            <p:cNvSpPr>
              <a:spLocks/>
            </p:cNvSpPr>
            <p:nvPr/>
          </p:nvSpPr>
          <p:spPr bwMode="auto">
            <a:xfrm>
              <a:off x="3454" y="2886"/>
              <a:ext cx="46" cy="55"/>
            </a:xfrm>
            <a:custGeom>
              <a:avLst/>
              <a:gdLst>
                <a:gd name="T0" fmla="*/ 1 w 74"/>
                <a:gd name="T1" fmla="*/ 0 h 119"/>
                <a:gd name="T2" fmla="*/ 1 w 74"/>
                <a:gd name="T3" fmla="*/ 0 h 119"/>
                <a:gd name="T4" fmla="*/ 1 w 74"/>
                <a:gd name="T5" fmla="*/ 0 h 119"/>
                <a:gd name="T6" fmla="*/ 1 w 74"/>
                <a:gd name="T7" fmla="*/ 0 h 119"/>
                <a:gd name="T8" fmla="*/ 1 w 74"/>
                <a:gd name="T9" fmla="*/ 0 h 119"/>
                <a:gd name="T10" fmla="*/ 1 w 74"/>
                <a:gd name="T11" fmla="*/ 0 h 119"/>
                <a:gd name="T12" fmla="*/ 1 w 74"/>
                <a:gd name="T13" fmla="*/ 0 h 119"/>
                <a:gd name="T14" fmla="*/ 1 w 74"/>
                <a:gd name="T15" fmla="*/ 0 h 119"/>
                <a:gd name="T16" fmla="*/ 1 w 74"/>
                <a:gd name="T17" fmla="*/ 0 h 119"/>
                <a:gd name="T18" fmla="*/ 1 w 74"/>
                <a:gd name="T19" fmla="*/ 0 h 119"/>
                <a:gd name="T20" fmla="*/ 1 w 74"/>
                <a:gd name="T21" fmla="*/ 0 h 119"/>
                <a:gd name="T22" fmla="*/ 1 w 74"/>
                <a:gd name="T23" fmla="*/ 0 h 119"/>
                <a:gd name="T24" fmla="*/ 1 w 74"/>
                <a:gd name="T25" fmla="*/ 0 h 119"/>
                <a:gd name="T26" fmla="*/ 1 w 74"/>
                <a:gd name="T27" fmla="*/ 0 h 119"/>
                <a:gd name="T28" fmla="*/ 1 w 74"/>
                <a:gd name="T29" fmla="*/ 0 h 119"/>
                <a:gd name="T30" fmla="*/ 1 w 74"/>
                <a:gd name="T31" fmla="*/ 0 h 119"/>
                <a:gd name="T32" fmla="*/ 1 w 74"/>
                <a:gd name="T33" fmla="*/ 0 h 119"/>
                <a:gd name="T34" fmla="*/ 1 w 74"/>
                <a:gd name="T35" fmla="*/ 0 h 119"/>
                <a:gd name="T36" fmla="*/ 1 w 74"/>
                <a:gd name="T37" fmla="*/ 0 h 119"/>
                <a:gd name="T38" fmla="*/ 1 w 74"/>
                <a:gd name="T39" fmla="*/ 0 h 119"/>
                <a:gd name="T40" fmla="*/ 1 w 74"/>
                <a:gd name="T41" fmla="*/ 0 h 119"/>
                <a:gd name="T42" fmla="*/ 1 w 74"/>
                <a:gd name="T43" fmla="*/ 0 h 119"/>
                <a:gd name="T44" fmla="*/ 1 w 74"/>
                <a:gd name="T45" fmla="*/ 0 h 119"/>
                <a:gd name="T46" fmla="*/ 1 w 74"/>
                <a:gd name="T47" fmla="*/ 0 h 119"/>
                <a:gd name="T48" fmla="*/ 0 w 74"/>
                <a:gd name="T49" fmla="*/ 0 h 119"/>
                <a:gd name="T50" fmla="*/ 1 w 74"/>
                <a:gd name="T51" fmla="*/ 0 h 1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74"/>
                <a:gd name="T79" fmla="*/ 0 h 119"/>
                <a:gd name="T80" fmla="*/ 74 w 74"/>
                <a:gd name="T81" fmla="*/ 119 h 11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74" h="119">
                  <a:moveTo>
                    <a:pt x="33" y="0"/>
                  </a:moveTo>
                  <a:lnTo>
                    <a:pt x="33" y="0"/>
                  </a:lnTo>
                  <a:lnTo>
                    <a:pt x="33" y="6"/>
                  </a:lnTo>
                  <a:lnTo>
                    <a:pt x="34" y="13"/>
                  </a:lnTo>
                  <a:lnTo>
                    <a:pt x="38" y="24"/>
                  </a:lnTo>
                  <a:lnTo>
                    <a:pt x="42" y="38"/>
                  </a:lnTo>
                  <a:lnTo>
                    <a:pt x="48" y="54"/>
                  </a:lnTo>
                  <a:lnTo>
                    <a:pt x="59" y="74"/>
                  </a:lnTo>
                  <a:lnTo>
                    <a:pt x="74" y="97"/>
                  </a:lnTo>
                  <a:lnTo>
                    <a:pt x="71" y="103"/>
                  </a:lnTo>
                  <a:lnTo>
                    <a:pt x="65" y="113"/>
                  </a:lnTo>
                  <a:lnTo>
                    <a:pt x="60" y="118"/>
                  </a:lnTo>
                  <a:lnTo>
                    <a:pt x="54" y="119"/>
                  </a:lnTo>
                  <a:lnTo>
                    <a:pt x="48" y="119"/>
                  </a:lnTo>
                  <a:lnTo>
                    <a:pt x="45" y="118"/>
                  </a:lnTo>
                  <a:lnTo>
                    <a:pt x="42" y="116"/>
                  </a:lnTo>
                  <a:lnTo>
                    <a:pt x="41" y="106"/>
                  </a:lnTo>
                  <a:lnTo>
                    <a:pt x="39" y="95"/>
                  </a:lnTo>
                  <a:lnTo>
                    <a:pt x="36" y="83"/>
                  </a:lnTo>
                  <a:lnTo>
                    <a:pt x="31" y="68"/>
                  </a:lnTo>
                  <a:lnTo>
                    <a:pt x="24" y="51"/>
                  </a:lnTo>
                  <a:lnTo>
                    <a:pt x="13" y="35"/>
                  </a:lnTo>
                  <a:lnTo>
                    <a:pt x="0" y="19"/>
                  </a:lnTo>
                  <a:lnTo>
                    <a:pt x="33" y="0"/>
                  </a:lnTo>
                  <a:close/>
                </a:path>
              </a:pathLst>
            </a:custGeom>
            <a:solidFill>
              <a:srgbClr val="FCAA7A"/>
            </a:solidFill>
            <a:ln w="9525">
              <a:noFill/>
              <a:round/>
              <a:headEnd/>
              <a:tailEnd/>
            </a:ln>
          </p:spPr>
          <p:txBody>
            <a:bodyPr/>
            <a:lstStyle/>
            <a:p>
              <a:endParaRPr lang="ru-RU"/>
            </a:p>
          </p:txBody>
        </p:sp>
        <p:sp>
          <p:nvSpPr>
            <p:cNvPr id="272" name="Freeform 551"/>
            <p:cNvSpPr>
              <a:spLocks/>
            </p:cNvSpPr>
            <p:nvPr/>
          </p:nvSpPr>
          <p:spPr bwMode="auto">
            <a:xfrm>
              <a:off x="3385" y="2836"/>
              <a:ext cx="99" cy="95"/>
            </a:xfrm>
            <a:custGeom>
              <a:avLst/>
              <a:gdLst>
                <a:gd name="T0" fmla="*/ 1 w 160"/>
                <a:gd name="T1" fmla="*/ 0 h 203"/>
                <a:gd name="T2" fmla="*/ 1 w 160"/>
                <a:gd name="T3" fmla="*/ 0 h 203"/>
                <a:gd name="T4" fmla="*/ 1 w 160"/>
                <a:gd name="T5" fmla="*/ 0 h 203"/>
                <a:gd name="T6" fmla="*/ 1 w 160"/>
                <a:gd name="T7" fmla="*/ 0 h 203"/>
                <a:gd name="T8" fmla="*/ 1 w 160"/>
                <a:gd name="T9" fmla="*/ 0 h 203"/>
                <a:gd name="T10" fmla="*/ 1 w 160"/>
                <a:gd name="T11" fmla="*/ 0 h 203"/>
                <a:gd name="T12" fmla="*/ 1 w 160"/>
                <a:gd name="T13" fmla="*/ 0 h 203"/>
                <a:gd name="T14" fmla="*/ 1 w 160"/>
                <a:gd name="T15" fmla="*/ 0 h 203"/>
                <a:gd name="T16" fmla="*/ 0 w 160"/>
                <a:gd name="T17" fmla="*/ 0 h 203"/>
                <a:gd name="T18" fmla="*/ 1 w 160"/>
                <a:gd name="T19" fmla="*/ 0 h 203"/>
                <a:gd name="T20" fmla="*/ 1 w 160"/>
                <a:gd name="T21" fmla="*/ 0 h 203"/>
                <a:gd name="T22" fmla="*/ 1 w 160"/>
                <a:gd name="T23" fmla="*/ 0 h 203"/>
                <a:gd name="T24" fmla="*/ 1 w 160"/>
                <a:gd name="T25" fmla="*/ 0 h 203"/>
                <a:gd name="T26" fmla="*/ 1 w 160"/>
                <a:gd name="T27" fmla="*/ 0 h 203"/>
                <a:gd name="T28" fmla="*/ 1 w 160"/>
                <a:gd name="T29" fmla="*/ 0 h 203"/>
                <a:gd name="T30" fmla="*/ 1 w 160"/>
                <a:gd name="T31" fmla="*/ 0 h 203"/>
                <a:gd name="T32" fmla="*/ 1 w 160"/>
                <a:gd name="T33" fmla="*/ 0 h 203"/>
                <a:gd name="T34" fmla="*/ 1 w 160"/>
                <a:gd name="T35" fmla="*/ 0 h 203"/>
                <a:gd name="T36" fmla="*/ 1 w 160"/>
                <a:gd name="T37" fmla="*/ 0 h 203"/>
                <a:gd name="T38" fmla="*/ 1 w 160"/>
                <a:gd name="T39" fmla="*/ 0 h 203"/>
                <a:gd name="T40" fmla="*/ 1 w 160"/>
                <a:gd name="T41" fmla="*/ 0 h 203"/>
                <a:gd name="T42" fmla="*/ 1 w 160"/>
                <a:gd name="T43" fmla="*/ 0 h 203"/>
                <a:gd name="T44" fmla="*/ 1 w 160"/>
                <a:gd name="T45" fmla="*/ 0 h 203"/>
                <a:gd name="T46" fmla="*/ 1 w 160"/>
                <a:gd name="T47" fmla="*/ 0 h 203"/>
                <a:gd name="T48" fmla="*/ 1 w 160"/>
                <a:gd name="T49" fmla="*/ 0 h 203"/>
                <a:gd name="T50" fmla="*/ 1 w 160"/>
                <a:gd name="T51" fmla="*/ 0 h 203"/>
                <a:gd name="T52" fmla="*/ 1 w 160"/>
                <a:gd name="T53" fmla="*/ 0 h 203"/>
                <a:gd name="T54" fmla="*/ 1 w 160"/>
                <a:gd name="T55" fmla="*/ 0 h 203"/>
                <a:gd name="T56" fmla="*/ 1 w 160"/>
                <a:gd name="T57" fmla="*/ 0 h 203"/>
                <a:gd name="T58" fmla="*/ 1 w 160"/>
                <a:gd name="T59" fmla="*/ 0 h 203"/>
                <a:gd name="T60" fmla="*/ 1 w 160"/>
                <a:gd name="T61" fmla="*/ 0 h 203"/>
                <a:gd name="T62" fmla="*/ 1 w 160"/>
                <a:gd name="T63" fmla="*/ 0 h 203"/>
                <a:gd name="T64" fmla="*/ 1 w 160"/>
                <a:gd name="T65" fmla="*/ 0 h 203"/>
                <a:gd name="T66" fmla="*/ 1 w 160"/>
                <a:gd name="T67" fmla="*/ 0 h 203"/>
                <a:gd name="T68" fmla="*/ 1 w 160"/>
                <a:gd name="T69" fmla="*/ 0 h 203"/>
                <a:gd name="T70" fmla="*/ 1 w 160"/>
                <a:gd name="T71" fmla="*/ 0 h 203"/>
                <a:gd name="T72" fmla="*/ 1 w 160"/>
                <a:gd name="T73" fmla="*/ 0 h 203"/>
                <a:gd name="T74" fmla="*/ 1 w 160"/>
                <a:gd name="T75" fmla="*/ 0 h 203"/>
                <a:gd name="T76" fmla="*/ 1 w 160"/>
                <a:gd name="T77" fmla="*/ 0 h 203"/>
                <a:gd name="T78" fmla="*/ 1 w 160"/>
                <a:gd name="T79" fmla="*/ 0 h 203"/>
                <a:gd name="T80" fmla="*/ 1 w 160"/>
                <a:gd name="T81" fmla="*/ 0 h 203"/>
                <a:gd name="T82" fmla="*/ 1 w 160"/>
                <a:gd name="T83" fmla="*/ 0 h 203"/>
                <a:gd name="T84" fmla="*/ 1 w 160"/>
                <a:gd name="T85" fmla="*/ 0 h 203"/>
                <a:gd name="T86" fmla="*/ 1 w 160"/>
                <a:gd name="T87" fmla="*/ 0 h 203"/>
                <a:gd name="T88" fmla="*/ 1 w 160"/>
                <a:gd name="T89" fmla="*/ 0 h 203"/>
                <a:gd name="T90" fmla="*/ 1 w 160"/>
                <a:gd name="T91" fmla="*/ 0 h 203"/>
                <a:gd name="T92" fmla="*/ 1 w 160"/>
                <a:gd name="T93" fmla="*/ 0 h 203"/>
                <a:gd name="T94" fmla="*/ 1 w 160"/>
                <a:gd name="T95" fmla="*/ 0 h 203"/>
                <a:gd name="T96" fmla="*/ 1 w 160"/>
                <a:gd name="T97" fmla="*/ 0 h 203"/>
                <a:gd name="T98" fmla="*/ 1 w 160"/>
                <a:gd name="T99" fmla="*/ 0 h 20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60"/>
                <a:gd name="T151" fmla="*/ 0 h 203"/>
                <a:gd name="T152" fmla="*/ 160 w 160"/>
                <a:gd name="T153" fmla="*/ 203 h 20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60" h="203">
                  <a:moveTo>
                    <a:pt x="15" y="127"/>
                  </a:moveTo>
                  <a:lnTo>
                    <a:pt x="15" y="127"/>
                  </a:lnTo>
                  <a:lnTo>
                    <a:pt x="10" y="116"/>
                  </a:lnTo>
                  <a:lnTo>
                    <a:pt x="6" y="103"/>
                  </a:lnTo>
                  <a:lnTo>
                    <a:pt x="3" y="95"/>
                  </a:lnTo>
                  <a:lnTo>
                    <a:pt x="1" y="88"/>
                  </a:lnTo>
                  <a:lnTo>
                    <a:pt x="0" y="77"/>
                  </a:lnTo>
                  <a:lnTo>
                    <a:pt x="1" y="66"/>
                  </a:lnTo>
                  <a:lnTo>
                    <a:pt x="4" y="54"/>
                  </a:lnTo>
                  <a:lnTo>
                    <a:pt x="9" y="42"/>
                  </a:lnTo>
                  <a:lnTo>
                    <a:pt x="15" y="30"/>
                  </a:lnTo>
                  <a:lnTo>
                    <a:pt x="25" y="19"/>
                  </a:lnTo>
                  <a:lnTo>
                    <a:pt x="37" y="10"/>
                  </a:lnTo>
                  <a:lnTo>
                    <a:pt x="45" y="7"/>
                  </a:lnTo>
                  <a:lnTo>
                    <a:pt x="53" y="4"/>
                  </a:lnTo>
                  <a:lnTo>
                    <a:pt x="71" y="1"/>
                  </a:lnTo>
                  <a:lnTo>
                    <a:pt x="86" y="0"/>
                  </a:lnTo>
                  <a:lnTo>
                    <a:pt x="101" y="3"/>
                  </a:lnTo>
                  <a:lnTo>
                    <a:pt x="113" y="7"/>
                  </a:lnTo>
                  <a:lnTo>
                    <a:pt x="124" y="15"/>
                  </a:lnTo>
                  <a:lnTo>
                    <a:pt x="134" y="24"/>
                  </a:lnTo>
                  <a:lnTo>
                    <a:pt x="142" y="38"/>
                  </a:lnTo>
                  <a:lnTo>
                    <a:pt x="150" y="51"/>
                  </a:lnTo>
                  <a:lnTo>
                    <a:pt x="154" y="69"/>
                  </a:lnTo>
                  <a:lnTo>
                    <a:pt x="159" y="85"/>
                  </a:lnTo>
                  <a:lnTo>
                    <a:pt x="160" y="100"/>
                  </a:lnTo>
                  <a:lnTo>
                    <a:pt x="160" y="113"/>
                  </a:lnTo>
                  <a:lnTo>
                    <a:pt x="159" y="125"/>
                  </a:lnTo>
                  <a:lnTo>
                    <a:pt x="157" y="138"/>
                  </a:lnTo>
                  <a:lnTo>
                    <a:pt x="154" y="148"/>
                  </a:lnTo>
                  <a:lnTo>
                    <a:pt x="150" y="159"/>
                  </a:lnTo>
                  <a:lnTo>
                    <a:pt x="140" y="175"/>
                  </a:lnTo>
                  <a:lnTo>
                    <a:pt x="131" y="187"/>
                  </a:lnTo>
                  <a:lnTo>
                    <a:pt x="119" y="203"/>
                  </a:lnTo>
                  <a:lnTo>
                    <a:pt x="118" y="203"/>
                  </a:lnTo>
                  <a:lnTo>
                    <a:pt x="103" y="200"/>
                  </a:lnTo>
                  <a:lnTo>
                    <a:pt x="90" y="195"/>
                  </a:lnTo>
                  <a:lnTo>
                    <a:pt x="75" y="189"/>
                  </a:lnTo>
                  <a:lnTo>
                    <a:pt x="60" y="180"/>
                  </a:lnTo>
                  <a:lnTo>
                    <a:pt x="44" y="168"/>
                  </a:lnTo>
                  <a:lnTo>
                    <a:pt x="36" y="159"/>
                  </a:lnTo>
                  <a:lnTo>
                    <a:pt x="28" y="150"/>
                  </a:lnTo>
                  <a:lnTo>
                    <a:pt x="21" y="139"/>
                  </a:lnTo>
                  <a:lnTo>
                    <a:pt x="15" y="127"/>
                  </a:lnTo>
                  <a:close/>
                </a:path>
              </a:pathLst>
            </a:custGeom>
            <a:solidFill>
              <a:srgbClr val="FDC091"/>
            </a:solidFill>
            <a:ln w="9525">
              <a:noFill/>
              <a:round/>
              <a:headEnd/>
              <a:tailEnd/>
            </a:ln>
          </p:spPr>
          <p:txBody>
            <a:bodyPr/>
            <a:lstStyle/>
            <a:p>
              <a:endParaRPr lang="ru-RU"/>
            </a:p>
          </p:txBody>
        </p:sp>
        <p:sp>
          <p:nvSpPr>
            <p:cNvPr id="273" name="Freeform 552"/>
            <p:cNvSpPr>
              <a:spLocks/>
            </p:cNvSpPr>
            <p:nvPr/>
          </p:nvSpPr>
          <p:spPr bwMode="auto">
            <a:xfrm>
              <a:off x="3425" y="2898"/>
              <a:ext cx="39" cy="24"/>
            </a:xfrm>
            <a:custGeom>
              <a:avLst/>
              <a:gdLst>
                <a:gd name="T0" fmla="*/ 1 w 63"/>
                <a:gd name="T1" fmla="*/ 0 h 50"/>
                <a:gd name="T2" fmla="*/ 1 w 63"/>
                <a:gd name="T3" fmla="*/ 0 h 50"/>
                <a:gd name="T4" fmla="*/ 1 w 63"/>
                <a:gd name="T5" fmla="*/ 0 h 50"/>
                <a:gd name="T6" fmla="*/ 1 w 63"/>
                <a:gd name="T7" fmla="*/ 0 h 50"/>
                <a:gd name="T8" fmla="*/ 1 w 63"/>
                <a:gd name="T9" fmla="*/ 0 h 50"/>
                <a:gd name="T10" fmla="*/ 1 w 63"/>
                <a:gd name="T11" fmla="*/ 0 h 50"/>
                <a:gd name="T12" fmla="*/ 1 w 63"/>
                <a:gd name="T13" fmla="*/ 0 h 50"/>
                <a:gd name="T14" fmla="*/ 1 w 63"/>
                <a:gd name="T15" fmla="*/ 0 h 50"/>
                <a:gd name="T16" fmla="*/ 1 w 63"/>
                <a:gd name="T17" fmla="*/ 0 h 50"/>
                <a:gd name="T18" fmla="*/ 1 w 63"/>
                <a:gd name="T19" fmla="*/ 0 h 50"/>
                <a:gd name="T20" fmla="*/ 1 w 63"/>
                <a:gd name="T21" fmla="*/ 0 h 50"/>
                <a:gd name="T22" fmla="*/ 1 w 63"/>
                <a:gd name="T23" fmla="*/ 0 h 50"/>
                <a:gd name="T24" fmla="*/ 0 w 63"/>
                <a:gd name="T25" fmla="*/ 0 h 50"/>
                <a:gd name="T26" fmla="*/ 0 w 63"/>
                <a:gd name="T27" fmla="*/ 0 h 50"/>
                <a:gd name="T28" fmla="*/ 1 w 63"/>
                <a:gd name="T29" fmla="*/ 0 h 50"/>
                <a:gd name="T30" fmla="*/ 1 w 63"/>
                <a:gd name="T31" fmla="*/ 0 h 50"/>
                <a:gd name="T32" fmla="*/ 1 w 63"/>
                <a:gd name="T33" fmla="*/ 0 h 50"/>
                <a:gd name="T34" fmla="*/ 1 w 63"/>
                <a:gd name="T35" fmla="*/ 0 h 50"/>
                <a:gd name="T36" fmla="*/ 1 w 63"/>
                <a:gd name="T37" fmla="*/ 0 h 50"/>
                <a:gd name="T38" fmla="*/ 1 w 63"/>
                <a:gd name="T39" fmla="*/ 0 h 50"/>
                <a:gd name="T40" fmla="*/ 1 w 63"/>
                <a:gd name="T41" fmla="*/ 0 h 50"/>
                <a:gd name="T42" fmla="*/ 1 w 63"/>
                <a:gd name="T43" fmla="*/ 0 h 5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3"/>
                <a:gd name="T67" fmla="*/ 0 h 50"/>
                <a:gd name="T68" fmla="*/ 63 w 63"/>
                <a:gd name="T69" fmla="*/ 50 h 5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3" h="50">
                  <a:moveTo>
                    <a:pt x="63" y="0"/>
                  </a:moveTo>
                  <a:lnTo>
                    <a:pt x="63" y="0"/>
                  </a:lnTo>
                  <a:lnTo>
                    <a:pt x="62" y="14"/>
                  </a:lnTo>
                  <a:lnTo>
                    <a:pt x="60" y="26"/>
                  </a:lnTo>
                  <a:lnTo>
                    <a:pt x="56" y="38"/>
                  </a:lnTo>
                  <a:lnTo>
                    <a:pt x="53" y="42"/>
                  </a:lnTo>
                  <a:lnTo>
                    <a:pt x="48" y="47"/>
                  </a:lnTo>
                  <a:lnTo>
                    <a:pt x="42" y="48"/>
                  </a:lnTo>
                  <a:lnTo>
                    <a:pt x="36" y="50"/>
                  </a:lnTo>
                  <a:lnTo>
                    <a:pt x="30" y="47"/>
                  </a:lnTo>
                  <a:lnTo>
                    <a:pt x="21" y="44"/>
                  </a:lnTo>
                  <a:lnTo>
                    <a:pt x="12" y="36"/>
                  </a:lnTo>
                  <a:lnTo>
                    <a:pt x="0" y="26"/>
                  </a:lnTo>
                  <a:lnTo>
                    <a:pt x="1" y="23"/>
                  </a:lnTo>
                  <a:lnTo>
                    <a:pt x="4" y="21"/>
                  </a:lnTo>
                  <a:lnTo>
                    <a:pt x="9" y="18"/>
                  </a:lnTo>
                  <a:lnTo>
                    <a:pt x="16" y="14"/>
                  </a:lnTo>
                  <a:lnTo>
                    <a:pt x="27" y="9"/>
                  </a:lnTo>
                  <a:lnTo>
                    <a:pt x="42" y="5"/>
                  </a:lnTo>
                  <a:lnTo>
                    <a:pt x="63" y="0"/>
                  </a:lnTo>
                  <a:close/>
                </a:path>
              </a:pathLst>
            </a:custGeom>
            <a:solidFill>
              <a:srgbClr val="FC432A"/>
            </a:solidFill>
            <a:ln w="9525">
              <a:noFill/>
              <a:round/>
              <a:headEnd/>
              <a:tailEnd/>
            </a:ln>
          </p:spPr>
          <p:txBody>
            <a:bodyPr/>
            <a:lstStyle/>
            <a:p>
              <a:endParaRPr lang="ru-RU"/>
            </a:p>
          </p:txBody>
        </p:sp>
        <p:sp>
          <p:nvSpPr>
            <p:cNvPr id="274" name="Freeform 553"/>
            <p:cNvSpPr>
              <a:spLocks/>
            </p:cNvSpPr>
            <p:nvPr/>
          </p:nvSpPr>
          <p:spPr bwMode="auto">
            <a:xfrm>
              <a:off x="3427" y="2899"/>
              <a:ext cx="36" cy="18"/>
            </a:xfrm>
            <a:custGeom>
              <a:avLst/>
              <a:gdLst>
                <a:gd name="T0" fmla="*/ 1 w 59"/>
                <a:gd name="T1" fmla="*/ 0 h 38"/>
                <a:gd name="T2" fmla="*/ 1 w 59"/>
                <a:gd name="T3" fmla="*/ 0 h 38"/>
                <a:gd name="T4" fmla="*/ 1 w 59"/>
                <a:gd name="T5" fmla="*/ 0 h 38"/>
                <a:gd name="T6" fmla="*/ 1 w 59"/>
                <a:gd name="T7" fmla="*/ 0 h 38"/>
                <a:gd name="T8" fmla="*/ 1 w 59"/>
                <a:gd name="T9" fmla="*/ 0 h 38"/>
                <a:gd name="T10" fmla="*/ 1 w 59"/>
                <a:gd name="T11" fmla="*/ 0 h 38"/>
                <a:gd name="T12" fmla="*/ 1 w 59"/>
                <a:gd name="T13" fmla="*/ 0 h 38"/>
                <a:gd name="T14" fmla="*/ 1 w 59"/>
                <a:gd name="T15" fmla="*/ 0 h 38"/>
                <a:gd name="T16" fmla="*/ 1 w 59"/>
                <a:gd name="T17" fmla="*/ 0 h 38"/>
                <a:gd name="T18" fmla="*/ 1 w 59"/>
                <a:gd name="T19" fmla="*/ 0 h 38"/>
                <a:gd name="T20" fmla="*/ 1 w 59"/>
                <a:gd name="T21" fmla="*/ 0 h 38"/>
                <a:gd name="T22" fmla="*/ 1 w 59"/>
                <a:gd name="T23" fmla="*/ 0 h 38"/>
                <a:gd name="T24" fmla="*/ 0 w 59"/>
                <a:gd name="T25" fmla="*/ 0 h 38"/>
                <a:gd name="T26" fmla="*/ 0 w 59"/>
                <a:gd name="T27" fmla="*/ 0 h 38"/>
                <a:gd name="T28" fmla="*/ 1 w 59"/>
                <a:gd name="T29" fmla="*/ 0 h 38"/>
                <a:gd name="T30" fmla="*/ 1 w 59"/>
                <a:gd name="T31" fmla="*/ 0 h 38"/>
                <a:gd name="T32" fmla="*/ 1 w 59"/>
                <a:gd name="T33" fmla="*/ 0 h 38"/>
                <a:gd name="T34" fmla="*/ 1 w 59"/>
                <a:gd name="T35" fmla="*/ 0 h 3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9"/>
                <a:gd name="T55" fmla="*/ 0 h 38"/>
                <a:gd name="T56" fmla="*/ 59 w 59"/>
                <a:gd name="T57" fmla="*/ 38 h 3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9" h="38">
                  <a:moveTo>
                    <a:pt x="59" y="0"/>
                  </a:moveTo>
                  <a:lnTo>
                    <a:pt x="59" y="0"/>
                  </a:lnTo>
                  <a:lnTo>
                    <a:pt x="57" y="9"/>
                  </a:lnTo>
                  <a:lnTo>
                    <a:pt x="54" y="20"/>
                  </a:lnTo>
                  <a:lnTo>
                    <a:pt x="50" y="29"/>
                  </a:lnTo>
                  <a:lnTo>
                    <a:pt x="45" y="32"/>
                  </a:lnTo>
                  <a:lnTo>
                    <a:pt x="42" y="35"/>
                  </a:lnTo>
                  <a:lnTo>
                    <a:pt x="38" y="38"/>
                  </a:lnTo>
                  <a:lnTo>
                    <a:pt x="32" y="38"/>
                  </a:lnTo>
                  <a:lnTo>
                    <a:pt x="24" y="38"/>
                  </a:lnTo>
                  <a:lnTo>
                    <a:pt x="18" y="35"/>
                  </a:lnTo>
                  <a:lnTo>
                    <a:pt x="9" y="30"/>
                  </a:lnTo>
                  <a:lnTo>
                    <a:pt x="0" y="23"/>
                  </a:lnTo>
                  <a:lnTo>
                    <a:pt x="19" y="17"/>
                  </a:lnTo>
                  <a:lnTo>
                    <a:pt x="39" y="9"/>
                  </a:lnTo>
                  <a:lnTo>
                    <a:pt x="59" y="0"/>
                  </a:lnTo>
                  <a:close/>
                </a:path>
              </a:pathLst>
            </a:custGeom>
            <a:solidFill>
              <a:srgbClr val="FFFFFF"/>
            </a:solidFill>
            <a:ln w="9525">
              <a:noFill/>
              <a:round/>
              <a:headEnd/>
              <a:tailEnd/>
            </a:ln>
          </p:spPr>
          <p:txBody>
            <a:bodyPr/>
            <a:lstStyle/>
            <a:p>
              <a:endParaRPr lang="ru-RU"/>
            </a:p>
          </p:txBody>
        </p:sp>
        <p:sp>
          <p:nvSpPr>
            <p:cNvPr id="275" name="Freeform 554"/>
            <p:cNvSpPr>
              <a:spLocks/>
            </p:cNvSpPr>
            <p:nvPr/>
          </p:nvSpPr>
          <p:spPr bwMode="auto">
            <a:xfrm>
              <a:off x="3449" y="2918"/>
              <a:ext cx="5" cy="1"/>
            </a:xfrm>
            <a:custGeom>
              <a:avLst/>
              <a:gdLst>
                <a:gd name="T0" fmla="*/ 0 w 8"/>
                <a:gd name="T1" fmla="*/ 0 h 3"/>
                <a:gd name="T2" fmla="*/ 0 w 8"/>
                <a:gd name="T3" fmla="*/ 0 h 3"/>
                <a:gd name="T4" fmla="*/ 1 w 8"/>
                <a:gd name="T5" fmla="*/ 0 h 3"/>
                <a:gd name="T6" fmla="*/ 1 w 8"/>
                <a:gd name="T7" fmla="*/ 0 h 3"/>
                <a:gd name="T8" fmla="*/ 1 w 8"/>
                <a:gd name="T9" fmla="*/ 0 h 3"/>
                <a:gd name="T10" fmla="*/ 1 w 8"/>
                <a:gd name="T11" fmla="*/ 0 h 3"/>
                <a:gd name="T12" fmla="*/ 1 w 8"/>
                <a:gd name="T13" fmla="*/ 0 h 3"/>
                <a:gd name="T14" fmla="*/ 1 w 8"/>
                <a:gd name="T15" fmla="*/ 0 h 3"/>
                <a:gd name="T16" fmla="*/ 1 w 8"/>
                <a:gd name="T17" fmla="*/ 0 h 3"/>
                <a:gd name="T18" fmla="*/ 1 w 8"/>
                <a:gd name="T19" fmla="*/ 0 h 3"/>
                <a:gd name="T20" fmla="*/ 1 w 8"/>
                <a:gd name="T21" fmla="*/ 0 h 3"/>
                <a:gd name="T22" fmla="*/ 1 w 8"/>
                <a:gd name="T23" fmla="*/ 0 h 3"/>
                <a:gd name="T24" fmla="*/ 0 w 8"/>
                <a:gd name="T25" fmla="*/ 0 h 3"/>
                <a:gd name="T26" fmla="*/ 0 w 8"/>
                <a:gd name="T27" fmla="*/ 0 h 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8"/>
                <a:gd name="T43" fmla="*/ 0 h 3"/>
                <a:gd name="T44" fmla="*/ 8 w 8"/>
                <a:gd name="T45" fmla="*/ 3 h 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8" h="3">
                  <a:moveTo>
                    <a:pt x="0" y="3"/>
                  </a:moveTo>
                  <a:lnTo>
                    <a:pt x="0" y="3"/>
                  </a:lnTo>
                  <a:lnTo>
                    <a:pt x="2" y="3"/>
                  </a:lnTo>
                  <a:lnTo>
                    <a:pt x="5" y="3"/>
                  </a:lnTo>
                  <a:lnTo>
                    <a:pt x="6" y="2"/>
                  </a:lnTo>
                  <a:lnTo>
                    <a:pt x="8" y="0"/>
                  </a:lnTo>
                  <a:lnTo>
                    <a:pt x="6" y="0"/>
                  </a:lnTo>
                  <a:lnTo>
                    <a:pt x="3" y="0"/>
                  </a:lnTo>
                  <a:lnTo>
                    <a:pt x="2" y="2"/>
                  </a:lnTo>
                  <a:lnTo>
                    <a:pt x="0" y="3"/>
                  </a:lnTo>
                  <a:close/>
                </a:path>
              </a:pathLst>
            </a:custGeom>
            <a:solidFill>
              <a:srgbClr val="FB9276"/>
            </a:solidFill>
            <a:ln w="9525">
              <a:noFill/>
              <a:round/>
              <a:headEnd/>
              <a:tailEnd/>
            </a:ln>
          </p:spPr>
          <p:txBody>
            <a:bodyPr/>
            <a:lstStyle/>
            <a:p>
              <a:endParaRPr lang="ru-RU"/>
            </a:p>
          </p:txBody>
        </p:sp>
        <p:sp>
          <p:nvSpPr>
            <p:cNvPr id="276" name="Freeform 555"/>
            <p:cNvSpPr>
              <a:spLocks/>
            </p:cNvSpPr>
            <p:nvPr/>
          </p:nvSpPr>
          <p:spPr bwMode="auto">
            <a:xfrm>
              <a:off x="3409" y="2868"/>
              <a:ext cx="31" cy="32"/>
            </a:xfrm>
            <a:custGeom>
              <a:avLst/>
              <a:gdLst>
                <a:gd name="T0" fmla="*/ 1 w 51"/>
                <a:gd name="T1" fmla="*/ 0 h 69"/>
                <a:gd name="T2" fmla="*/ 1 w 51"/>
                <a:gd name="T3" fmla="*/ 0 h 69"/>
                <a:gd name="T4" fmla="*/ 0 w 51"/>
                <a:gd name="T5" fmla="*/ 0 h 69"/>
                <a:gd name="T6" fmla="*/ 0 w 51"/>
                <a:gd name="T7" fmla="*/ 0 h 69"/>
                <a:gd name="T8" fmla="*/ 1 w 51"/>
                <a:gd name="T9" fmla="*/ 0 h 69"/>
                <a:gd name="T10" fmla="*/ 1 w 51"/>
                <a:gd name="T11" fmla="*/ 0 h 69"/>
                <a:gd name="T12" fmla="*/ 1 w 51"/>
                <a:gd name="T13" fmla="*/ 0 h 69"/>
                <a:gd name="T14" fmla="*/ 1 w 51"/>
                <a:gd name="T15" fmla="*/ 0 h 69"/>
                <a:gd name="T16" fmla="*/ 1 w 51"/>
                <a:gd name="T17" fmla="*/ 0 h 69"/>
                <a:gd name="T18" fmla="*/ 1 w 51"/>
                <a:gd name="T19" fmla="*/ 0 h 69"/>
                <a:gd name="T20" fmla="*/ 1 w 51"/>
                <a:gd name="T21" fmla="*/ 0 h 69"/>
                <a:gd name="T22" fmla="*/ 1 w 51"/>
                <a:gd name="T23" fmla="*/ 0 h 69"/>
                <a:gd name="T24" fmla="*/ 1 w 51"/>
                <a:gd name="T25" fmla="*/ 0 h 69"/>
                <a:gd name="T26" fmla="*/ 1 w 51"/>
                <a:gd name="T27" fmla="*/ 0 h 69"/>
                <a:gd name="T28" fmla="*/ 1 w 51"/>
                <a:gd name="T29" fmla="*/ 0 h 69"/>
                <a:gd name="T30" fmla="*/ 1 w 51"/>
                <a:gd name="T31" fmla="*/ 0 h 69"/>
                <a:gd name="T32" fmla="*/ 1 w 51"/>
                <a:gd name="T33" fmla="*/ 0 h 69"/>
                <a:gd name="T34" fmla="*/ 1 w 51"/>
                <a:gd name="T35" fmla="*/ 0 h 69"/>
                <a:gd name="T36" fmla="*/ 1 w 51"/>
                <a:gd name="T37" fmla="*/ 0 h 69"/>
                <a:gd name="T38" fmla="*/ 1 w 51"/>
                <a:gd name="T39" fmla="*/ 0 h 69"/>
                <a:gd name="T40" fmla="*/ 1 w 51"/>
                <a:gd name="T41" fmla="*/ 0 h 69"/>
                <a:gd name="T42" fmla="*/ 1 w 51"/>
                <a:gd name="T43" fmla="*/ 0 h 69"/>
                <a:gd name="T44" fmla="*/ 1 w 51"/>
                <a:gd name="T45" fmla="*/ 0 h 69"/>
                <a:gd name="T46" fmla="*/ 1 w 51"/>
                <a:gd name="T47" fmla="*/ 0 h 69"/>
                <a:gd name="T48" fmla="*/ 1 w 51"/>
                <a:gd name="T49" fmla="*/ 0 h 69"/>
                <a:gd name="T50" fmla="*/ 1 w 51"/>
                <a:gd name="T51" fmla="*/ 0 h 69"/>
                <a:gd name="T52" fmla="*/ 1 w 51"/>
                <a:gd name="T53" fmla="*/ 0 h 69"/>
                <a:gd name="T54" fmla="*/ 1 w 51"/>
                <a:gd name="T55" fmla="*/ 0 h 69"/>
                <a:gd name="T56" fmla="*/ 1 w 51"/>
                <a:gd name="T57" fmla="*/ 0 h 69"/>
                <a:gd name="T58" fmla="*/ 1 w 51"/>
                <a:gd name="T59" fmla="*/ 0 h 69"/>
                <a:gd name="T60" fmla="*/ 1 w 51"/>
                <a:gd name="T61" fmla="*/ 0 h 69"/>
                <a:gd name="T62" fmla="*/ 1 w 51"/>
                <a:gd name="T63" fmla="*/ 0 h 6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51"/>
                <a:gd name="T97" fmla="*/ 0 h 69"/>
                <a:gd name="T98" fmla="*/ 51 w 51"/>
                <a:gd name="T99" fmla="*/ 69 h 6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51" h="69">
                  <a:moveTo>
                    <a:pt x="5" y="0"/>
                  </a:moveTo>
                  <a:lnTo>
                    <a:pt x="5" y="0"/>
                  </a:lnTo>
                  <a:lnTo>
                    <a:pt x="0" y="3"/>
                  </a:lnTo>
                  <a:lnTo>
                    <a:pt x="8" y="5"/>
                  </a:lnTo>
                  <a:lnTo>
                    <a:pt x="17" y="9"/>
                  </a:lnTo>
                  <a:lnTo>
                    <a:pt x="24" y="16"/>
                  </a:lnTo>
                  <a:lnTo>
                    <a:pt x="32" y="23"/>
                  </a:lnTo>
                  <a:lnTo>
                    <a:pt x="36" y="31"/>
                  </a:lnTo>
                  <a:lnTo>
                    <a:pt x="39" y="40"/>
                  </a:lnTo>
                  <a:lnTo>
                    <a:pt x="39" y="50"/>
                  </a:lnTo>
                  <a:lnTo>
                    <a:pt x="36" y="61"/>
                  </a:lnTo>
                  <a:lnTo>
                    <a:pt x="35" y="64"/>
                  </a:lnTo>
                  <a:lnTo>
                    <a:pt x="36" y="67"/>
                  </a:lnTo>
                  <a:lnTo>
                    <a:pt x="38" y="69"/>
                  </a:lnTo>
                  <a:lnTo>
                    <a:pt x="41" y="69"/>
                  </a:lnTo>
                  <a:lnTo>
                    <a:pt x="48" y="67"/>
                  </a:lnTo>
                  <a:lnTo>
                    <a:pt x="51" y="65"/>
                  </a:lnTo>
                  <a:lnTo>
                    <a:pt x="48" y="62"/>
                  </a:lnTo>
                  <a:lnTo>
                    <a:pt x="47" y="59"/>
                  </a:lnTo>
                  <a:lnTo>
                    <a:pt x="45" y="56"/>
                  </a:lnTo>
                  <a:lnTo>
                    <a:pt x="45" y="47"/>
                  </a:lnTo>
                  <a:lnTo>
                    <a:pt x="45" y="40"/>
                  </a:lnTo>
                  <a:lnTo>
                    <a:pt x="42" y="32"/>
                  </a:lnTo>
                  <a:lnTo>
                    <a:pt x="38" y="23"/>
                  </a:lnTo>
                  <a:lnTo>
                    <a:pt x="30" y="16"/>
                  </a:lnTo>
                  <a:lnTo>
                    <a:pt x="20" y="8"/>
                  </a:lnTo>
                  <a:lnTo>
                    <a:pt x="5" y="0"/>
                  </a:lnTo>
                  <a:close/>
                </a:path>
              </a:pathLst>
            </a:custGeom>
            <a:solidFill>
              <a:srgbClr val="FCAA7A"/>
            </a:solidFill>
            <a:ln w="9525">
              <a:noFill/>
              <a:round/>
              <a:headEnd/>
              <a:tailEnd/>
            </a:ln>
          </p:spPr>
          <p:txBody>
            <a:bodyPr/>
            <a:lstStyle/>
            <a:p>
              <a:endParaRPr lang="ru-RU"/>
            </a:p>
          </p:txBody>
        </p:sp>
        <p:sp>
          <p:nvSpPr>
            <p:cNvPr id="277" name="Freeform 556"/>
            <p:cNvSpPr>
              <a:spLocks/>
            </p:cNvSpPr>
            <p:nvPr/>
          </p:nvSpPr>
          <p:spPr bwMode="auto">
            <a:xfrm>
              <a:off x="3385" y="2868"/>
              <a:ext cx="36" cy="11"/>
            </a:xfrm>
            <a:custGeom>
              <a:avLst/>
              <a:gdLst>
                <a:gd name="T0" fmla="*/ 1 w 59"/>
                <a:gd name="T1" fmla="*/ 0 h 24"/>
                <a:gd name="T2" fmla="*/ 1 w 59"/>
                <a:gd name="T3" fmla="*/ 0 h 24"/>
                <a:gd name="T4" fmla="*/ 1 w 59"/>
                <a:gd name="T5" fmla="*/ 0 h 24"/>
                <a:gd name="T6" fmla="*/ 1 w 59"/>
                <a:gd name="T7" fmla="*/ 0 h 24"/>
                <a:gd name="T8" fmla="*/ 1 w 59"/>
                <a:gd name="T9" fmla="*/ 0 h 24"/>
                <a:gd name="T10" fmla="*/ 1 w 59"/>
                <a:gd name="T11" fmla="*/ 0 h 24"/>
                <a:gd name="T12" fmla="*/ 1 w 59"/>
                <a:gd name="T13" fmla="*/ 0 h 24"/>
                <a:gd name="T14" fmla="*/ 1 w 59"/>
                <a:gd name="T15" fmla="*/ 0 h 24"/>
                <a:gd name="T16" fmla="*/ 0 w 59"/>
                <a:gd name="T17" fmla="*/ 0 h 24"/>
                <a:gd name="T18" fmla="*/ 0 w 59"/>
                <a:gd name="T19" fmla="*/ 0 h 24"/>
                <a:gd name="T20" fmla="*/ 1 w 59"/>
                <a:gd name="T21" fmla="*/ 0 h 24"/>
                <a:gd name="T22" fmla="*/ 1 w 59"/>
                <a:gd name="T23" fmla="*/ 0 h 24"/>
                <a:gd name="T24" fmla="*/ 1 w 59"/>
                <a:gd name="T25" fmla="*/ 0 h 24"/>
                <a:gd name="T26" fmla="*/ 1 w 59"/>
                <a:gd name="T27" fmla="*/ 0 h 24"/>
                <a:gd name="T28" fmla="*/ 1 w 59"/>
                <a:gd name="T29" fmla="*/ 0 h 24"/>
                <a:gd name="T30" fmla="*/ 1 w 59"/>
                <a:gd name="T31" fmla="*/ 0 h 24"/>
                <a:gd name="T32" fmla="*/ 1 w 59"/>
                <a:gd name="T33" fmla="*/ 0 h 24"/>
                <a:gd name="T34" fmla="*/ 1 w 59"/>
                <a:gd name="T35" fmla="*/ 0 h 24"/>
                <a:gd name="T36" fmla="*/ 1 w 59"/>
                <a:gd name="T37" fmla="*/ 0 h 24"/>
                <a:gd name="T38" fmla="*/ 1 w 59"/>
                <a:gd name="T39" fmla="*/ 0 h 24"/>
                <a:gd name="T40" fmla="*/ 1 w 59"/>
                <a:gd name="T41" fmla="*/ 0 h 24"/>
                <a:gd name="T42" fmla="*/ 1 w 59"/>
                <a:gd name="T43" fmla="*/ 0 h 24"/>
                <a:gd name="T44" fmla="*/ 1 w 59"/>
                <a:gd name="T45" fmla="*/ 0 h 24"/>
                <a:gd name="T46" fmla="*/ 1 w 59"/>
                <a:gd name="T47" fmla="*/ 0 h 24"/>
                <a:gd name="T48" fmla="*/ 1 w 59"/>
                <a:gd name="T49" fmla="*/ 0 h 24"/>
                <a:gd name="T50" fmla="*/ 1 w 59"/>
                <a:gd name="T51" fmla="*/ 0 h 24"/>
                <a:gd name="T52" fmla="*/ 1 w 59"/>
                <a:gd name="T53" fmla="*/ 0 h 24"/>
                <a:gd name="T54" fmla="*/ 1 w 59"/>
                <a:gd name="T55" fmla="*/ 0 h 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59"/>
                <a:gd name="T85" fmla="*/ 0 h 24"/>
                <a:gd name="T86" fmla="*/ 59 w 59"/>
                <a:gd name="T87" fmla="*/ 24 h 24"/>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59" h="24">
                  <a:moveTo>
                    <a:pt x="42" y="1"/>
                  </a:moveTo>
                  <a:lnTo>
                    <a:pt x="42" y="1"/>
                  </a:lnTo>
                  <a:lnTo>
                    <a:pt x="36" y="0"/>
                  </a:lnTo>
                  <a:lnTo>
                    <a:pt x="30" y="1"/>
                  </a:lnTo>
                  <a:lnTo>
                    <a:pt x="24" y="1"/>
                  </a:lnTo>
                  <a:lnTo>
                    <a:pt x="18" y="4"/>
                  </a:lnTo>
                  <a:lnTo>
                    <a:pt x="10" y="9"/>
                  </a:lnTo>
                  <a:lnTo>
                    <a:pt x="4" y="15"/>
                  </a:lnTo>
                  <a:lnTo>
                    <a:pt x="0" y="24"/>
                  </a:lnTo>
                  <a:lnTo>
                    <a:pt x="3" y="20"/>
                  </a:lnTo>
                  <a:lnTo>
                    <a:pt x="12" y="12"/>
                  </a:lnTo>
                  <a:lnTo>
                    <a:pt x="18" y="9"/>
                  </a:lnTo>
                  <a:lnTo>
                    <a:pt x="25" y="6"/>
                  </a:lnTo>
                  <a:lnTo>
                    <a:pt x="33" y="4"/>
                  </a:lnTo>
                  <a:lnTo>
                    <a:pt x="42" y="6"/>
                  </a:lnTo>
                  <a:lnTo>
                    <a:pt x="48" y="9"/>
                  </a:lnTo>
                  <a:lnTo>
                    <a:pt x="56" y="12"/>
                  </a:lnTo>
                  <a:lnTo>
                    <a:pt x="57" y="14"/>
                  </a:lnTo>
                  <a:lnTo>
                    <a:pt x="59" y="12"/>
                  </a:lnTo>
                  <a:lnTo>
                    <a:pt x="59" y="10"/>
                  </a:lnTo>
                  <a:lnTo>
                    <a:pt x="59" y="9"/>
                  </a:lnTo>
                  <a:lnTo>
                    <a:pt x="51" y="4"/>
                  </a:lnTo>
                  <a:lnTo>
                    <a:pt x="42" y="1"/>
                  </a:lnTo>
                  <a:close/>
                </a:path>
              </a:pathLst>
            </a:custGeom>
            <a:solidFill>
              <a:srgbClr val="000000"/>
            </a:solidFill>
            <a:ln w="9525">
              <a:noFill/>
              <a:round/>
              <a:headEnd/>
              <a:tailEnd/>
            </a:ln>
          </p:spPr>
          <p:txBody>
            <a:bodyPr/>
            <a:lstStyle/>
            <a:p>
              <a:endParaRPr lang="ru-RU"/>
            </a:p>
          </p:txBody>
        </p:sp>
        <p:sp>
          <p:nvSpPr>
            <p:cNvPr id="278" name="Freeform 557"/>
            <p:cNvSpPr>
              <a:spLocks/>
            </p:cNvSpPr>
            <p:nvPr/>
          </p:nvSpPr>
          <p:spPr bwMode="auto">
            <a:xfrm>
              <a:off x="3436" y="2854"/>
              <a:ext cx="37" cy="14"/>
            </a:xfrm>
            <a:custGeom>
              <a:avLst/>
              <a:gdLst>
                <a:gd name="T0" fmla="*/ 1 w 60"/>
                <a:gd name="T1" fmla="*/ 0 h 29"/>
                <a:gd name="T2" fmla="*/ 1 w 60"/>
                <a:gd name="T3" fmla="*/ 0 h 29"/>
                <a:gd name="T4" fmla="*/ 1 w 60"/>
                <a:gd name="T5" fmla="*/ 0 h 29"/>
                <a:gd name="T6" fmla="*/ 1 w 60"/>
                <a:gd name="T7" fmla="*/ 0 h 29"/>
                <a:gd name="T8" fmla="*/ 1 w 60"/>
                <a:gd name="T9" fmla="*/ 0 h 29"/>
                <a:gd name="T10" fmla="*/ 1 w 60"/>
                <a:gd name="T11" fmla="*/ 0 h 29"/>
                <a:gd name="T12" fmla="*/ 1 w 60"/>
                <a:gd name="T13" fmla="*/ 0 h 29"/>
                <a:gd name="T14" fmla="*/ 1 w 60"/>
                <a:gd name="T15" fmla="*/ 0 h 29"/>
                <a:gd name="T16" fmla="*/ 1 w 60"/>
                <a:gd name="T17" fmla="*/ 0 h 29"/>
                <a:gd name="T18" fmla="*/ 1 w 60"/>
                <a:gd name="T19" fmla="*/ 0 h 29"/>
                <a:gd name="T20" fmla="*/ 1 w 60"/>
                <a:gd name="T21" fmla="*/ 0 h 29"/>
                <a:gd name="T22" fmla="*/ 1 w 60"/>
                <a:gd name="T23" fmla="*/ 0 h 29"/>
                <a:gd name="T24" fmla="*/ 1 w 60"/>
                <a:gd name="T25" fmla="*/ 0 h 29"/>
                <a:gd name="T26" fmla="*/ 1 w 60"/>
                <a:gd name="T27" fmla="*/ 0 h 29"/>
                <a:gd name="T28" fmla="*/ 1 w 60"/>
                <a:gd name="T29" fmla="*/ 0 h 29"/>
                <a:gd name="T30" fmla="*/ 1 w 60"/>
                <a:gd name="T31" fmla="*/ 0 h 29"/>
                <a:gd name="T32" fmla="*/ 1 w 60"/>
                <a:gd name="T33" fmla="*/ 0 h 29"/>
                <a:gd name="T34" fmla="*/ 1 w 60"/>
                <a:gd name="T35" fmla="*/ 0 h 29"/>
                <a:gd name="T36" fmla="*/ 1 w 60"/>
                <a:gd name="T37" fmla="*/ 0 h 29"/>
                <a:gd name="T38" fmla="*/ 1 w 60"/>
                <a:gd name="T39" fmla="*/ 0 h 29"/>
                <a:gd name="T40" fmla="*/ 1 w 60"/>
                <a:gd name="T41" fmla="*/ 0 h 29"/>
                <a:gd name="T42" fmla="*/ 1 w 60"/>
                <a:gd name="T43" fmla="*/ 0 h 29"/>
                <a:gd name="T44" fmla="*/ 1 w 60"/>
                <a:gd name="T45" fmla="*/ 0 h 29"/>
                <a:gd name="T46" fmla="*/ 0 w 60"/>
                <a:gd name="T47" fmla="*/ 0 h 29"/>
                <a:gd name="T48" fmla="*/ 0 w 60"/>
                <a:gd name="T49" fmla="*/ 0 h 29"/>
                <a:gd name="T50" fmla="*/ 1 w 60"/>
                <a:gd name="T51" fmla="*/ 0 h 29"/>
                <a:gd name="T52" fmla="*/ 1 w 60"/>
                <a:gd name="T53" fmla="*/ 0 h 29"/>
                <a:gd name="T54" fmla="*/ 1 w 60"/>
                <a:gd name="T55" fmla="*/ 0 h 29"/>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60"/>
                <a:gd name="T85" fmla="*/ 0 h 29"/>
                <a:gd name="T86" fmla="*/ 60 w 60"/>
                <a:gd name="T87" fmla="*/ 29 h 29"/>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60" h="29">
                  <a:moveTo>
                    <a:pt x="9" y="11"/>
                  </a:moveTo>
                  <a:lnTo>
                    <a:pt x="9" y="11"/>
                  </a:lnTo>
                  <a:lnTo>
                    <a:pt x="15" y="6"/>
                  </a:lnTo>
                  <a:lnTo>
                    <a:pt x="21" y="5"/>
                  </a:lnTo>
                  <a:lnTo>
                    <a:pt x="27" y="2"/>
                  </a:lnTo>
                  <a:lnTo>
                    <a:pt x="35" y="0"/>
                  </a:lnTo>
                  <a:lnTo>
                    <a:pt x="42" y="0"/>
                  </a:lnTo>
                  <a:lnTo>
                    <a:pt x="51" y="2"/>
                  </a:lnTo>
                  <a:lnTo>
                    <a:pt x="60" y="6"/>
                  </a:lnTo>
                  <a:lnTo>
                    <a:pt x="54" y="5"/>
                  </a:lnTo>
                  <a:lnTo>
                    <a:pt x="42" y="3"/>
                  </a:lnTo>
                  <a:lnTo>
                    <a:pt x="35" y="5"/>
                  </a:lnTo>
                  <a:lnTo>
                    <a:pt x="27" y="6"/>
                  </a:lnTo>
                  <a:lnTo>
                    <a:pt x="20" y="9"/>
                  </a:lnTo>
                  <a:lnTo>
                    <a:pt x="12" y="15"/>
                  </a:lnTo>
                  <a:lnTo>
                    <a:pt x="9" y="21"/>
                  </a:lnTo>
                  <a:lnTo>
                    <a:pt x="6" y="27"/>
                  </a:lnTo>
                  <a:lnTo>
                    <a:pt x="4" y="29"/>
                  </a:lnTo>
                  <a:lnTo>
                    <a:pt x="3" y="29"/>
                  </a:lnTo>
                  <a:lnTo>
                    <a:pt x="1" y="29"/>
                  </a:lnTo>
                  <a:lnTo>
                    <a:pt x="0" y="27"/>
                  </a:lnTo>
                  <a:lnTo>
                    <a:pt x="4" y="20"/>
                  </a:lnTo>
                  <a:lnTo>
                    <a:pt x="9" y="11"/>
                  </a:lnTo>
                  <a:close/>
                </a:path>
              </a:pathLst>
            </a:custGeom>
            <a:solidFill>
              <a:srgbClr val="000000"/>
            </a:solidFill>
            <a:ln w="9525">
              <a:noFill/>
              <a:round/>
              <a:headEnd/>
              <a:tailEnd/>
            </a:ln>
          </p:spPr>
          <p:txBody>
            <a:bodyPr/>
            <a:lstStyle/>
            <a:p>
              <a:endParaRPr lang="ru-RU"/>
            </a:p>
          </p:txBody>
        </p:sp>
        <p:sp>
          <p:nvSpPr>
            <p:cNvPr id="279" name="Freeform 558"/>
            <p:cNvSpPr>
              <a:spLocks/>
            </p:cNvSpPr>
            <p:nvPr/>
          </p:nvSpPr>
          <p:spPr bwMode="auto">
            <a:xfrm>
              <a:off x="3392" y="2878"/>
              <a:ext cx="32" cy="9"/>
            </a:xfrm>
            <a:custGeom>
              <a:avLst/>
              <a:gdLst>
                <a:gd name="T0" fmla="*/ 1 w 51"/>
                <a:gd name="T1" fmla="*/ 0 h 21"/>
                <a:gd name="T2" fmla="*/ 1 w 51"/>
                <a:gd name="T3" fmla="*/ 0 h 21"/>
                <a:gd name="T4" fmla="*/ 1 w 51"/>
                <a:gd name="T5" fmla="*/ 0 h 21"/>
                <a:gd name="T6" fmla="*/ 1 w 51"/>
                <a:gd name="T7" fmla="*/ 0 h 21"/>
                <a:gd name="T8" fmla="*/ 1 w 51"/>
                <a:gd name="T9" fmla="*/ 0 h 21"/>
                <a:gd name="T10" fmla="*/ 1 w 51"/>
                <a:gd name="T11" fmla="*/ 0 h 21"/>
                <a:gd name="T12" fmla="*/ 1 w 51"/>
                <a:gd name="T13" fmla="*/ 0 h 21"/>
                <a:gd name="T14" fmla="*/ 1 w 51"/>
                <a:gd name="T15" fmla="*/ 0 h 21"/>
                <a:gd name="T16" fmla="*/ 1 w 51"/>
                <a:gd name="T17" fmla="*/ 0 h 21"/>
                <a:gd name="T18" fmla="*/ 1 w 51"/>
                <a:gd name="T19" fmla="*/ 0 h 21"/>
                <a:gd name="T20" fmla="*/ 1 w 51"/>
                <a:gd name="T21" fmla="*/ 0 h 21"/>
                <a:gd name="T22" fmla="*/ 1 w 51"/>
                <a:gd name="T23" fmla="*/ 0 h 21"/>
                <a:gd name="T24" fmla="*/ 1 w 51"/>
                <a:gd name="T25" fmla="*/ 0 h 21"/>
                <a:gd name="T26" fmla="*/ 1 w 51"/>
                <a:gd name="T27" fmla="*/ 0 h 21"/>
                <a:gd name="T28" fmla="*/ 1 w 51"/>
                <a:gd name="T29" fmla="*/ 0 h 21"/>
                <a:gd name="T30" fmla="*/ 1 w 51"/>
                <a:gd name="T31" fmla="*/ 0 h 21"/>
                <a:gd name="T32" fmla="*/ 0 w 51"/>
                <a:gd name="T33" fmla="*/ 0 h 21"/>
                <a:gd name="T34" fmla="*/ 0 w 51"/>
                <a:gd name="T35" fmla="*/ 0 h 21"/>
                <a:gd name="T36" fmla="*/ 1 w 51"/>
                <a:gd name="T37" fmla="*/ 0 h 21"/>
                <a:gd name="T38" fmla="*/ 1 w 51"/>
                <a:gd name="T39" fmla="*/ 0 h 21"/>
                <a:gd name="T40" fmla="*/ 1 w 51"/>
                <a:gd name="T41" fmla="*/ 0 h 2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1"/>
                <a:gd name="T64" fmla="*/ 0 h 21"/>
                <a:gd name="T65" fmla="*/ 51 w 51"/>
                <a:gd name="T66" fmla="*/ 21 h 21"/>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1" h="21">
                  <a:moveTo>
                    <a:pt x="25" y="12"/>
                  </a:moveTo>
                  <a:lnTo>
                    <a:pt x="25" y="12"/>
                  </a:lnTo>
                  <a:lnTo>
                    <a:pt x="38" y="11"/>
                  </a:lnTo>
                  <a:lnTo>
                    <a:pt x="47" y="11"/>
                  </a:lnTo>
                  <a:lnTo>
                    <a:pt x="51" y="11"/>
                  </a:lnTo>
                  <a:lnTo>
                    <a:pt x="47" y="8"/>
                  </a:lnTo>
                  <a:lnTo>
                    <a:pt x="41" y="5"/>
                  </a:lnTo>
                  <a:lnTo>
                    <a:pt x="33" y="2"/>
                  </a:lnTo>
                  <a:lnTo>
                    <a:pt x="24" y="0"/>
                  </a:lnTo>
                  <a:lnTo>
                    <a:pt x="19" y="2"/>
                  </a:lnTo>
                  <a:lnTo>
                    <a:pt x="16" y="3"/>
                  </a:lnTo>
                  <a:lnTo>
                    <a:pt x="12" y="5"/>
                  </a:lnTo>
                  <a:lnTo>
                    <a:pt x="7" y="9"/>
                  </a:lnTo>
                  <a:lnTo>
                    <a:pt x="3" y="14"/>
                  </a:lnTo>
                  <a:lnTo>
                    <a:pt x="0" y="21"/>
                  </a:lnTo>
                  <a:lnTo>
                    <a:pt x="4" y="18"/>
                  </a:lnTo>
                  <a:lnTo>
                    <a:pt x="25" y="12"/>
                  </a:lnTo>
                  <a:close/>
                </a:path>
              </a:pathLst>
            </a:custGeom>
            <a:solidFill>
              <a:srgbClr val="D79068"/>
            </a:solidFill>
            <a:ln w="9525">
              <a:noFill/>
              <a:round/>
              <a:headEnd/>
              <a:tailEnd/>
            </a:ln>
          </p:spPr>
          <p:txBody>
            <a:bodyPr/>
            <a:lstStyle/>
            <a:p>
              <a:endParaRPr lang="ru-RU"/>
            </a:p>
          </p:txBody>
        </p:sp>
        <p:sp>
          <p:nvSpPr>
            <p:cNvPr id="280" name="Freeform 559"/>
            <p:cNvSpPr>
              <a:spLocks/>
            </p:cNvSpPr>
            <p:nvPr/>
          </p:nvSpPr>
          <p:spPr bwMode="auto">
            <a:xfrm>
              <a:off x="3386" y="2881"/>
              <a:ext cx="38" cy="9"/>
            </a:xfrm>
            <a:custGeom>
              <a:avLst/>
              <a:gdLst>
                <a:gd name="T0" fmla="*/ 1 w 60"/>
                <a:gd name="T1" fmla="*/ 0 h 20"/>
                <a:gd name="T2" fmla="*/ 1 w 60"/>
                <a:gd name="T3" fmla="*/ 0 h 20"/>
                <a:gd name="T4" fmla="*/ 1 w 60"/>
                <a:gd name="T5" fmla="*/ 0 h 20"/>
                <a:gd name="T6" fmla="*/ 1 w 60"/>
                <a:gd name="T7" fmla="*/ 0 h 20"/>
                <a:gd name="T8" fmla="*/ 1 w 60"/>
                <a:gd name="T9" fmla="*/ 0 h 20"/>
                <a:gd name="T10" fmla="*/ 1 w 60"/>
                <a:gd name="T11" fmla="*/ 0 h 20"/>
                <a:gd name="T12" fmla="*/ 1 w 60"/>
                <a:gd name="T13" fmla="*/ 0 h 20"/>
                <a:gd name="T14" fmla="*/ 1 w 60"/>
                <a:gd name="T15" fmla="*/ 0 h 20"/>
                <a:gd name="T16" fmla="*/ 1 w 60"/>
                <a:gd name="T17" fmla="*/ 0 h 20"/>
                <a:gd name="T18" fmla="*/ 1 w 60"/>
                <a:gd name="T19" fmla="*/ 0 h 20"/>
                <a:gd name="T20" fmla="*/ 1 w 60"/>
                <a:gd name="T21" fmla="*/ 0 h 20"/>
                <a:gd name="T22" fmla="*/ 1 w 60"/>
                <a:gd name="T23" fmla="*/ 0 h 20"/>
                <a:gd name="T24" fmla="*/ 0 w 60"/>
                <a:gd name="T25" fmla="*/ 0 h 20"/>
                <a:gd name="T26" fmla="*/ 0 w 60"/>
                <a:gd name="T27" fmla="*/ 0 h 20"/>
                <a:gd name="T28" fmla="*/ 0 w 60"/>
                <a:gd name="T29" fmla="*/ 0 h 20"/>
                <a:gd name="T30" fmla="*/ 0 w 60"/>
                <a:gd name="T31" fmla="*/ 0 h 20"/>
                <a:gd name="T32" fmla="*/ 1 w 60"/>
                <a:gd name="T33" fmla="*/ 0 h 20"/>
                <a:gd name="T34" fmla="*/ 1 w 60"/>
                <a:gd name="T35" fmla="*/ 0 h 20"/>
                <a:gd name="T36" fmla="*/ 1 w 60"/>
                <a:gd name="T37" fmla="*/ 0 h 20"/>
                <a:gd name="T38" fmla="*/ 1 w 60"/>
                <a:gd name="T39" fmla="*/ 0 h 20"/>
                <a:gd name="T40" fmla="*/ 1 w 60"/>
                <a:gd name="T41" fmla="*/ 0 h 20"/>
                <a:gd name="T42" fmla="*/ 1 w 60"/>
                <a:gd name="T43" fmla="*/ 0 h 20"/>
                <a:gd name="T44" fmla="*/ 1 w 60"/>
                <a:gd name="T45" fmla="*/ 0 h 20"/>
                <a:gd name="T46" fmla="*/ 1 w 60"/>
                <a:gd name="T47" fmla="*/ 0 h 20"/>
                <a:gd name="T48" fmla="*/ 1 w 60"/>
                <a:gd name="T49" fmla="*/ 0 h 20"/>
                <a:gd name="T50" fmla="*/ 1 w 60"/>
                <a:gd name="T51" fmla="*/ 0 h 20"/>
                <a:gd name="T52" fmla="*/ 1 w 60"/>
                <a:gd name="T53" fmla="*/ 0 h 20"/>
                <a:gd name="T54" fmla="*/ 1 w 60"/>
                <a:gd name="T55" fmla="*/ 0 h 20"/>
                <a:gd name="T56" fmla="*/ 1 w 60"/>
                <a:gd name="T57" fmla="*/ 0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60"/>
                <a:gd name="T88" fmla="*/ 0 h 20"/>
                <a:gd name="T89" fmla="*/ 60 w 60"/>
                <a:gd name="T90" fmla="*/ 20 h 2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60" h="20">
                  <a:moveTo>
                    <a:pt x="60" y="5"/>
                  </a:moveTo>
                  <a:lnTo>
                    <a:pt x="60" y="5"/>
                  </a:lnTo>
                  <a:lnTo>
                    <a:pt x="57" y="3"/>
                  </a:lnTo>
                  <a:lnTo>
                    <a:pt x="54" y="2"/>
                  </a:lnTo>
                  <a:lnTo>
                    <a:pt x="48" y="0"/>
                  </a:lnTo>
                  <a:lnTo>
                    <a:pt x="42" y="0"/>
                  </a:lnTo>
                  <a:lnTo>
                    <a:pt x="33" y="2"/>
                  </a:lnTo>
                  <a:lnTo>
                    <a:pt x="24" y="5"/>
                  </a:lnTo>
                  <a:lnTo>
                    <a:pt x="13" y="11"/>
                  </a:lnTo>
                  <a:lnTo>
                    <a:pt x="7" y="14"/>
                  </a:lnTo>
                  <a:lnTo>
                    <a:pt x="3" y="14"/>
                  </a:lnTo>
                  <a:lnTo>
                    <a:pt x="0" y="12"/>
                  </a:lnTo>
                  <a:lnTo>
                    <a:pt x="0" y="11"/>
                  </a:lnTo>
                  <a:lnTo>
                    <a:pt x="0" y="14"/>
                  </a:lnTo>
                  <a:lnTo>
                    <a:pt x="3" y="18"/>
                  </a:lnTo>
                  <a:lnTo>
                    <a:pt x="6" y="20"/>
                  </a:lnTo>
                  <a:lnTo>
                    <a:pt x="9" y="20"/>
                  </a:lnTo>
                  <a:lnTo>
                    <a:pt x="12" y="20"/>
                  </a:lnTo>
                  <a:lnTo>
                    <a:pt x="15" y="17"/>
                  </a:lnTo>
                  <a:lnTo>
                    <a:pt x="21" y="12"/>
                  </a:lnTo>
                  <a:lnTo>
                    <a:pt x="28" y="9"/>
                  </a:lnTo>
                  <a:lnTo>
                    <a:pt x="36" y="6"/>
                  </a:lnTo>
                  <a:lnTo>
                    <a:pt x="44" y="6"/>
                  </a:lnTo>
                  <a:lnTo>
                    <a:pt x="56" y="5"/>
                  </a:lnTo>
                  <a:lnTo>
                    <a:pt x="60" y="5"/>
                  </a:lnTo>
                  <a:close/>
                </a:path>
              </a:pathLst>
            </a:custGeom>
            <a:solidFill>
              <a:srgbClr val="000000"/>
            </a:solidFill>
            <a:ln w="9525">
              <a:noFill/>
              <a:round/>
              <a:headEnd/>
              <a:tailEnd/>
            </a:ln>
          </p:spPr>
          <p:txBody>
            <a:bodyPr/>
            <a:lstStyle/>
            <a:p>
              <a:endParaRPr lang="ru-RU"/>
            </a:p>
          </p:txBody>
        </p:sp>
        <p:sp>
          <p:nvSpPr>
            <p:cNvPr id="281" name="Freeform 560"/>
            <p:cNvSpPr>
              <a:spLocks/>
            </p:cNvSpPr>
            <p:nvPr/>
          </p:nvSpPr>
          <p:spPr bwMode="auto">
            <a:xfrm>
              <a:off x="3442" y="2864"/>
              <a:ext cx="29" cy="14"/>
            </a:xfrm>
            <a:custGeom>
              <a:avLst/>
              <a:gdLst>
                <a:gd name="T0" fmla="*/ 1 w 47"/>
                <a:gd name="T1" fmla="*/ 0 h 32"/>
                <a:gd name="T2" fmla="*/ 1 w 47"/>
                <a:gd name="T3" fmla="*/ 0 h 32"/>
                <a:gd name="T4" fmla="*/ 1 w 47"/>
                <a:gd name="T5" fmla="*/ 0 h 32"/>
                <a:gd name="T6" fmla="*/ 1 w 47"/>
                <a:gd name="T7" fmla="*/ 0 h 32"/>
                <a:gd name="T8" fmla="*/ 0 w 47"/>
                <a:gd name="T9" fmla="*/ 0 h 32"/>
                <a:gd name="T10" fmla="*/ 0 w 47"/>
                <a:gd name="T11" fmla="*/ 0 h 32"/>
                <a:gd name="T12" fmla="*/ 0 w 47"/>
                <a:gd name="T13" fmla="*/ 0 h 32"/>
                <a:gd name="T14" fmla="*/ 1 w 47"/>
                <a:gd name="T15" fmla="*/ 0 h 32"/>
                <a:gd name="T16" fmla="*/ 1 w 47"/>
                <a:gd name="T17" fmla="*/ 0 h 32"/>
                <a:gd name="T18" fmla="*/ 1 w 47"/>
                <a:gd name="T19" fmla="*/ 0 h 32"/>
                <a:gd name="T20" fmla="*/ 1 w 47"/>
                <a:gd name="T21" fmla="*/ 0 h 32"/>
                <a:gd name="T22" fmla="*/ 1 w 47"/>
                <a:gd name="T23" fmla="*/ 0 h 32"/>
                <a:gd name="T24" fmla="*/ 1 w 47"/>
                <a:gd name="T25" fmla="*/ 0 h 32"/>
                <a:gd name="T26" fmla="*/ 1 w 47"/>
                <a:gd name="T27" fmla="*/ 0 h 32"/>
                <a:gd name="T28" fmla="*/ 1 w 47"/>
                <a:gd name="T29" fmla="*/ 0 h 32"/>
                <a:gd name="T30" fmla="*/ 1 w 47"/>
                <a:gd name="T31" fmla="*/ 0 h 32"/>
                <a:gd name="T32" fmla="*/ 1 w 47"/>
                <a:gd name="T33" fmla="*/ 0 h 32"/>
                <a:gd name="T34" fmla="*/ 1 w 47"/>
                <a:gd name="T35" fmla="*/ 0 h 32"/>
                <a:gd name="T36" fmla="*/ 1 w 47"/>
                <a:gd name="T37" fmla="*/ 0 h 32"/>
                <a:gd name="T38" fmla="*/ 1 w 47"/>
                <a:gd name="T39" fmla="*/ 0 h 3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47"/>
                <a:gd name="T61" fmla="*/ 0 h 32"/>
                <a:gd name="T62" fmla="*/ 47 w 47"/>
                <a:gd name="T63" fmla="*/ 32 h 3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47" h="32">
                  <a:moveTo>
                    <a:pt x="21" y="15"/>
                  </a:moveTo>
                  <a:lnTo>
                    <a:pt x="21" y="15"/>
                  </a:lnTo>
                  <a:lnTo>
                    <a:pt x="9" y="23"/>
                  </a:lnTo>
                  <a:lnTo>
                    <a:pt x="3" y="27"/>
                  </a:lnTo>
                  <a:lnTo>
                    <a:pt x="0" y="30"/>
                  </a:lnTo>
                  <a:lnTo>
                    <a:pt x="0" y="32"/>
                  </a:lnTo>
                  <a:lnTo>
                    <a:pt x="1" y="26"/>
                  </a:lnTo>
                  <a:lnTo>
                    <a:pt x="3" y="18"/>
                  </a:lnTo>
                  <a:lnTo>
                    <a:pt x="8" y="12"/>
                  </a:lnTo>
                  <a:lnTo>
                    <a:pt x="14" y="4"/>
                  </a:lnTo>
                  <a:lnTo>
                    <a:pt x="17" y="3"/>
                  </a:lnTo>
                  <a:lnTo>
                    <a:pt x="21" y="0"/>
                  </a:lnTo>
                  <a:lnTo>
                    <a:pt x="27" y="0"/>
                  </a:lnTo>
                  <a:lnTo>
                    <a:pt x="33" y="0"/>
                  </a:lnTo>
                  <a:lnTo>
                    <a:pt x="39" y="1"/>
                  </a:lnTo>
                  <a:lnTo>
                    <a:pt x="47" y="3"/>
                  </a:lnTo>
                  <a:lnTo>
                    <a:pt x="21" y="15"/>
                  </a:lnTo>
                  <a:close/>
                </a:path>
              </a:pathLst>
            </a:custGeom>
            <a:solidFill>
              <a:srgbClr val="D79068"/>
            </a:solidFill>
            <a:ln w="9525">
              <a:noFill/>
              <a:round/>
              <a:headEnd/>
              <a:tailEnd/>
            </a:ln>
          </p:spPr>
          <p:txBody>
            <a:bodyPr/>
            <a:lstStyle/>
            <a:p>
              <a:endParaRPr lang="ru-RU"/>
            </a:p>
          </p:txBody>
        </p:sp>
        <p:sp>
          <p:nvSpPr>
            <p:cNvPr id="282" name="Freeform 561"/>
            <p:cNvSpPr>
              <a:spLocks/>
            </p:cNvSpPr>
            <p:nvPr/>
          </p:nvSpPr>
          <p:spPr bwMode="auto">
            <a:xfrm>
              <a:off x="3442" y="2863"/>
              <a:ext cx="32" cy="15"/>
            </a:xfrm>
            <a:custGeom>
              <a:avLst/>
              <a:gdLst>
                <a:gd name="T0" fmla="*/ 0 w 53"/>
                <a:gd name="T1" fmla="*/ 0 h 34"/>
                <a:gd name="T2" fmla="*/ 0 w 53"/>
                <a:gd name="T3" fmla="*/ 0 h 34"/>
                <a:gd name="T4" fmla="*/ 1 w 53"/>
                <a:gd name="T5" fmla="*/ 0 h 34"/>
                <a:gd name="T6" fmla="*/ 1 w 53"/>
                <a:gd name="T7" fmla="*/ 0 h 34"/>
                <a:gd name="T8" fmla="*/ 1 w 53"/>
                <a:gd name="T9" fmla="*/ 0 h 34"/>
                <a:gd name="T10" fmla="*/ 1 w 53"/>
                <a:gd name="T11" fmla="*/ 0 h 34"/>
                <a:gd name="T12" fmla="*/ 1 w 53"/>
                <a:gd name="T13" fmla="*/ 0 h 34"/>
                <a:gd name="T14" fmla="*/ 1 w 53"/>
                <a:gd name="T15" fmla="*/ 0 h 34"/>
                <a:gd name="T16" fmla="*/ 1 w 53"/>
                <a:gd name="T17" fmla="*/ 0 h 34"/>
                <a:gd name="T18" fmla="*/ 1 w 53"/>
                <a:gd name="T19" fmla="*/ 0 h 34"/>
                <a:gd name="T20" fmla="*/ 1 w 53"/>
                <a:gd name="T21" fmla="*/ 0 h 34"/>
                <a:gd name="T22" fmla="*/ 1 w 53"/>
                <a:gd name="T23" fmla="*/ 0 h 34"/>
                <a:gd name="T24" fmla="*/ 1 w 53"/>
                <a:gd name="T25" fmla="*/ 0 h 34"/>
                <a:gd name="T26" fmla="*/ 1 w 53"/>
                <a:gd name="T27" fmla="*/ 0 h 34"/>
                <a:gd name="T28" fmla="*/ 1 w 53"/>
                <a:gd name="T29" fmla="*/ 0 h 34"/>
                <a:gd name="T30" fmla="*/ 1 w 53"/>
                <a:gd name="T31" fmla="*/ 0 h 34"/>
                <a:gd name="T32" fmla="*/ 1 w 53"/>
                <a:gd name="T33" fmla="*/ 0 h 34"/>
                <a:gd name="T34" fmla="*/ 1 w 53"/>
                <a:gd name="T35" fmla="*/ 0 h 34"/>
                <a:gd name="T36" fmla="*/ 1 w 53"/>
                <a:gd name="T37" fmla="*/ 0 h 34"/>
                <a:gd name="T38" fmla="*/ 1 w 53"/>
                <a:gd name="T39" fmla="*/ 0 h 34"/>
                <a:gd name="T40" fmla="*/ 1 w 53"/>
                <a:gd name="T41" fmla="*/ 0 h 34"/>
                <a:gd name="T42" fmla="*/ 1 w 53"/>
                <a:gd name="T43" fmla="*/ 0 h 34"/>
                <a:gd name="T44" fmla="*/ 1 w 53"/>
                <a:gd name="T45" fmla="*/ 0 h 34"/>
                <a:gd name="T46" fmla="*/ 1 w 53"/>
                <a:gd name="T47" fmla="*/ 0 h 34"/>
                <a:gd name="T48" fmla="*/ 1 w 53"/>
                <a:gd name="T49" fmla="*/ 0 h 34"/>
                <a:gd name="T50" fmla="*/ 0 w 53"/>
                <a:gd name="T51" fmla="*/ 0 h 34"/>
                <a:gd name="T52" fmla="*/ 0 w 53"/>
                <a:gd name="T53" fmla="*/ 0 h 3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3"/>
                <a:gd name="T82" fmla="*/ 0 h 34"/>
                <a:gd name="T83" fmla="*/ 53 w 53"/>
                <a:gd name="T84" fmla="*/ 34 h 3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3" h="34">
                  <a:moveTo>
                    <a:pt x="0" y="34"/>
                  </a:moveTo>
                  <a:lnTo>
                    <a:pt x="0" y="34"/>
                  </a:lnTo>
                  <a:lnTo>
                    <a:pt x="1" y="31"/>
                  </a:lnTo>
                  <a:lnTo>
                    <a:pt x="8" y="23"/>
                  </a:lnTo>
                  <a:lnTo>
                    <a:pt x="12" y="18"/>
                  </a:lnTo>
                  <a:lnTo>
                    <a:pt x="18" y="14"/>
                  </a:lnTo>
                  <a:lnTo>
                    <a:pt x="27" y="9"/>
                  </a:lnTo>
                  <a:lnTo>
                    <a:pt x="38" y="6"/>
                  </a:lnTo>
                  <a:lnTo>
                    <a:pt x="45" y="5"/>
                  </a:lnTo>
                  <a:lnTo>
                    <a:pt x="48" y="2"/>
                  </a:lnTo>
                  <a:lnTo>
                    <a:pt x="51" y="0"/>
                  </a:lnTo>
                  <a:lnTo>
                    <a:pt x="53" y="2"/>
                  </a:lnTo>
                  <a:lnTo>
                    <a:pt x="53" y="8"/>
                  </a:lnTo>
                  <a:lnTo>
                    <a:pt x="51" y="9"/>
                  </a:lnTo>
                  <a:lnTo>
                    <a:pt x="50" y="12"/>
                  </a:lnTo>
                  <a:lnTo>
                    <a:pt x="47" y="12"/>
                  </a:lnTo>
                  <a:lnTo>
                    <a:pt x="42" y="14"/>
                  </a:lnTo>
                  <a:lnTo>
                    <a:pt x="33" y="14"/>
                  </a:lnTo>
                  <a:lnTo>
                    <a:pt x="26" y="15"/>
                  </a:lnTo>
                  <a:lnTo>
                    <a:pt x="18" y="18"/>
                  </a:lnTo>
                  <a:lnTo>
                    <a:pt x="12" y="23"/>
                  </a:lnTo>
                  <a:lnTo>
                    <a:pt x="3" y="31"/>
                  </a:lnTo>
                  <a:lnTo>
                    <a:pt x="0" y="34"/>
                  </a:lnTo>
                  <a:close/>
                </a:path>
              </a:pathLst>
            </a:custGeom>
            <a:solidFill>
              <a:srgbClr val="000000"/>
            </a:solidFill>
            <a:ln w="9525">
              <a:noFill/>
              <a:round/>
              <a:headEnd/>
              <a:tailEnd/>
            </a:ln>
          </p:spPr>
          <p:txBody>
            <a:bodyPr/>
            <a:lstStyle/>
            <a:p>
              <a:endParaRPr lang="ru-RU"/>
            </a:p>
          </p:txBody>
        </p:sp>
        <p:sp>
          <p:nvSpPr>
            <p:cNvPr id="283" name="Freeform 562"/>
            <p:cNvSpPr>
              <a:spLocks/>
            </p:cNvSpPr>
            <p:nvPr/>
          </p:nvSpPr>
          <p:spPr bwMode="auto">
            <a:xfrm>
              <a:off x="3476" y="2857"/>
              <a:ext cx="13" cy="21"/>
            </a:xfrm>
            <a:custGeom>
              <a:avLst/>
              <a:gdLst>
                <a:gd name="T0" fmla="*/ 0 w 20"/>
                <a:gd name="T1" fmla="*/ 0 h 44"/>
                <a:gd name="T2" fmla="*/ 0 w 20"/>
                <a:gd name="T3" fmla="*/ 0 h 44"/>
                <a:gd name="T4" fmla="*/ 1 w 20"/>
                <a:gd name="T5" fmla="*/ 0 h 44"/>
                <a:gd name="T6" fmla="*/ 1 w 20"/>
                <a:gd name="T7" fmla="*/ 0 h 44"/>
                <a:gd name="T8" fmla="*/ 1 w 20"/>
                <a:gd name="T9" fmla="*/ 0 h 44"/>
                <a:gd name="T10" fmla="*/ 1 w 20"/>
                <a:gd name="T11" fmla="*/ 0 h 44"/>
                <a:gd name="T12" fmla="*/ 1 w 20"/>
                <a:gd name="T13" fmla="*/ 0 h 44"/>
                <a:gd name="T14" fmla="*/ 1 w 20"/>
                <a:gd name="T15" fmla="*/ 0 h 44"/>
                <a:gd name="T16" fmla="*/ 1 w 20"/>
                <a:gd name="T17" fmla="*/ 0 h 44"/>
                <a:gd name="T18" fmla="*/ 1 w 20"/>
                <a:gd name="T19" fmla="*/ 0 h 44"/>
                <a:gd name="T20" fmla="*/ 1 w 20"/>
                <a:gd name="T21" fmla="*/ 0 h 44"/>
                <a:gd name="T22" fmla="*/ 1 w 20"/>
                <a:gd name="T23" fmla="*/ 0 h 44"/>
                <a:gd name="T24" fmla="*/ 1 w 20"/>
                <a:gd name="T25" fmla="*/ 0 h 44"/>
                <a:gd name="T26" fmla="*/ 1 w 20"/>
                <a:gd name="T27" fmla="*/ 0 h 44"/>
                <a:gd name="T28" fmla="*/ 1 w 20"/>
                <a:gd name="T29" fmla="*/ 0 h 44"/>
                <a:gd name="T30" fmla="*/ 1 w 20"/>
                <a:gd name="T31" fmla="*/ 0 h 44"/>
                <a:gd name="T32" fmla="*/ 1 w 20"/>
                <a:gd name="T33" fmla="*/ 0 h 44"/>
                <a:gd name="T34" fmla="*/ 1 w 20"/>
                <a:gd name="T35" fmla="*/ 0 h 44"/>
                <a:gd name="T36" fmla="*/ 1 w 20"/>
                <a:gd name="T37" fmla="*/ 0 h 44"/>
                <a:gd name="T38" fmla="*/ 0 w 20"/>
                <a:gd name="T39" fmla="*/ 0 h 44"/>
                <a:gd name="T40" fmla="*/ 0 w 20"/>
                <a:gd name="T41" fmla="*/ 0 h 44"/>
                <a:gd name="T42" fmla="*/ 0 w 20"/>
                <a:gd name="T43" fmla="*/ 0 h 44"/>
                <a:gd name="T44" fmla="*/ 0 w 20"/>
                <a:gd name="T45" fmla="*/ 0 h 44"/>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20"/>
                <a:gd name="T70" fmla="*/ 0 h 44"/>
                <a:gd name="T71" fmla="*/ 20 w 20"/>
                <a:gd name="T72" fmla="*/ 44 h 44"/>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20" h="44">
                  <a:moveTo>
                    <a:pt x="0" y="14"/>
                  </a:moveTo>
                  <a:lnTo>
                    <a:pt x="0" y="14"/>
                  </a:lnTo>
                  <a:lnTo>
                    <a:pt x="2" y="11"/>
                  </a:lnTo>
                  <a:lnTo>
                    <a:pt x="5" y="5"/>
                  </a:lnTo>
                  <a:lnTo>
                    <a:pt x="8" y="2"/>
                  </a:lnTo>
                  <a:lnTo>
                    <a:pt x="9" y="0"/>
                  </a:lnTo>
                  <a:lnTo>
                    <a:pt x="12" y="2"/>
                  </a:lnTo>
                  <a:lnTo>
                    <a:pt x="15" y="6"/>
                  </a:lnTo>
                  <a:lnTo>
                    <a:pt x="18" y="14"/>
                  </a:lnTo>
                  <a:lnTo>
                    <a:pt x="20" y="21"/>
                  </a:lnTo>
                  <a:lnTo>
                    <a:pt x="20" y="33"/>
                  </a:lnTo>
                  <a:lnTo>
                    <a:pt x="20" y="40"/>
                  </a:lnTo>
                  <a:lnTo>
                    <a:pt x="17" y="43"/>
                  </a:lnTo>
                  <a:lnTo>
                    <a:pt x="14" y="44"/>
                  </a:lnTo>
                  <a:lnTo>
                    <a:pt x="9" y="41"/>
                  </a:lnTo>
                  <a:lnTo>
                    <a:pt x="6" y="38"/>
                  </a:lnTo>
                  <a:lnTo>
                    <a:pt x="3" y="33"/>
                  </a:lnTo>
                  <a:lnTo>
                    <a:pt x="0" y="24"/>
                  </a:lnTo>
                  <a:lnTo>
                    <a:pt x="0" y="17"/>
                  </a:lnTo>
                  <a:lnTo>
                    <a:pt x="0" y="14"/>
                  </a:lnTo>
                  <a:close/>
                </a:path>
              </a:pathLst>
            </a:custGeom>
            <a:solidFill>
              <a:srgbClr val="FDC091"/>
            </a:solidFill>
            <a:ln w="9525">
              <a:noFill/>
              <a:round/>
              <a:headEnd/>
              <a:tailEnd/>
            </a:ln>
          </p:spPr>
          <p:txBody>
            <a:bodyPr/>
            <a:lstStyle/>
            <a:p>
              <a:endParaRPr lang="ru-RU"/>
            </a:p>
          </p:txBody>
        </p:sp>
        <p:sp>
          <p:nvSpPr>
            <p:cNvPr id="284" name="Freeform 563"/>
            <p:cNvSpPr>
              <a:spLocks/>
            </p:cNvSpPr>
            <p:nvPr/>
          </p:nvSpPr>
          <p:spPr bwMode="auto">
            <a:xfrm>
              <a:off x="3274" y="2912"/>
              <a:ext cx="5" cy="1"/>
            </a:xfrm>
            <a:custGeom>
              <a:avLst/>
              <a:gdLst>
                <a:gd name="T0" fmla="*/ 0 w 7"/>
                <a:gd name="T1" fmla="*/ 1 h 2"/>
                <a:gd name="T2" fmla="*/ 0 w 7"/>
                <a:gd name="T3" fmla="*/ 1 h 2"/>
                <a:gd name="T4" fmla="*/ 1 w 7"/>
                <a:gd name="T5" fmla="*/ 1 h 2"/>
                <a:gd name="T6" fmla="*/ 1 w 7"/>
                <a:gd name="T7" fmla="*/ 1 h 2"/>
                <a:gd name="T8" fmla="*/ 1 w 7"/>
                <a:gd name="T9" fmla="*/ 0 h 2"/>
                <a:gd name="T10" fmla="*/ 1 w 7"/>
                <a:gd name="T11" fmla="*/ 0 h 2"/>
                <a:gd name="T12" fmla="*/ 0 w 7"/>
                <a:gd name="T13" fmla="*/ 1 h 2"/>
                <a:gd name="T14" fmla="*/ 0 w 7"/>
                <a:gd name="T15" fmla="*/ 1 h 2"/>
                <a:gd name="T16" fmla="*/ 0 60000 65536"/>
                <a:gd name="T17" fmla="*/ 0 60000 65536"/>
                <a:gd name="T18" fmla="*/ 0 60000 65536"/>
                <a:gd name="T19" fmla="*/ 0 60000 65536"/>
                <a:gd name="T20" fmla="*/ 0 60000 65536"/>
                <a:gd name="T21" fmla="*/ 0 60000 65536"/>
                <a:gd name="T22" fmla="*/ 0 60000 65536"/>
                <a:gd name="T23" fmla="*/ 0 60000 65536"/>
                <a:gd name="T24" fmla="*/ 0 w 7"/>
                <a:gd name="T25" fmla="*/ 0 h 2"/>
                <a:gd name="T26" fmla="*/ 7 w 7"/>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 h="2">
                  <a:moveTo>
                    <a:pt x="0" y="2"/>
                  </a:moveTo>
                  <a:lnTo>
                    <a:pt x="0" y="2"/>
                  </a:lnTo>
                  <a:lnTo>
                    <a:pt x="5" y="2"/>
                  </a:lnTo>
                  <a:lnTo>
                    <a:pt x="7" y="0"/>
                  </a:lnTo>
                  <a:lnTo>
                    <a:pt x="0" y="2"/>
                  </a:lnTo>
                  <a:close/>
                </a:path>
              </a:pathLst>
            </a:custGeom>
            <a:solidFill>
              <a:srgbClr val="FE6612"/>
            </a:solidFill>
            <a:ln w="9525">
              <a:noFill/>
              <a:round/>
              <a:headEnd/>
              <a:tailEnd/>
            </a:ln>
          </p:spPr>
          <p:txBody>
            <a:bodyPr/>
            <a:lstStyle/>
            <a:p>
              <a:endParaRPr lang="ru-RU"/>
            </a:p>
          </p:txBody>
        </p:sp>
        <p:sp>
          <p:nvSpPr>
            <p:cNvPr id="285" name="Freeform 564"/>
            <p:cNvSpPr>
              <a:spLocks/>
            </p:cNvSpPr>
            <p:nvPr/>
          </p:nvSpPr>
          <p:spPr bwMode="auto">
            <a:xfrm>
              <a:off x="3236" y="2902"/>
              <a:ext cx="56" cy="65"/>
            </a:xfrm>
            <a:custGeom>
              <a:avLst/>
              <a:gdLst>
                <a:gd name="T0" fmla="*/ 1 w 91"/>
                <a:gd name="T1" fmla="*/ 0 h 140"/>
                <a:gd name="T2" fmla="*/ 1 w 91"/>
                <a:gd name="T3" fmla="*/ 0 h 140"/>
                <a:gd name="T4" fmla="*/ 1 w 91"/>
                <a:gd name="T5" fmla="*/ 0 h 140"/>
                <a:gd name="T6" fmla="*/ 1 w 91"/>
                <a:gd name="T7" fmla="*/ 0 h 140"/>
                <a:gd name="T8" fmla="*/ 1 w 91"/>
                <a:gd name="T9" fmla="*/ 0 h 140"/>
                <a:gd name="T10" fmla="*/ 1 w 91"/>
                <a:gd name="T11" fmla="*/ 0 h 140"/>
                <a:gd name="T12" fmla="*/ 1 w 91"/>
                <a:gd name="T13" fmla="*/ 0 h 140"/>
                <a:gd name="T14" fmla="*/ 1 w 91"/>
                <a:gd name="T15" fmla="*/ 0 h 140"/>
                <a:gd name="T16" fmla="*/ 1 w 91"/>
                <a:gd name="T17" fmla="*/ 0 h 140"/>
                <a:gd name="T18" fmla="*/ 1 w 91"/>
                <a:gd name="T19" fmla="*/ 0 h 140"/>
                <a:gd name="T20" fmla="*/ 1 w 91"/>
                <a:gd name="T21" fmla="*/ 0 h 140"/>
                <a:gd name="T22" fmla="*/ 1 w 91"/>
                <a:gd name="T23" fmla="*/ 0 h 140"/>
                <a:gd name="T24" fmla="*/ 1 w 91"/>
                <a:gd name="T25" fmla="*/ 0 h 140"/>
                <a:gd name="T26" fmla="*/ 1 w 91"/>
                <a:gd name="T27" fmla="*/ 0 h 140"/>
                <a:gd name="T28" fmla="*/ 1 w 91"/>
                <a:gd name="T29" fmla="*/ 0 h 140"/>
                <a:gd name="T30" fmla="*/ 1 w 91"/>
                <a:gd name="T31" fmla="*/ 0 h 140"/>
                <a:gd name="T32" fmla="*/ 1 w 91"/>
                <a:gd name="T33" fmla="*/ 0 h 140"/>
                <a:gd name="T34" fmla="*/ 1 w 91"/>
                <a:gd name="T35" fmla="*/ 0 h 140"/>
                <a:gd name="T36" fmla="*/ 1 w 91"/>
                <a:gd name="T37" fmla="*/ 0 h 140"/>
                <a:gd name="T38" fmla="*/ 0 w 91"/>
                <a:gd name="T39" fmla="*/ 0 h 140"/>
                <a:gd name="T40" fmla="*/ 0 w 91"/>
                <a:gd name="T41" fmla="*/ 0 h 140"/>
                <a:gd name="T42" fmla="*/ 0 w 91"/>
                <a:gd name="T43" fmla="*/ 0 h 140"/>
                <a:gd name="T44" fmla="*/ 1 w 91"/>
                <a:gd name="T45" fmla="*/ 0 h 140"/>
                <a:gd name="T46" fmla="*/ 1 w 91"/>
                <a:gd name="T47" fmla="*/ 0 h 140"/>
                <a:gd name="T48" fmla="*/ 1 w 91"/>
                <a:gd name="T49" fmla="*/ 0 h 140"/>
                <a:gd name="T50" fmla="*/ 1 w 91"/>
                <a:gd name="T51" fmla="*/ 0 h 140"/>
                <a:gd name="T52" fmla="*/ 1 w 91"/>
                <a:gd name="T53" fmla="*/ 0 h 140"/>
                <a:gd name="T54" fmla="*/ 1 w 91"/>
                <a:gd name="T55" fmla="*/ 0 h 140"/>
                <a:gd name="T56" fmla="*/ 1 w 91"/>
                <a:gd name="T57" fmla="*/ 0 h 140"/>
                <a:gd name="T58" fmla="*/ 1 w 91"/>
                <a:gd name="T59" fmla="*/ 0 h 140"/>
                <a:gd name="T60" fmla="*/ 1 w 91"/>
                <a:gd name="T61" fmla="*/ 0 h 140"/>
                <a:gd name="T62" fmla="*/ 1 w 91"/>
                <a:gd name="T63" fmla="*/ 0 h 140"/>
                <a:gd name="T64" fmla="*/ 1 w 91"/>
                <a:gd name="T65" fmla="*/ 0 h 140"/>
                <a:gd name="T66" fmla="*/ 1 w 91"/>
                <a:gd name="T67" fmla="*/ 0 h 140"/>
                <a:gd name="T68" fmla="*/ 1 w 91"/>
                <a:gd name="T69" fmla="*/ 0 h 140"/>
                <a:gd name="T70" fmla="*/ 1 w 91"/>
                <a:gd name="T71" fmla="*/ 0 h 140"/>
                <a:gd name="T72" fmla="*/ 1 w 91"/>
                <a:gd name="T73" fmla="*/ 0 h 140"/>
                <a:gd name="T74" fmla="*/ 1 w 91"/>
                <a:gd name="T75" fmla="*/ 0 h 140"/>
                <a:gd name="T76" fmla="*/ 1 w 91"/>
                <a:gd name="T77" fmla="*/ 0 h 140"/>
                <a:gd name="T78" fmla="*/ 1 w 91"/>
                <a:gd name="T79" fmla="*/ 0 h 140"/>
                <a:gd name="T80" fmla="*/ 1 w 91"/>
                <a:gd name="T81" fmla="*/ 0 h 140"/>
                <a:gd name="T82" fmla="*/ 1 w 91"/>
                <a:gd name="T83" fmla="*/ 0 h 140"/>
                <a:gd name="T84" fmla="*/ 1 w 91"/>
                <a:gd name="T85" fmla="*/ 0 h 140"/>
                <a:gd name="T86" fmla="*/ 1 w 91"/>
                <a:gd name="T87" fmla="*/ 0 h 140"/>
                <a:gd name="T88" fmla="*/ 1 w 91"/>
                <a:gd name="T89" fmla="*/ 0 h 140"/>
                <a:gd name="T90" fmla="*/ 1 w 91"/>
                <a:gd name="T91" fmla="*/ 0 h 140"/>
                <a:gd name="T92" fmla="*/ 1 w 91"/>
                <a:gd name="T93" fmla="*/ 0 h 140"/>
                <a:gd name="T94" fmla="*/ 1 w 91"/>
                <a:gd name="T95" fmla="*/ 0 h 140"/>
                <a:gd name="T96" fmla="*/ 1 w 91"/>
                <a:gd name="T97" fmla="*/ 0 h 140"/>
                <a:gd name="T98" fmla="*/ 1 w 91"/>
                <a:gd name="T99" fmla="*/ 0 h 140"/>
                <a:gd name="T100" fmla="*/ 1 w 91"/>
                <a:gd name="T101" fmla="*/ 0 h 140"/>
                <a:gd name="T102" fmla="*/ 1 w 91"/>
                <a:gd name="T103" fmla="*/ 0 h 14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91"/>
                <a:gd name="T157" fmla="*/ 0 h 140"/>
                <a:gd name="T158" fmla="*/ 91 w 91"/>
                <a:gd name="T159" fmla="*/ 140 h 14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91" h="140">
                  <a:moveTo>
                    <a:pt x="15" y="33"/>
                  </a:moveTo>
                  <a:lnTo>
                    <a:pt x="15" y="33"/>
                  </a:lnTo>
                  <a:lnTo>
                    <a:pt x="21" y="25"/>
                  </a:lnTo>
                  <a:lnTo>
                    <a:pt x="30" y="18"/>
                  </a:lnTo>
                  <a:lnTo>
                    <a:pt x="41" y="13"/>
                  </a:lnTo>
                  <a:lnTo>
                    <a:pt x="51" y="9"/>
                  </a:lnTo>
                  <a:lnTo>
                    <a:pt x="74" y="3"/>
                  </a:lnTo>
                  <a:lnTo>
                    <a:pt x="91" y="0"/>
                  </a:lnTo>
                  <a:lnTo>
                    <a:pt x="76" y="0"/>
                  </a:lnTo>
                  <a:lnTo>
                    <a:pt x="63" y="1"/>
                  </a:lnTo>
                  <a:lnTo>
                    <a:pt x="51" y="3"/>
                  </a:lnTo>
                  <a:lnTo>
                    <a:pt x="41" y="6"/>
                  </a:lnTo>
                  <a:lnTo>
                    <a:pt x="30" y="10"/>
                  </a:lnTo>
                  <a:lnTo>
                    <a:pt x="21" y="16"/>
                  </a:lnTo>
                  <a:lnTo>
                    <a:pt x="14" y="24"/>
                  </a:lnTo>
                  <a:lnTo>
                    <a:pt x="7" y="34"/>
                  </a:lnTo>
                  <a:lnTo>
                    <a:pt x="3" y="42"/>
                  </a:lnTo>
                  <a:lnTo>
                    <a:pt x="0" y="50"/>
                  </a:lnTo>
                  <a:lnTo>
                    <a:pt x="0" y="57"/>
                  </a:lnTo>
                  <a:lnTo>
                    <a:pt x="0" y="63"/>
                  </a:lnTo>
                  <a:lnTo>
                    <a:pt x="1" y="71"/>
                  </a:lnTo>
                  <a:lnTo>
                    <a:pt x="4" y="77"/>
                  </a:lnTo>
                  <a:lnTo>
                    <a:pt x="12" y="89"/>
                  </a:lnTo>
                  <a:lnTo>
                    <a:pt x="21" y="98"/>
                  </a:lnTo>
                  <a:lnTo>
                    <a:pt x="32" y="106"/>
                  </a:lnTo>
                  <a:lnTo>
                    <a:pt x="45" y="116"/>
                  </a:lnTo>
                  <a:lnTo>
                    <a:pt x="63" y="133"/>
                  </a:lnTo>
                  <a:lnTo>
                    <a:pt x="70" y="136"/>
                  </a:lnTo>
                  <a:lnTo>
                    <a:pt x="74" y="139"/>
                  </a:lnTo>
                  <a:lnTo>
                    <a:pt x="80" y="140"/>
                  </a:lnTo>
                  <a:lnTo>
                    <a:pt x="83" y="139"/>
                  </a:lnTo>
                  <a:lnTo>
                    <a:pt x="80" y="136"/>
                  </a:lnTo>
                  <a:lnTo>
                    <a:pt x="73" y="133"/>
                  </a:lnTo>
                  <a:lnTo>
                    <a:pt x="65" y="127"/>
                  </a:lnTo>
                  <a:lnTo>
                    <a:pt x="53" y="115"/>
                  </a:lnTo>
                  <a:lnTo>
                    <a:pt x="39" y="106"/>
                  </a:lnTo>
                  <a:lnTo>
                    <a:pt x="30" y="98"/>
                  </a:lnTo>
                  <a:lnTo>
                    <a:pt x="20" y="87"/>
                  </a:lnTo>
                  <a:lnTo>
                    <a:pt x="12" y="77"/>
                  </a:lnTo>
                  <a:lnTo>
                    <a:pt x="11" y="69"/>
                  </a:lnTo>
                  <a:lnTo>
                    <a:pt x="7" y="63"/>
                  </a:lnTo>
                  <a:lnTo>
                    <a:pt x="7" y="56"/>
                  </a:lnTo>
                  <a:lnTo>
                    <a:pt x="9" y="50"/>
                  </a:lnTo>
                  <a:lnTo>
                    <a:pt x="11" y="40"/>
                  </a:lnTo>
                  <a:lnTo>
                    <a:pt x="15" y="33"/>
                  </a:lnTo>
                  <a:close/>
                </a:path>
              </a:pathLst>
            </a:custGeom>
            <a:solidFill>
              <a:srgbClr val="FE8C14"/>
            </a:solidFill>
            <a:ln w="9525">
              <a:noFill/>
              <a:round/>
              <a:headEnd/>
              <a:tailEnd/>
            </a:ln>
          </p:spPr>
          <p:txBody>
            <a:bodyPr/>
            <a:lstStyle/>
            <a:p>
              <a:endParaRPr lang="ru-RU"/>
            </a:p>
          </p:txBody>
        </p:sp>
        <p:sp>
          <p:nvSpPr>
            <p:cNvPr id="286" name="Freeform 565"/>
            <p:cNvSpPr>
              <a:spLocks/>
            </p:cNvSpPr>
            <p:nvPr/>
          </p:nvSpPr>
          <p:spPr bwMode="auto">
            <a:xfrm>
              <a:off x="3240" y="2902"/>
              <a:ext cx="54" cy="63"/>
            </a:xfrm>
            <a:custGeom>
              <a:avLst/>
              <a:gdLst>
                <a:gd name="T0" fmla="*/ 1 w 87"/>
                <a:gd name="T1" fmla="*/ 0 h 135"/>
                <a:gd name="T2" fmla="*/ 1 w 87"/>
                <a:gd name="T3" fmla="*/ 0 h 135"/>
                <a:gd name="T4" fmla="*/ 1 w 87"/>
                <a:gd name="T5" fmla="*/ 0 h 135"/>
                <a:gd name="T6" fmla="*/ 1 w 87"/>
                <a:gd name="T7" fmla="*/ 0 h 135"/>
                <a:gd name="T8" fmla="*/ 1 w 87"/>
                <a:gd name="T9" fmla="*/ 0 h 135"/>
                <a:gd name="T10" fmla="*/ 1 w 87"/>
                <a:gd name="T11" fmla="*/ 0 h 135"/>
                <a:gd name="T12" fmla="*/ 1 w 87"/>
                <a:gd name="T13" fmla="*/ 0 h 135"/>
                <a:gd name="T14" fmla="*/ 1 w 87"/>
                <a:gd name="T15" fmla="*/ 0 h 135"/>
                <a:gd name="T16" fmla="*/ 1 w 87"/>
                <a:gd name="T17" fmla="*/ 0 h 135"/>
                <a:gd name="T18" fmla="*/ 1 w 87"/>
                <a:gd name="T19" fmla="*/ 0 h 135"/>
                <a:gd name="T20" fmla="*/ 1 w 87"/>
                <a:gd name="T21" fmla="*/ 0 h 135"/>
                <a:gd name="T22" fmla="*/ 1 w 87"/>
                <a:gd name="T23" fmla="*/ 0 h 135"/>
                <a:gd name="T24" fmla="*/ 1 w 87"/>
                <a:gd name="T25" fmla="*/ 0 h 135"/>
                <a:gd name="T26" fmla="*/ 1 w 87"/>
                <a:gd name="T27" fmla="*/ 0 h 135"/>
                <a:gd name="T28" fmla="*/ 1 w 87"/>
                <a:gd name="T29" fmla="*/ 0 h 135"/>
                <a:gd name="T30" fmla="*/ 1 w 87"/>
                <a:gd name="T31" fmla="*/ 0 h 135"/>
                <a:gd name="T32" fmla="*/ 1 w 87"/>
                <a:gd name="T33" fmla="*/ 0 h 135"/>
                <a:gd name="T34" fmla="*/ 1 w 87"/>
                <a:gd name="T35" fmla="*/ 0 h 135"/>
                <a:gd name="T36" fmla="*/ 1 w 87"/>
                <a:gd name="T37" fmla="*/ 0 h 135"/>
                <a:gd name="T38" fmla="*/ 1 w 87"/>
                <a:gd name="T39" fmla="*/ 0 h 135"/>
                <a:gd name="T40" fmla="*/ 1 w 87"/>
                <a:gd name="T41" fmla="*/ 0 h 135"/>
                <a:gd name="T42" fmla="*/ 1 w 87"/>
                <a:gd name="T43" fmla="*/ 0 h 135"/>
                <a:gd name="T44" fmla="*/ 1 w 87"/>
                <a:gd name="T45" fmla="*/ 0 h 135"/>
                <a:gd name="T46" fmla="*/ 1 w 87"/>
                <a:gd name="T47" fmla="*/ 0 h 135"/>
                <a:gd name="T48" fmla="*/ 1 w 87"/>
                <a:gd name="T49" fmla="*/ 0 h 135"/>
                <a:gd name="T50" fmla="*/ 1 w 87"/>
                <a:gd name="T51" fmla="*/ 0 h 135"/>
                <a:gd name="T52" fmla="*/ 1 w 87"/>
                <a:gd name="T53" fmla="*/ 0 h 135"/>
                <a:gd name="T54" fmla="*/ 1 w 87"/>
                <a:gd name="T55" fmla="*/ 0 h 135"/>
                <a:gd name="T56" fmla="*/ 1 w 87"/>
                <a:gd name="T57" fmla="*/ 0 h 135"/>
                <a:gd name="T58" fmla="*/ 1 w 87"/>
                <a:gd name="T59" fmla="*/ 0 h 135"/>
                <a:gd name="T60" fmla="*/ 1 w 87"/>
                <a:gd name="T61" fmla="*/ 0 h 135"/>
                <a:gd name="T62" fmla="*/ 1 w 87"/>
                <a:gd name="T63" fmla="*/ 0 h 135"/>
                <a:gd name="T64" fmla="*/ 1 w 87"/>
                <a:gd name="T65" fmla="*/ 0 h 135"/>
                <a:gd name="T66" fmla="*/ 1 w 87"/>
                <a:gd name="T67" fmla="*/ 0 h 135"/>
                <a:gd name="T68" fmla="*/ 1 w 87"/>
                <a:gd name="T69" fmla="*/ 0 h 135"/>
                <a:gd name="T70" fmla="*/ 1 w 87"/>
                <a:gd name="T71" fmla="*/ 0 h 135"/>
                <a:gd name="T72" fmla="*/ 1 w 87"/>
                <a:gd name="T73" fmla="*/ 0 h 135"/>
                <a:gd name="T74" fmla="*/ 1 w 87"/>
                <a:gd name="T75" fmla="*/ 0 h 135"/>
                <a:gd name="T76" fmla="*/ 0 w 87"/>
                <a:gd name="T77" fmla="*/ 0 h 135"/>
                <a:gd name="T78" fmla="*/ 0 w 87"/>
                <a:gd name="T79" fmla="*/ 0 h 135"/>
                <a:gd name="T80" fmla="*/ 1 w 87"/>
                <a:gd name="T81" fmla="*/ 0 h 135"/>
                <a:gd name="T82" fmla="*/ 1 w 87"/>
                <a:gd name="T83" fmla="*/ 0 h 135"/>
                <a:gd name="T84" fmla="*/ 1 w 87"/>
                <a:gd name="T85" fmla="*/ 0 h 135"/>
                <a:gd name="T86" fmla="*/ 1 w 87"/>
                <a:gd name="T87" fmla="*/ 0 h 135"/>
                <a:gd name="T88" fmla="*/ 1 w 87"/>
                <a:gd name="T89" fmla="*/ 0 h 135"/>
                <a:gd name="T90" fmla="*/ 1 w 87"/>
                <a:gd name="T91" fmla="*/ 0 h 135"/>
                <a:gd name="T92" fmla="*/ 1 w 87"/>
                <a:gd name="T93" fmla="*/ 0 h 135"/>
                <a:gd name="T94" fmla="*/ 1 w 87"/>
                <a:gd name="T95" fmla="*/ 0 h 135"/>
                <a:gd name="T96" fmla="*/ 1 w 87"/>
                <a:gd name="T97" fmla="*/ 0 h 135"/>
                <a:gd name="T98" fmla="*/ 1 w 87"/>
                <a:gd name="T99" fmla="*/ 0 h 135"/>
                <a:gd name="T100" fmla="*/ 1 w 87"/>
                <a:gd name="T101" fmla="*/ 0 h 135"/>
                <a:gd name="T102" fmla="*/ 1 w 87"/>
                <a:gd name="T103" fmla="*/ 0 h 135"/>
                <a:gd name="T104" fmla="*/ 1 w 87"/>
                <a:gd name="T105" fmla="*/ 0 h 135"/>
                <a:gd name="T106" fmla="*/ 1 w 87"/>
                <a:gd name="T107" fmla="*/ 0 h 135"/>
                <a:gd name="T108" fmla="*/ 1 w 87"/>
                <a:gd name="T109" fmla="*/ 0 h 135"/>
                <a:gd name="T110" fmla="*/ 1 w 87"/>
                <a:gd name="T111" fmla="*/ 0 h 135"/>
                <a:gd name="T112" fmla="*/ 1 w 87"/>
                <a:gd name="T113" fmla="*/ 0 h 135"/>
                <a:gd name="T114" fmla="*/ 1 w 87"/>
                <a:gd name="T115" fmla="*/ 0 h 135"/>
                <a:gd name="T116" fmla="*/ 1 w 87"/>
                <a:gd name="T117" fmla="*/ 0 h 135"/>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87"/>
                <a:gd name="T178" fmla="*/ 0 h 135"/>
                <a:gd name="T179" fmla="*/ 87 w 87"/>
                <a:gd name="T180" fmla="*/ 135 h 135"/>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87" h="135">
                  <a:moveTo>
                    <a:pt x="55" y="105"/>
                  </a:moveTo>
                  <a:lnTo>
                    <a:pt x="55" y="105"/>
                  </a:lnTo>
                  <a:lnTo>
                    <a:pt x="47" y="98"/>
                  </a:lnTo>
                  <a:lnTo>
                    <a:pt x="32" y="85"/>
                  </a:lnTo>
                  <a:lnTo>
                    <a:pt x="25" y="76"/>
                  </a:lnTo>
                  <a:lnTo>
                    <a:pt x="19" y="67"/>
                  </a:lnTo>
                  <a:lnTo>
                    <a:pt x="16" y="56"/>
                  </a:lnTo>
                  <a:lnTo>
                    <a:pt x="16" y="50"/>
                  </a:lnTo>
                  <a:lnTo>
                    <a:pt x="17" y="45"/>
                  </a:lnTo>
                  <a:lnTo>
                    <a:pt x="20" y="38"/>
                  </a:lnTo>
                  <a:lnTo>
                    <a:pt x="25" y="33"/>
                  </a:lnTo>
                  <a:lnTo>
                    <a:pt x="31" y="29"/>
                  </a:lnTo>
                  <a:lnTo>
                    <a:pt x="35" y="26"/>
                  </a:lnTo>
                  <a:lnTo>
                    <a:pt x="47" y="23"/>
                  </a:lnTo>
                  <a:lnTo>
                    <a:pt x="56" y="23"/>
                  </a:lnTo>
                  <a:lnTo>
                    <a:pt x="63" y="21"/>
                  </a:lnTo>
                  <a:lnTo>
                    <a:pt x="70" y="17"/>
                  </a:lnTo>
                  <a:lnTo>
                    <a:pt x="81" y="11"/>
                  </a:lnTo>
                  <a:lnTo>
                    <a:pt x="85" y="6"/>
                  </a:lnTo>
                  <a:lnTo>
                    <a:pt x="87" y="3"/>
                  </a:lnTo>
                  <a:lnTo>
                    <a:pt x="85" y="2"/>
                  </a:lnTo>
                  <a:lnTo>
                    <a:pt x="81" y="0"/>
                  </a:lnTo>
                  <a:lnTo>
                    <a:pt x="75" y="2"/>
                  </a:lnTo>
                  <a:lnTo>
                    <a:pt x="63" y="2"/>
                  </a:lnTo>
                  <a:lnTo>
                    <a:pt x="49" y="5"/>
                  </a:lnTo>
                  <a:lnTo>
                    <a:pt x="34" y="9"/>
                  </a:lnTo>
                  <a:lnTo>
                    <a:pt x="28" y="12"/>
                  </a:lnTo>
                  <a:lnTo>
                    <a:pt x="20" y="18"/>
                  </a:lnTo>
                  <a:lnTo>
                    <a:pt x="14" y="24"/>
                  </a:lnTo>
                  <a:lnTo>
                    <a:pt x="8" y="32"/>
                  </a:lnTo>
                  <a:lnTo>
                    <a:pt x="4" y="39"/>
                  </a:lnTo>
                  <a:lnTo>
                    <a:pt x="2" y="49"/>
                  </a:lnTo>
                  <a:lnTo>
                    <a:pt x="0" y="55"/>
                  </a:lnTo>
                  <a:lnTo>
                    <a:pt x="0" y="62"/>
                  </a:lnTo>
                  <a:lnTo>
                    <a:pt x="4" y="68"/>
                  </a:lnTo>
                  <a:lnTo>
                    <a:pt x="5" y="76"/>
                  </a:lnTo>
                  <a:lnTo>
                    <a:pt x="13" y="86"/>
                  </a:lnTo>
                  <a:lnTo>
                    <a:pt x="23" y="97"/>
                  </a:lnTo>
                  <a:lnTo>
                    <a:pt x="32" y="105"/>
                  </a:lnTo>
                  <a:lnTo>
                    <a:pt x="46" y="114"/>
                  </a:lnTo>
                  <a:lnTo>
                    <a:pt x="60" y="126"/>
                  </a:lnTo>
                  <a:lnTo>
                    <a:pt x="67" y="130"/>
                  </a:lnTo>
                  <a:lnTo>
                    <a:pt x="75" y="135"/>
                  </a:lnTo>
                  <a:lnTo>
                    <a:pt x="76" y="133"/>
                  </a:lnTo>
                  <a:lnTo>
                    <a:pt x="78" y="132"/>
                  </a:lnTo>
                  <a:lnTo>
                    <a:pt x="76" y="127"/>
                  </a:lnTo>
                  <a:lnTo>
                    <a:pt x="73" y="123"/>
                  </a:lnTo>
                  <a:lnTo>
                    <a:pt x="69" y="117"/>
                  </a:lnTo>
                  <a:lnTo>
                    <a:pt x="60" y="108"/>
                  </a:lnTo>
                  <a:lnTo>
                    <a:pt x="55" y="105"/>
                  </a:lnTo>
                  <a:close/>
                </a:path>
              </a:pathLst>
            </a:custGeom>
            <a:solidFill>
              <a:srgbClr val="FE6612"/>
            </a:solidFill>
            <a:ln w="9525">
              <a:noFill/>
              <a:round/>
              <a:headEnd/>
              <a:tailEnd/>
            </a:ln>
          </p:spPr>
          <p:txBody>
            <a:bodyPr/>
            <a:lstStyle/>
            <a:p>
              <a:endParaRPr lang="ru-RU"/>
            </a:p>
          </p:txBody>
        </p:sp>
        <p:sp>
          <p:nvSpPr>
            <p:cNvPr id="287" name="Freeform 566"/>
            <p:cNvSpPr>
              <a:spLocks/>
            </p:cNvSpPr>
            <p:nvPr/>
          </p:nvSpPr>
          <p:spPr bwMode="auto">
            <a:xfrm>
              <a:off x="3316" y="2897"/>
              <a:ext cx="66" cy="59"/>
            </a:xfrm>
            <a:custGeom>
              <a:avLst/>
              <a:gdLst>
                <a:gd name="T0" fmla="*/ 1 w 106"/>
                <a:gd name="T1" fmla="*/ 0 h 126"/>
                <a:gd name="T2" fmla="*/ 1 w 106"/>
                <a:gd name="T3" fmla="*/ 0 h 126"/>
                <a:gd name="T4" fmla="*/ 1 w 106"/>
                <a:gd name="T5" fmla="*/ 0 h 126"/>
                <a:gd name="T6" fmla="*/ 1 w 106"/>
                <a:gd name="T7" fmla="*/ 0 h 126"/>
                <a:gd name="T8" fmla="*/ 1 w 106"/>
                <a:gd name="T9" fmla="*/ 0 h 126"/>
                <a:gd name="T10" fmla="*/ 1 w 106"/>
                <a:gd name="T11" fmla="*/ 0 h 126"/>
                <a:gd name="T12" fmla="*/ 1 w 106"/>
                <a:gd name="T13" fmla="*/ 0 h 126"/>
                <a:gd name="T14" fmla="*/ 1 w 106"/>
                <a:gd name="T15" fmla="*/ 0 h 126"/>
                <a:gd name="T16" fmla="*/ 1 w 106"/>
                <a:gd name="T17" fmla="*/ 0 h 126"/>
                <a:gd name="T18" fmla="*/ 1 w 106"/>
                <a:gd name="T19" fmla="*/ 0 h 126"/>
                <a:gd name="T20" fmla="*/ 1 w 106"/>
                <a:gd name="T21" fmla="*/ 0 h 126"/>
                <a:gd name="T22" fmla="*/ 1 w 106"/>
                <a:gd name="T23" fmla="*/ 0 h 126"/>
                <a:gd name="T24" fmla="*/ 1 w 106"/>
                <a:gd name="T25" fmla="*/ 0 h 126"/>
                <a:gd name="T26" fmla="*/ 1 w 106"/>
                <a:gd name="T27" fmla="*/ 0 h 126"/>
                <a:gd name="T28" fmla="*/ 1 w 106"/>
                <a:gd name="T29" fmla="*/ 0 h 126"/>
                <a:gd name="T30" fmla="*/ 1 w 106"/>
                <a:gd name="T31" fmla="*/ 0 h 126"/>
                <a:gd name="T32" fmla="*/ 1 w 106"/>
                <a:gd name="T33" fmla="*/ 0 h 126"/>
                <a:gd name="T34" fmla="*/ 1 w 106"/>
                <a:gd name="T35" fmla="*/ 0 h 126"/>
                <a:gd name="T36" fmla="*/ 1 w 106"/>
                <a:gd name="T37" fmla="*/ 0 h 126"/>
                <a:gd name="T38" fmla="*/ 1 w 106"/>
                <a:gd name="T39" fmla="*/ 0 h 126"/>
                <a:gd name="T40" fmla="*/ 0 w 106"/>
                <a:gd name="T41" fmla="*/ 0 h 126"/>
                <a:gd name="T42" fmla="*/ 0 w 106"/>
                <a:gd name="T43" fmla="*/ 0 h 126"/>
                <a:gd name="T44" fmla="*/ 1 w 106"/>
                <a:gd name="T45" fmla="*/ 0 h 126"/>
                <a:gd name="T46" fmla="*/ 1 w 106"/>
                <a:gd name="T47" fmla="*/ 0 h 126"/>
                <a:gd name="T48" fmla="*/ 1 w 106"/>
                <a:gd name="T49" fmla="*/ 0 h 126"/>
                <a:gd name="T50" fmla="*/ 1 w 106"/>
                <a:gd name="T51" fmla="*/ 0 h 126"/>
                <a:gd name="T52" fmla="*/ 1 w 106"/>
                <a:gd name="T53" fmla="*/ 0 h 126"/>
                <a:gd name="T54" fmla="*/ 1 w 106"/>
                <a:gd name="T55" fmla="*/ 0 h 126"/>
                <a:gd name="T56" fmla="*/ 1 w 106"/>
                <a:gd name="T57" fmla="*/ 0 h 126"/>
                <a:gd name="T58" fmla="*/ 1 w 106"/>
                <a:gd name="T59" fmla="*/ 0 h 126"/>
                <a:gd name="T60" fmla="*/ 1 w 106"/>
                <a:gd name="T61" fmla="*/ 0 h 126"/>
                <a:gd name="T62" fmla="*/ 1 w 106"/>
                <a:gd name="T63" fmla="*/ 0 h 126"/>
                <a:gd name="T64" fmla="*/ 1 w 106"/>
                <a:gd name="T65" fmla="*/ 0 h 126"/>
                <a:gd name="T66" fmla="*/ 1 w 106"/>
                <a:gd name="T67" fmla="*/ 0 h 126"/>
                <a:gd name="T68" fmla="*/ 1 w 106"/>
                <a:gd name="T69" fmla="*/ 0 h 126"/>
                <a:gd name="T70" fmla="*/ 1 w 106"/>
                <a:gd name="T71" fmla="*/ 0 h 126"/>
                <a:gd name="T72" fmla="*/ 1 w 106"/>
                <a:gd name="T73" fmla="*/ 0 h 126"/>
                <a:gd name="T74" fmla="*/ 1 w 106"/>
                <a:gd name="T75" fmla="*/ 0 h 126"/>
                <a:gd name="T76" fmla="*/ 1 w 106"/>
                <a:gd name="T77" fmla="*/ 0 h 126"/>
                <a:gd name="T78" fmla="*/ 1 w 106"/>
                <a:gd name="T79" fmla="*/ 0 h 126"/>
                <a:gd name="T80" fmla="*/ 1 w 106"/>
                <a:gd name="T81" fmla="*/ 0 h 126"/>
                <a:gd name="T82" fmla="*/ 1 w 106"/>
                <a:gd name="T83" fmla="*/ 0 h 126"/>
                <a:gd name="T84" fmla="*/ 1 w 106"/>
                <a:gd name="T85" fmla="*/ 0 h 126"/>
                <a:gd name="T86" fmla="*/ 1 w 106"/>
                <a:gd name="T87" fmla="*/ 0 h 126"/>
                <a:gd name="T88" fmla="*/ 1 w 106"/>
                <a:gd name="T89" fmla="*/ 0 h 126"/>
                <a:gd name="T90" fmla="*/ 1 w 106"/>
                <a:gd name="T91" fmla="*/ 0 h 126"/>
                <a:gd name="T92" fmla="*/ 1 w 106"/>
                <a:gd name="T93" fmla="*/ 0 h 126"/>
                <a:gd name="T94" fmla="*/ 1 w 106"/>
                <a:gd name="T95" fmla="*/ 0 h 126"/>
                <a:gd name="T96" fmla="*/ 1 w 106"/>
                <a:gd name="T97" fmla="*/ 0 h 126"/>
                <a:gd name="T98" fmla="*/ 1 w 106"/>
                <a:gd name="T99" fmla="*/ 0 h 126"/>
                <a:gd name="T100" fmla="*/ 1 w 106"/>
                <a:gd name="T101" fmla="*/ 0 h 126"/>
                <a:gd name="T102" fmla="*/ 1 w 106"/>
                <a:gd name="T103" fmla="*/ 0 h 126"/>
                <a:gd name="T104" fmla="*/ 1 w 106"/>
                <a:gd name="T105" fmla="*/ 0 h 126"/>
                <a:gd name="T106" fmla="*/ 1 w 106"/>
                <a:gd name="T107" fmla="*/ 0 h 126"/>
                <a:gd name="T108" fmla="*/ 1 w 106"/>
                <a:gd name="T109" fmla="*/ 0 h 126"/>
                <a:gd name="T110" fmla="*/ 1 w 106"/>
                <a:gd name="T111" fmla="*/ 0 h 126"/>
                <a:gd name="T112" fmla="*/ 1 w 106"/>
                <a:gd name="T113" fmla="*/ 0 h 126"/>
                <a:gd name="T114" fmla="*/ 1 w 106"/>
                <a:gd name="T115" fmla="*/ 0 h 126"/>
                <a:gd name="T116" fmla="*/ 1 w 106"/>
                <a:gd name="T117" fmla="*/ 0 h 126"/>
                <a:gd name="T118" fmla="*/ 1 w 106"/>
                <a:gd name="T119" fmla="*/ 0 h 1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06"/>
                <a:gd name="T181" fmla="*/ 0 h 126"/>
                <a:gd name="T182" fmla="*/ 106 w 106"/>
                <a:gd name="T183" fmla="*/ 126 h 12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06" h="126">
                  <a:moveTo>
                    <a:pt x="86" y="84"/>
                  </a:moveTo>
                  <a:lnTo>
                    <a:pt x="86" y="84"/>
                  </a:lnTo>
                  <a:lnTo>
                    <a:pt x="95" y="67"/>
                  </a:lnTo>
                  <a:lnTo>
                    <a:pt x="103" y="47"/>
                  </a:lnTo>
                  <a:lnTo>
                    <a:pt x="105" y="38"/>
                  </a:lnTo>
                  <a:lnTo>
                    <a:pt x="106" y="29"/>
                  </a:lnTo>
                  <a:lnTo>
                    <a:pt x="105" y="22"/>
                  </a:lnTo>
                  <a:lnTo>
                    <a:pt x="102" y="16"/>
                  </a:lnTo>
                  <a:lnTo>
                    <a:pt x="97" y="11"/>
                  </a:lnTo>
                  <a:lnTo>
                    <a:pt x="92" y="7"/>
                  </a:lnTo>
                  <a:lnTo>
                    <a:pt x="86" y="3"/>
                  </a:lnTo>
                  <a:lnTo>
                    <a:pt x="80" y="2"/>
                  </a:lnTo>
                  <a:lnTo>
                    <a:pt x="73" y="0"/>
                  </a:lnTo>
                  <a:lnTo>
                    <a:pt x="62" y="0"/>
                  </a:lnTo>
                  <a:lnTo>
                    <a:pt x="35" y="3"/>
                  </a:lnTo>
                  <a:lnTo>
                    <a:pt x="12" y="5"/>
                  </a:lnTo>
                  <a:lnTo>
                    <a:pt x="5" y="5"/>
                  </a:lnTo>
                  <a:lnTo>
                    <a:pt x="0" y="8"/>
                  </a:lnTo>
                  <a:lnTo>
                    <a:pt x="2" y="10"/>
                  </a:lnTo>
                  <a:lnTo>
                    <a:pt x="11" y="10"/>
                  </a:lnTo>
                  <a:lnTo>
                    <a:pt x="29" y="8"/>
                  </a:lnTo>
                  <a:lnTo>
                    <a:pt x="56" y="5"/>
                  </a:lnTo>
                  <a:lnTo>
                    <a:pt x="65" y="5"/>
                  </a:lnTo>
                  <a:lnTo>
                    <a:pt x="74" y="7"/>
                  </a:lnTo>
                  <a:lnTo>
                    <a:pt x="80" y="8"/>
                  </a:lnTo>
                  <a:lnTo>
                    <a:pt x="86" y="11"/>
                  </a:lnTo>
                  <a:lnTo>
                    <a:pt x="91" y="16"/>
                  </a:lnTo>
                  <a:lnTo>
                    <a:pt x="95" y="20"/>
                  </a:lnTo>
                  <a:lnTo>
                    <a:pt x="99" y="26"/>
                  </a:lnTo>
                  <a:lnTo>
                    <a:pt x="100" y="34"/>
                  </a:lnTo>
                  <a:lnTo>
                    <a:pt x="99" y="43"/>
                  </a:lnTo>
                  <a:lnTo>
                    <a:pt x="97" y="52"/>
                  </a:lnTo>
                  <a:lnTo>
                    <a:pt x="89" y="72"/>
                  </a:lnTo>
                  <a:lnTo>
                    <a:pt x="80" y="88"/>
                  </a:lnTo>
                  <a:lnTo>
                    <a:pt x="73" y="102"/>
                  </a:lnTo>
                  <a:lnTo>
                    <a:pt x="70" y="112"/>
                  </a:lnTo>
                  <a:lnTo>
                    <a:pt x="71" y="122"/>
                  </a:lnTo>
                  <a:lnTo>
                    <a:pt x="71" y="123"/>
                  </a:lnTo>
                  <a:lnTo>
                    <a:pt x="73" y="126"/>
                  </a:lnTo>
                  <a:lnTo>
                    <a:pt x="76" y="125"/>
                  </a:lnTo>
                  <a:lnTo>
                    <a:pt x="79" y="122"/>
                  </a:lnTo>
                  <a:lnTo>
                    <a:pt x="85" y="114"/>
                  </a:lnTo>
                  <a:lnTo>
                    <a:pt x="83" y="114"/>
                  </a:lnTo>
                  <a:lnTo>
                    <a:pt x="79" y="114"/>
                  </a:lnTo>
                  <a:lnTo>
                    <a:pt x="77" y="112"/>
                  </a:lnTo>
                  <a:lnTo>
                    <a:pt x="76" y="109"/>
                  </a:lnTo>
                  <a:lnTo>
                    <a:pt x="76" y="106"/>
                  </a:lnTo>
                  <a:lnTo>
                    <a:pt x="79" y="97"/>
                  </a:lnTo>
                  <a:lnTo>
                    <a:pt x="86" y="84"/>
                  </a:lnTo>
                  <a:close/>
                </a:path>
              </a:pathLst>
            </a:custGeom>
            <a:solidFill>
              <a:srgbClr val="FE8C14"/>
            </a:solidFill>
            <a:ln w="9525">
              <a:noFill/>
              <a:round/>
              <a:headEnd/>
              <a:tailEnd/>
            </a:ln>
          </p:spPr>
          <p:txBody>
            <a:bodyPr/>
            <a:lstStyle/>
            <a:p>
              <a:endParaRPr lang="ru-RU"/>
            </a:p>
          </p:txBody>
        </p:sp>
        <p:sp>
          <p:nvSpPr>
            <p:cNvPr id="288" name="Freeform 567"/>
            <p:cNvSpPr>
              <a:spLocks/>
            </p:cNvSpPr>
            <p:nvPr/>
          </p:nvSpPr>
          <p:spPr bwMode="auto">
            <a:xfrm>
              <a:off x="3318" y="2890"/>
              <a:ext cx="72" cy="66"/>
            </a:xfrm>
            <a:custGeom>
              <a:avLst/>
              <a:gdLst>
                <a:gd name="T0" fmla="*/ 1 w 117"/>
                <a:gd name="T1" fmla="*/ 0 h 142"/>
                <a:gd name="T2" fmla="*/ 1 w 117"/>
                <a:gd name="T3" fmla="*/ 0 h 142"/>
                <a:gd name="T4" fmla="*/ 1 w 117"/>
                <a:gd name="T5" fmla="*/ 0 h 142"/>
                <a:gd name="T6" fmla="*/ 1 w 117"/>
                <a:gd name="T7" fmla="*/ 0 h 142"/>
                <a:gd name="T8" fmla="*/ 1 w 117"/>
                <a:gd name="T9" fmla="*/ 0 h 142"/>
                <a:gd name="T10" fmla="*/ 1 w 117"/>
                <a:gd name="T11" fmla="*/ 0 h 142"/>
                <a:gd name="T12" fmla="*/ 1 w 117"/>
                <a:gd name="T13" fmla="*/ 0 h 142"/>
                <a:gd name="T14" fmla="*/ 1 w 117"/>
                <a:gd name="T15" fmla="*/ 0 h 142"/>
                <a:gd name="T16" fmla="*/ 1 w 117"/>
                <a:gd name="T17" fmla="*/ 0 h 142"/>
                <a:gd name="T18" fmla="*/ 1 w 117"/>
                <a:gd name="T19" fmla="*/ 0 h 142"/>
                <a:gd name="T20" fmla="*/ 1 w 117"/>
                <a:gd name="T21" fmla="*/ 0 h 142"/>
                <a:gd name="T22" fmla="*/ 1 w 117"/>
                <a:gd name="T23" fmla="*/ 0 h 142"/>
                <a:gd name="T24" fmla="*/ 1 w 117"/>
                <a:gd name="T25" fmla="*/ 0 h 142"/>
                <a:gd name="T26" fmla="*/ 1 w 117"/>
                <a:gd name="T27" fmla="*/ 0 h 142"/>
                <a:gd name="T28" fmla="*/ 1 w 117"/>
                <a:gd name="T29" fmla="*/ 0 h 142"/>
                <a:gd name="T30" fmla="*/ 1 w 117"/>
                <a:gd name="T31" fmla="*/ 0 h 142"/>
                <a:gd name="T32" fmla="*/ 1 w 117"/>
                <a:gd name="T33" fmla="*/ 0 h 142"/>
                <a:gd name="T34" fmla="*/ 1 w 117"/>
                <a:gd name="T35" fmla="*/ 0 h 142"/>
                <a:gd name="T36" fmla="*/ 1 w 117"/>
                <a:gd name="T37" fmla="*/ 0 h 142"/>
                <a:gd name="T38" fmla="*/ 1 w 117"/>
                <a:gd name="T39" fmla="*/ 0 h 142"/>
                <a:gd name="T40" fmla="*/ 1 w 117"/>
                <a:gd name="T41" fmla="*/ 0 h 142"/>
                <a:gd name="T42" fmla="*/ 0 w 117"/>
                <a:gd name="T43" fmla="*/ 0 h 142"/>
                <a:gd name="T44" fmla="*/ 0 w 117"/>
                <a:gd name="T45" fmla="*/ 0 h 142"/>
                <a:gd name="T46" fmla="*/ 1 w 117"/>
                <a:gd name="T47" fmla="*/ 0 h 142"/>
                <a:gd name="T48" fmla="*/ 1 w 117"/>
                <a:gd name="T49" fmla="*/ 0 h 142"/>
                <a:gd name="T50" fmla="*/ 1 w 117"/>
                <a:gd name="T51" fmla="*/ 0 h 142"/>
                <a:gd name="T52" fmla="*/ 1 w 117"/>
                <a:gd name="T53" fmla="*/ 0 h 142"/>
                <a:gd name="T54" fmla="*/ 1 w 117"/>
                <a:gd name="T55" fmla="*/ 0 h 142"/>
                <a:gd name="T56" fmla="*/ 1 w 117"/>
                <a:gd name="T57" fmla="*/ 0 h 142"/>
                <a:gd name="T58" fmla="*/ 1 w 117"/>
                <a:gd name="T59" fmla="*/ 0 h 142"/>
                <a:gd name="T60" fmla="*/ 1 w 117"/>
                <a:gd name="T61" fmla="*/ 0 h 142"/>
                <a:gd name="T62" fmla="*/ 1 w 117"/>
                <a:gd name="T63" fmla="*/ 0 h 142"/>
                <a:gd name="T64" fmla="*/ 1 w 117"/>
                <a:gd name="T65" fmla="*/ 0 h 142"/>
                <a:gd name="T66" fmla="*/ 1 w 117"/>
                <a:gd name="T67" fmla="*/ 0 h 142"/>
                <a:gd name="T68" fmla="*/ 1 w 117"/>
                <a:gd name="T69" fmla="*/ 0 h 142"/>
                <a:gd name="T70" fmla="*/ 1 w 117"/>
                <a:gd name="T71" fmla="*/ 0 h 142"/>
                <a:gd name="T72" fmla="*/ 1 w 117"/>
                <a:gd name="T73" fmla="*/ 0 h 142"/>
                <a:gd name="T74" fmla="*/ 1 w 117"/>
                <a:gd name="T75" fmla="*/ 0 h 142"/>
                <a:gd name="T76" fmla="*/ 1 w 117"/>
                <a:gd name="T77" fmla="*/ 0 h 142"/>
                <a:gd name="T78" fmla="*/ 1 w 117"/>
                <a:gd name="T79" fmla="*/ 0 h 142"/>
                <a:gd name="T80" fmla="*/ 1 w 117"/>
                <a:gd name="T81" fmla="*/ 0 h 142"/>
                <a:gd name="T82" fmla="*/ 1 w 117"/>
                <a:gd name="T83" fmla="*/ 0 h 142"/>
                <a:gd name="T84" fmla="*/ 1 w 117"/>
                <a:gd name="T85" fmla="*/ 0 h 142"/>
                <a:gd name="T86" fmla="*/ 1 w 117"/>
                <a:gd name="T87" fmla="*/ 0 h 142"/>
                <a:gd name="T88" fmla="*/ 1 w 117"/>
                <a:gd name="T89" fmla="*/ 0 h 142"/>
                <a:gd name="T90" fmla="*/ 1 w 117"/>
                <a:gd name="T91" fmla="*/ 0 h 142"/>
                <a:gd name="T92" fmla="*/ 1 w 117"/>
                <a:gd name="T93" fmla="*/ 0 h 142"/>
                <a:gd name="T94" fmla="*/ 1 w 117"/>
                <a:gd name="T95" fmla="*/ 0 h 142"/>
                <a:gd name="T96" fmla="*/ 1 w 117"/>
                <a:gd name="T97" fmla="*/ 0 h 142"/>
                <a:gd name="T98" fmla="*/ 1 w 117"/>
                <a:gd name="T99" fmla="*/ 0 h 142"/>
                <a:gd name="T100" fmla="*/ 1 w 117"/>
                <a:gd name="T101" fmla="*/ 0 h 142"/>
                <a:gd name="T102" fmla="*/ 1 w 117"/>
                <a:gd name="T103" fmla="*/ 0 h 142"/>
                <a:gd name="T104" fmla="*/ 1 w 117"/>
                <a:gd name="T105" fmla="*/ 0 h 142"/>
                <a:gd name="T106" fmla="*/ 1 w 117"/>
                <a:gd name="T107" fmla="*/ 0 h 142"/>
                <a:gd name="T108" fmla="*/ 1 w 117"/>
                <a:gd name="T109" fmla="*/ 0 h 14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17"/>
                <a:gd name="T166" fmla="*/ 0 h 142"/>
                <a:gd name="T167" fmla="*/ 117 w 117"/>
                <a:gd name="T168" fmla="*/ 142 h 142"/>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17" h="142">
                  <a:moveTo>
                    <a:pt x="109" y="82"/>
                  </a:moveTo>
                  <a:lnTo>
                    <a:pt x="109" y="82"/>
                  </a:lnTo>
                  <a:lnTo>
                    <a:pt x="112" y="76"/>
                  </a:lnTo>
                  <a:lnTo>
                    <a:pt x="115" y="66"/>
                  </a:lnTo>
                  <a:lnTo>
                    <a:pt x="117" y="57"/>
                  </a:lnTo>
                  <a:lnTo>
                    <a:pt x="117" y="48"/>
                  </a:lnTo>
                  <a:lnTo>
                    <a:pt x="115" y="38"/>
                  </a:lnTo>
                  <a:lnTo>
                    <a:pt x="111" y="29"/>
                  </a:lnTo>
                  <a:lnTo>
                    <a:pt x="103" y="18"/>
                  </a:lnTo>
                  <a:lnTo>
                    <a:pt x="92" y="9"/>
                  </a:lnTo>
                  <a:lnTo>
                    <a:pt x="79" y="3"/>
                  </a:lnTo>
                  <a:lnTo>
                    <a:pt x="67" y="0"/>
                  </a:lnTo>
                  <a:lnTo>
                    <a:pt x="55" y="0"/>
                  </a:lnTo>
                  <a:lnTo>
                    <a:pt x="43" y="1"/>
                  </a:lnTo>
                  <a:lnTo>
                    <a:pt x="33" y="3"/>
                  </a:lnTo>
                  <a:lnTo>
                    <a:pt x="27" y="6"/>
                  </a:lnTo>
                  <a:lnTo>
                    <a:pt x="20" y="9"/>
                  </a:lnTo>
                  <a:lnTo>
                    <a:pt x="2" y="19"/>
                  </a:lnTo>
                  <a:lnTo>
                    <a:pt x="0" y="21"/>
                  </a:lnTo>
                  <a:lnTo>
                    <a:pt x="0" y="23"/>
                  </a:lnTo>
                  <a:lnTo>
                    <a:pt x="6" y="23"/>
                  </a:lnTo>
                  <a:lnTo>
                    <a:pt x="32" y="19"/>
                  </a:lnTo>
                  <a:lnTo>
                    <a:pt x="59" y="16"/>
                  </a:lnTo>
                  <a:lnTo>
                    <a:pt x="70" y="16"/>
                  </a:lnTo>
                  <a:lnTo>
                    <a:pt x="77" y="18"/>
                  </a:lnTo>
                  <a:lnTo>
                    <a:pt x="83" y="19"/>
                  </a:lnTo>
                  <a:lnTo>
                    <a:pt x="89" y="23"/>
                  </a:lnTo>
                  <a:lnTo>
                    <a:pt x="94" y="27"/>
                  </a:lnTo>
                  <a:lnTo>
                    <a:pt x="99" y="32"/>
                  </a:lnTo>
                  <a:lnTo>
                    <a:pt x="102" y="38"/>
                  </a:lnTo>
                  <a:lnTo>
                    <a:pt x="103" y="45"/>
                  </a:lnTo>
                  <a:lnTo>
                    <a:pt x="102" y="54"/>
                  </a:lnTo>
                  <a:lnTo>
                    <a:pt x="100" y="63"/>
                  </a:lnTo>
                  <a:lnTo>
                    <a:pt x="92" y="83"/>
                  </a:lnTo>
                  <a:lnTo>
                    <a:pt x="83" y="100"/>
                  </a:lnTo>
                  <a:lnTo>
                    <a:pt x="76" y="115"/>
                  </a:lnTo>
                  <a:lnTo>
                    <a:pt x="71" y="128"/>
                  </a:lnTo>
                  <a:lnTo>
                    <a:pt x="70" y="133"/>
                  </a:lnTo>
                  <a:lnTo>
                    <a:pt x="71" y="138"/>
                  </a:lnTo>
                  <a:lnTo>
                    <a:pt x="73" y="141"/>
                  </a:lnTo>
                  <a:lnTo>
                    <a:pt x="76" y="142"/>
                  </a:lnTo>
                  <a:lnTo>
                    <a:pt x="79" y="136"/>
                  </a:lnTo>
                  <a:lnTo>
                    <a:pt x="82" y="130"/>
                  </a:lnTo>
                  <a:lnTo>
                    <a:pt x="89" y="119"/>
                  </a:lnTo>
                  <a:lnTo>
                    <a:pt x="97" y="107"/>
                  </a:lnTo>
                  <a:lnTo>
                    <a:pt x="109" y="82"/>
                  </a:lnTo>
                  <a:close/>
                </a:path>
              </a:pathLst>
            </a:custGeom>
            <a:solidFill>
              <a:srgbClr val="FE6612"/>
            </a:solidFill>
            <a:ln w="9525">
              <a:noFill/>
              <a:round/>
              <a:headEnd/>
              <a:tailEnd/>
            </a:ln>
          </p:spPr>
          <p:txBody>
            <a:bodyPr/>
            <a:lstStyle/>
            <a:p>
              <a:endParaRPr lang="ru-RU"/>
            </a:p>
          </p:txBody>
        </p:sp>
        <p:sp>
          <p:nvSpPr>
            <p:cNvPr id="289" name="Freeform 568"/>
            <p:cNvSpPr>
              <a:spLocks/>
            </p:cNvSpPr>
            <p:nvPr/>
          </p:nvSpPr>
          <p:spPr bwMode="auto">
            <a:xfrm>
              <a:off x="3267" y="2900"/>
              <a:ext cx="47" cy="71"/>
            </a:xfrm>
            <a:custGeom>
              <a:avLst/>
              <a:gdLst>
                <a:gd name="T0" fmla="*/ 1 w 76"/>
                <a:gd name="T1" fmla="*/ 0 h 151"/>
                <a:gd name="T2" fmla="*/ 1 w 76"/>
                <a:gd name="T3" fmla="*/ 0 h 151"/>
                <a:gd name="T4" fmla="*/ 1 w 76"/>
                <a:gd name="T5" fmla="*/ 0 h 151"/>
                <a:gd name="T6" fmla="*/ 1 w 76"/>
                <a:gd name="T7" fmla="*/ 0 h 151"/>
                <a:gd name="T8" fmla="*/ 1 w 76"/>
                <a:gd name="T9" fmla="*/ 0 h 151"/>
                <a:gd name="T10" fmla="*/ 1 w 76"/>
                <a:gd name="T11" fmla="*/ 0 h 151"/>
                <a:gd name="T12" fmla="*/ 1 w 76"/>
                <a:gd name="T13" fmla="*/ 0 h 151"/>
                <a:gd name="T14" fmla="*/ 1 w 76"/>
                <a:gd name="T15" fmla="*/ 0 h 151"/>
                <a:gd name="T16" fmla="*/ 1 w 76"/>
                <a:gd name="T17" fmla="*/ 0 h 151"/>
                <a:gd name="T18" fmla="*/ 1 w 76"/>
                <a:gd name="T19" fmla="*/ 0 h 151"/>
                <a:gd name="T20" fmla="*/ 1 w 76"/>
                <a:gd name="T21" fmla="*/ 0 h 151"/>
                <a:gd name="T22" fmla="*/ 1 w 76"/>
                <a:gd name="T23" fmla="*/ 0 h 151"/>
                <a:gd name="T24" fmla="*/ 1 w 76"/>
                <a:gd name="T25" fmla="*/ 0 h 151"/>
                <a:gd name="T26" fmla="*/ 1 w 76"/>
                <a:gd name="T27" fmla="*/ 0 h 151"/>
                <a:gd name="T28" fmla="*/ 1 w 76"/>
                <a:gd name="T29" fmla="*/ 0 h 151"/>
                <a:gd name="T30" fmla="*/ 1 w 76"/>
                <a:gd name="T31" fmla="*/ 0 h 151"/>
                <a:gd name="T32" fmla="*/ 1 w 76"/>
                <a:gd name="T33" fmla="*/ 0 h 151"/>
                <a:gd name="T34" fmla="*/ 1 w 76"/>
                <a:gd name="T35" fmla="*/ 0 h 151"/>
                <a:gd name="T36" fmla="*/ 1 w 76"/>
                <a:gd name="T37" fmla="*/ 0 h 151"/>
                <a:gd name="T38" fmla="*/ 1 w 76"/>
                <a:gd name="T39" fmla="*/ 0 h 151"/>
                <a:gd name="T40" fmla="*/ 1 w 76"/>
                <a:gd name="T41" fmla="*/ 0 h 151"/>
                <a:gd name="T42" fmla="*/ 1 w 76"/>
                <a:gd name="T43" fmla="*/ 0 h 151"/>
                <a:gd name="T44" fmla="*/ 1 w 76"/>
                <a:gd name="T45" fmla="*/ 0 h 151"/>
                <a:gd name="T46" fmla="*/ 0 w 76"/>
                <a:gd name="T47" fmla="*/ 0 h 151"/>
                <a:gd name="T48" fmla="*/ 1 w 76"/>
                <a:gd name="T49" fmla="*/ 0 h 151"/>
                <a:gd name="T50" fmla="*/ 1 w 76"/>
                <a:gd name="T51" fmla="*/ 0 h 151"/>
                <a:gd name="T52" fmla="*/ 1 w 76"/>
                <a:gd name="T53" fmla="*/ 0 h 151"/>
                <a:gd name="T54" fmla="*/ 1 w 76"/>
                <a:gd name="T55" fmla="*/ 0 h 151"/>
                <a:gd name="T56" fmla="*/ 1 w 76"/>
                <a:gd name="T57" fmla="*/ 0 h 151"/>
                <a:gd name="T58" fmla="*/ 1 w 76"/>
                <a:gd name="T59" fmla="*/ 0 h 151"/>
                <a:gd name="T60" fmla="*/ 1 w 76"/>
                <a:gd name="T61" fmla="*/ 0 h 151"/>
                <a:gd name="T62" fmla="*/ 1 w 76"/>
                <a:gd name="T63" fmla="*/ 0 h 151"/>
                <a:gd name="T64" fmla="*/ 1 w 76"/>
                <a:gd name="T65" fmla="*/ 0 h 151"/>
                <a:gd name="T66" fmla="*/ 1 w 76"/>
                <a:gd name="T67" fmla="*/ 0 h 15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6"/>
                <a:gd name="T103" fmla="*/ 0 h 151"/>
                <a:gd name="T104" fmla="*/ 76 w 76"/>
                <a:gd name="T105" fmla="*/ 151 h 15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6" h="151">
                  <a:moveTo>
                    <a:pt x="65" y="137"/>
                  </a:moveTo>
                  <a:lnTo>
                    <a:pt x="65" y="137"/>
                  </a:lnTo>
                  <a:lnTo>
                    <a:pt x="62" y="128"/>
                  </a:lnTo>
                  <a:lnTo>
                    <a:pt x="58" y="119"/>
                  </a:lnTo>
                  <a:lnTo>
                    <a:pt x="44" y="102"/>
                  </a:lnTo>
                  <a:lnTo>
                    <a:pt x="34" y="90"/>
                  </a:lnTo>
                  <a:lnTo>
                    <a:pt x="25" y="78"/>
                  </a:lnTo>
                  <a:lnTo>
                    <a:pt x="19" y="63"/>
                  </a:lnTo>
                  <a:lnTo>
                    <a:pt x="16" y="54"/>
                  </a:lnTo>
                  <a:lnTo>
                    <a:pt x="14" y="46"/>
                  </a:lnTo>
                  <a:lnTo>
                    <a:pt x="14" y="40"/>
                  </a:lnTo>
                  <a:lnTo>
                    <a:pt x="16" y="36"/>
                  </a:lnTo>
                  <a:lnTo>
                    <a:pt x="17" y="31"/>
                  </a:lnTo>
                  <a:lnTo>
                    <a:pt x="20" y="28"/>
                  </a:lnTo>
                  <a:lnTo>
                    <a:pt x="28" y="22"/>
                  </a:lnTo>
                  <a:lnTo>
                    <a:pt x="38" y="18"/>
                  </a:lnTo>
                  <a:lnTo>
                    <a:pt x="47" y="16"/>
                  </a:lnTo>
                  <a:lnTo>
                    <a:pt x="55" y="16"/>
                  </a:lnTo>
                  <a:lnTo>
                    <a:pt x="61" y="15"/>
                  </a:lnTo>
                  <a:lnTo>
                    <a:pt x="67" y="13"/>
                  </a:lnTo>
                  <a:lnTo>
                    <a:pt x="73" y="9"/>
                  </a:lnTo>
                  <a:lnTo>
                    <a:pt x="75" y="6"/>
                  </a:lnTo>
                  <a:lnTo>
                    <a:pt x="76" y="4"/>
                  </a:lnTo>
                  <a:lnTo>
                    <a:pt x="76" y="1"/>
                  </a:lnTo>
                  <a:lnTo>
                    <a:pt x="75" y="1"/>
                  </a:lnTo>
                  <a:lnTo>
                    <a:pt x="69" y="1"/>
                  </a:lnTo>
                  <a:lnTo>
                    <a:pt x="64" y="0"/>
                  </a:lnTo>
                  <a:lnTo>
                    <a:pt x="58" y="1"/>
                  </a:lnTo>
                  <a:lnTo>
                    <a:pt x="56" y="0"/>
                  </a:lnTo>
                  <a:lnTo>
                    <a:pt x="46" y="1"/>
                  </a:lnTo>
                  <a:lnTo>
                    <a:pt x="35" y="4"/>
                  </a:lnTo>
                  <a:lnTo>
                    <a:pt x="23" y="9"/>
                  </a:lnTo>
                  <a:lnTo>
                    <a:pt x="14" y="16"/>
                  </a:lnTo>
                  <a:lnTo>
                    <a:pt x="8" y="21"/>
                  </a:lnTo>
                  <a:lnTo>
                    <a:pt x="3" y="27"/>
                  </a:lnTo>
                  <a:lnTo>
                    <a:pt x="0" y="36"/>
                  </a:lnTo>
                  <a:lnTo>
                    <a:pt x="0" y="48"/>
                  </a:lnTo>
                  <a:lnTo>
                    <a:pt x="2" y="60"/>
                  </a:lnTo>
                  <a:lnTo>
                    <a:pt x="5" y="71"/>
                  </a:lnTo>
                  <a:lnTo>
                    <a:pt x="8" y="80"/>
                  </a:lnTo>
                  <a:lnTo>
                    <a:pt x="14" y="89"/>
                  </a:lnTo>
                  <a:lnTo>
                    <a:pt x="25" y="105"/>
                  </a:lnTo>
                  <a:lnTo>
                    <a:pt x="35" y="119"/>
                  </a:lnTo>
                  <a:lnTo>
                    <a:pt x="46" y="131"/>
                  </a:lnTo>
                  <a:lnTo>
                    <a:pt x="50" y="137"/>
                  </a:lnTo>
                  <a:lnTo>
                    <a:pt x="52" y="142"/>
                  </a:lnTo>
                  <a:lnTo>
                    <a:pt x="55" y="148"/>
                  </a:lnTo>
                  <a:lnTo>
                    <a:pt x="59" y="151"/>
                  </a:lnTo>
                  <a:lnTo>
                    <a:pt x="62" y="148"/>
                  </a:lnTo>
                  <a:lnTo>
                    <a:pt x="64" y="145"/>
                  </a:lnTo>
                  <a:lnTo>
                    <a:pt x="65" y="140"/>
                  </a:lnTo>
                  <a:lnTo>
                    <a:pt x="65" y="137"/>
                  </a:lnTo>
                  <a:close/>
                </a:path>
              </a:pathLst>
            </a:custGeom>
            <a:solidFill>
              <a:srgbClr val="FE6612"/>
            </a:solidFill>
            <a:ln w="9525">
              <a:noFill/>
              <a:round/>
              <a:headEnd/>
              <a:tailEnd/>
            </a:ln>
          </p:spPr>
          <p:txBody>
            <a:bodyPr/>
            <a:lstStyle/>
            <a:p>
              <a:endParaRPr lang="ru-RU"/>
            </a:p>
          </p:txBody>
        </p:sp>
        <p:sp>
          <p:nvSpPr>
            <p:cNvPr id="290" name="Freeform 569"/>
            <p:cNvSpPr>
              <a:spLocks/>
            </p:cNvSpPr>
            <p:nvPr/>
          </p:nvSpPr>
          <p:spPr bwMode="auto">
            <a:xfrm>
              <a:off x="3261" y="2900"/>
              <a:ext cx="49" cy="71"/>
            </a:xfrm>
            <a:custGeom>
              <a:avLst/>
              <a:gdLst>
                <a:gd name="T0" fmla="*/ 1 w 79"/>
                <a:gd name="T1" fmla="*/ 0 h 151"/>
                <a:gd name="T2" fmla="*/ 1 w 79"/>
                <a:gd name="T3" fmla="*/ 0 h 151"/>
                <a:gd name="T4" fmla="*/ 1 w 79"/>
                <a:gd name="T5" fmla="*/ 0 h 151"/>
                <a:gd name="T6" fmla="*/ 1 w 79"/>
                <a:gd name="T7" fmla="*/ 0 h 151"/>
                <a:gd name="T8" fmla="*/ 1 w 79"/>
                <a:gd name="T9" fmla="*/ 0 h 151"/>
                <a:gd name="T10" fmla="*/ 1 w 79"/>
                <a:gd name="T11" fmla="*/ 0 h 151"/>
                <a:gd name="T12" fmla="*/ 1 w 79"/>
                <a:gd name="T13" fmla="*/ 0 h 151"/>
                <a:gd name="T14" fmla="*/ 1 w 79"/>
                <a:gd name="T15" fmla="*/ 0 h 151"/>
                <a:gd name="T16" fmla="*/ 1 w 79"/>
                <a:gd name="T17" fmla="*/ 0 h 151"/>
                <a:gd name="T18" fmla="*/ 1 w 79"/>
                <a:gd name="T19" fmla="*/ 0 h 151"/>
                <a:gd name="T20" fmla="*/ 1 w 79"/>
                <a:gd name="T21" fmla="*/ 0 h 151"/>
                <a:gd name="T22" fmla="*/ 1 w 79"/>
                <a:gd name="T23" fmla="*/ 0 h 151"/>
                <a:gd name="T24" fmla="*/ 1 w 79"/>
                <a:gd name="T25" fmla="*/ 0 h 151"/>
                <a:gd name="T26" fmla="*/ 1 w 79"/>
                <a:gd name="T27" fmla="*/ 0 h 151"/>
                <a:gd name="T28" fmla="*/ 1 w 79"/>
                <a:gd name="T29" fmla="*/ 0 h 151"/>
                <a:gd name="T30" fmla="*/ 1 w 79"/>
                <a:gd name="T31" fmla="*/ 0 h 151"/>
                <a:gd name="T32" fmla="*/ 1 w 79"/>
                <a:gd name="T33" fmla="*/ 0 h 151"/>
                <a:gd name="T34" fmla="*/ 1 w 79"/>
                <a:gd name="T35" fmla="*/ 0 h 151"/>
                <a:gd name="T36" fmla="*/ 1 w 79"/>
                <a:gd name="T37" fmla="*/ 0 h 151"/>
                <a:gd name="T38" fmla="*/ 1 w 79"/>
                <a:gd name="T39" fmla="*/ 0 h 151"/>
                <a:gd name="T40" fmla="*/ 1 w 79"/>
                <a:gd name="T41" fmla="*/ 0 h 151"/>
                <a:gd name="T42" fmla="*/ 1 w 79"/>
                <a:gd name="T43" fmla="*/ 0 h 151"/>
                <a:gd name="T44" fmla="*/ 1 w 79"/>
                <a:gd name="T45" fmla="*/ 0 h 151"/>
                <a:gd name="T46" fmla="*/ 1 w 79"/>
                <a:gd name="T47" fmla="*/ 0 h 151"/>
                <a:gd name="T48" fmla="*/ 1 w 79"/>
                <a:gd name="T49" fmla="*/ 0 h 151"/>
                <a:gd name="T50" fmla="*/ 1 w 79"/>
                <a:gd name="T51" fmla="*/ 0 h 151"/>
                <a:gd name="T52" fmla="*/ 1 w 79"/>
                <a:gd name="T53" fmla="*/ 0 h 151"/>
                <a:gd name="T54" fmla="*/ 1 w 79"/>
                <a:gd name="T55" fmla="*/ 0 h 151"/>
                <a:gd name="T56" fmla="*/ 1 w 79"/>
                <a:gd name="T57" fmla="*/ 0 h 151"/>
                <a:gd name="T58" fmla="*/ 1 w 79"/>
                <a:gd name="T59" fmla="*/ 0 h 151"/>
                <a:gd name="T60" fmla="*/ 1 w 79"/>
                <a:gd name="T61" fmla="*/ 0 h 151"/>
                <a:gd name="T62" fmla="*/ 1 w 79"/>
                <a:gd name="T63" fmla="*/ 0 h 151"/>
                <a:gd name="T64" fmla="*/ 1 w 79"/>
                <a:gd name="T65" fmla="*/ 0 h 151"/>
                <a:gd name="T66" fmla="*/ 0 w 79"/>
                <a:gd name="T67" fmla="*/ 0 h 151"/>
                <a:gd name="T68" fmla="*/ 0 w 79"/>
                <a:gd name="T69" fmla="*/ 0 h 151"/>
                <a:gd name="T70" fmla="*/ 0 w 79"/>
                <a:gd name="T71" fmla="*/ 0 h 151"/>
                <a:gd name="T72" fmla="*/ 1 w 79"/>
                <a:gd name="T73" fmla="*/ 0 h 151"/>
                <a:gd name="T74" fmla="*/ 1 w 79"/>
                <a:gd name="T75" fmla="*/ 0 h 151"/>
                <a:gd name="T76" fmla="*/ 1 w 79"/>
                <a:gd name="T77" fmla="*/ 0 h 151"/>
                <a:gd name="T78" fmla="*/ 1 w 79"/>
                <a:gd name="T79" fmla="*/ 0 h 151"/>
                <a:gd name="T80" fmla="*/ 1 w 79"/>
                <a:gd name="T81" fmla="*/ 0 h 151"/>
                <a:gd name="T82" fmla="*/ 1 w 79"/>
                <a:gd name="T83" fmla="*/ 0 h 151"/>
                <a:gd name="T84" fmla="*/ 1 w 79"/>
                <a:gd name="T85" fmla="*/ 0 h 151"/>
                <a:gd name="T86" fmla="*/ 1 w 79"/>
                <a:gd name="T87" fmla="*/ 0 h 151"/>
                <a:gd name="T88" fmla="*/ 1 w 79"/>
                <a:gd name="T89" fmla="*/ 0 h 151"/>
                <a:gd name="T90" fmla="*/ 1 w 79"/>
                <a:gd name="T91" fmla="*/ 0 h 151"/>
                <a:gd name="T92" fmla="*/ 1 w 79"/>
                <a:gd name="T93" fmla="*/ 0 h 151"/>
                <a:gd name="T94" fmla="*/ 1 w 79"/>
                <a:gd name="T95" fmla="*/ 0 h 151"/>
                <a:gd name="T96" fmla="*/ 1 w 79"/>
                <a:gd name="T97" fmla="*/ 0 h 151"/>
                <a:gd name="T98" fmla="*/ 1 w 79"/>
                <a:gd name="T99" fmla="*/ 0 h 151"/>
                <a:gd name="T100" fmla="*/ 1 w 79"/>
                <a:gd name="T101" fmla="*/ 0 h 151"/>
                <a:gd name="T102" fmla="*/ 1 w 79"/>
                <a:gd name="T103" fmla="*/ 0 h 151"/>
                <a:gd name="T104" fmla="*/ 1 w 79"/>
                <a:gd name="T105" fmla="*/ 0 h 151"/>
                <a:gd name="T106" fmla="*/ 1 w 79"/>
                <a:gd name="T107" fmla="*/ 0 h 151"/>
                <a:gd name="T108" fmla="*/ 1 w 79"/>
                <a:gd name="T109" fmla="*/ 0 h 151"/>
                <a:gd name="T110" fmla="*/ 1 w 79"/>
                <a:gd name="T111" fmla="*/ 0 h 151"/>
                <a:gd name="T112" fmla="*/ 1 w 79"/>
                <a:gd name="T113" fmla="*/ 0 h 151"/>
                <a:gd name="T114" fmla="*/ 1 w 79"/>
                <a:gd name="T115" fmla="*/ 0 h 15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9"/>
                <a:gd name="T175" fmla="*/ 0 h 151"/>
                <a:gd name="T176" fmla="*/ 79 w 79"/>
                <a:gd name="T177" fmla="*/ 151 h 15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9" h="151">
                  <a:moveTo>
                    <a:pt x="62" y="142"/>
                  </a:moveTo>
                  <a:lnTo>
                    <a:pt x="62" y="142"/>
                  </a:lnTo>
                  <a:lnTo>
                    <a:pt x="60" y="137"/>
                  </a:lnTo>
                  <a:lnTo>
                    <a:pt x="56" y="131"/>
                  </a:lnTo>
                  <a:lnTo>
                    <a:pt x="45" y="119"/>
                  </a:lnTo>
                  <a:lnTo>
                    <a:pt x="35" y="105"/>
                  </a:lnTo>
                  <a:lnTo>
                    <a:pt x="24" y="89"/>
                  </a:lnTo>
                  <a:lnTo>
                    <a:pt x="18" y="80"/>
                  </a:lnTo>
                  <a:lnTo>
                    <a:pt x="15" y="71"/>
                  </a:lnTo>
                  <a:lnTo>
                    <a:pt x="12" y="60"/>
                  </a:lnTo>
                  <a:lnTo>
                    <a:pt x="10" y="48"/>
                  </a:lnTo>
                  <a:lnTo>
                    <a:pt x="10" y="36"/>
                  </a:lnTo>
                  <a:lnTo>
                    <a:pt x="13" y="27"/>
                  </a:lnTo>
                  <a:lnTo>
                    <a:pt x="18" y="21"/>
                  </a:lnTo>
                  <a:lnTo>
                    <a:pt x="24" y="16"/>
                  </a:lnTo>
                  <a:lnTo>
                    <a:pt x="29" y="12"/>
                  </a:lnTo>
                  <a:lnTo>
                    <a:pt x="36" y="9"/>
                  </a:lnTo>
                  <a:lnTo>
                    <a:pt x="51" y="6"/>
                  </a:lnTo>
                  <a:lnTo>
                    <a:pt x="66" y="3"/>
                  </a:lnTo>
                  <a:lnTo>
                    <a:pt x="79" y="1"/>
                  </a:lnTo>
                  <a:lnTo>
                    <a:pt x="66" y="0"/>
                  </a:lnTo>
                  <a:lnTo>
                    <a:pt x="48" y="1"/>
                  </a:lnTo>
                  <a:lnTo>
                    <a:pt x="39" y="3"/>
                  </a:lnTo>
                  <a:lnTo>
                    <a:pt x="30" y="6"/>
                  </a:lnTo>
                  <a:lnTo>
                    <a:pt x="21" y="10"/>
                  </a:lnTo>
                  <a:lnTo>
                    <a:pt x="13" y="16"/>
                  </a:lnTo>
                  <a:lnTo>
                    <a:pt x="9" y="21"/>
                  </a:lnTo>
                  <a:lnTo>
                    <a:pt x="4" y="27"/>
                  </a:lnTo>
                  <a:lnTo>
                    <a:pt x="0" y="36"/>
                  </a:lnTo>
                  <a:lnTo>
                    <a:pt x="0" y="48"/>
                  </a:lnTo>
                  <a:lnTo>
                    <a:pt x="1" y="60"/>
                  </a:lnTo>
                  <a:lnTo>
                    <a:pt x="4" y="71"/>
                  </a:lnTo>
                  <a:lnTo>
                    <a:pt x="9" y="80"/>
                  </a:lnTo>
                  <a:lnTo>
                    <a:pt x="13" y="89"/>
                  </a:lnTo>
                  <a:lnTo>
                    <a:pt x="24" y="104"/>
                  </a:lnTo>
                  <a:lnTo>
                    <a:pt x="36" y="118"/>
                  </a:lnTo>
                  <a:lnTo>
                    <a:pt x="42" y="124"/>
                  </a:lnTo>
                  <a:lnTo>
                    <a:pt x="48" y="130"/>
                  </a:lnTo>
                  <a:lnTo>
                    <a:pt x="53" y="134"/>
                  </a:lnTo>
                  <a:lnTo>
                    <a:pt x="56" y="139"/>
                  </a:lnTo>
                  <a:lnTo>
                    <a:pt x="57" y="143"/>
                  </a:lnTo>
                  <a:lnTo>
                    <a:pt x="59" y="148"/>
                  </a:lnTo>
                  <a:lnTo>
                    <a:pt x="62" y="151"/>
                  </a:lnTo>
                  <a:lnTo>
                    <a:pt x="66" y="151"/>
                  </a:lnTo>
                  <a:lnTo>
                    <a:pt x="69" y="151"/>
                  </a:lnTo>
                  <a:lnTo>
                    <a:pt x="65" y="148"/>
                  </a:lnTo>
                  <a:lnTo>
                    <a:pt x="62" y="142"/>
                  </a:lnTo>
                  <a:close/>
                </a:path>
              </a:pathLst>
            </a:custGeom>
            <a:solidFill>
              <a:srgbClr val="FE8C14"/>
            </a:solidFill>
            <a:ln w="9525">
              <a:noFill/>
              <a:round/>
              <a:headEnd/>
              <a:tailEnd/>
            </a:ln>
          </p:spPr>
          <p:txBody>
            <a:bodyPr/>
            <a:lstStyle/>
            <a:p>
              <a:endParaRPr lang="ru-RU"/>
            </a:p>
          </p:txBody>
        </p:sp>
        <p:sp>
          <p:nvSpPr>
            <p:cNvPr id="291" name="Freeform 570"/>
            <p:cNvSpPr>
              <a:spLocks/>
            </p:cNvSpPr>
            <p:nvPr/>
          </p:nvSpPr>
          <p:spPr bwMode="auto">
            <a:xfrm>
              <a:off x="3287" y="2963"/>
              <a:ext cx="82" cy="13"/>
            </a:xfrm>
            <a:custGeom>
              <a:avLst/>
              <a:gdLst>
                <a:gd name="T0" fmla="*/ 0 w 132"/>
                <a:gd name="T1" fmla="*/ 0 h 30"/>
                <a:gd name="T2" fmla="*/ 0 w 132"/>
                <a:gd name="T3" fmla="*/ 0 h 30"/>
                <a:gd name="T4" fmla="*/ 1 w 132"/>
                <a:gd name="T5" fmla="*/ 0 h 30"/>
                <a:gd name="T6" fmla="*/ 1 w 132"/>
                <a:gd name="T7" fmla="*/ 0 h 30"/>
                <a:gd name="T8" fmla="*/ 1 w 132"/>
                <a:gd name="T9" fmla="*/ 0 h 30"/>
                <a:gd name="T10" fmla="*/ 1 w 132"/>
                <a:gd name="T11" fmla="*/ 0 h 30"/>
                <a:gd name="T12" fmla="*/ 1 w 132"/>
                <a:gd name="T13" fmla="*/ 0 h 30"/>
                <a:gd name="T14" fmla="*/ 1 w 132"/>
                <a:gd name="T15" fmla="*/ 0 h 30"/>
                <a:gd name="T16" fmla="*/ 1 w 132"/>
                <a:gd name="T17" fmla="*/ 0 h 30"/>
                <a:gd name="T18" fmla="*/ 1 w 132"/>
                <a:gd name="T19" fmla="*/ 0 h 30"/>
                <a:gd name="T20" fmla="*/ 1 w 132"/>
                <a:gd name="T21" fmla="*/ 0 h 30"/>
                <a:gd name="T22" fmla="*/ 1 w 132"/>
                <a:gd name="T23" fmla="*/ 0 h 30"/>
                <a:gd name="T24" fmla="*/ 1 w 132"/>
                <a:gd name="T25" fmla="*/ 0 h 30"/>
                <a:gd name="T26" fmla="*/ 1 w 132"/>
                <a:gd name="T27" fmla="*/ 0 h 30"/>
                <a:gd name="T28" fmla="*/ 1 w 132"/>
                <a:gd name="T29" fmla="*/ 0 h 30"/>
                <a:gd name="T30" fmla="*/ 1 w 132"/>
                <a:gd name="T31" fmla="*/ 0 h 30"/>
                <a:gd name="T32" fmla="*/ 1 w 132"/>
                <a:gd name="T33" fmla="*/ 0 h 30"/>
                <a:gd name="T34" fmla="*/ 1 w 132"/>
                <a:gd name="T35" fmla="*/ 0 h 30"/>
                <a:gd name="T36" fmla="*/ 1 w 132"/>
                <a:gd name="T37" fmla="*/ 0 h 30"/>
                <a:gd name="T38" fmla="*/ 1 w 132"/>
                <a:gd name="T39" fmla="*/ 0 h 30"/>
                <a:gd name="T40" fmla="*/ 0 w 132"/>
                <a:gd name="T41" fmla="*/ 0 h 30"/>
                <a:gd name="T42" fmla="*/ 0 w 132"/>
                <a:gd name="T43" fmla="*/ 0 h 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2"/>
                <a:gd name="T67" fmla="*/ 0 h 30"/>
                <a:gd name="T68" fmla="*/ 132 w 132"/>
                <a:gd name="T69" fmla="*/ 30 h 3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2" h="30">
                  <a:moveTo>
                    <a:pt x="0" y="25"/>
                  </a:moveTo>
                  <a:lnTo>
                    <a:pt x="0" y="25"/>
                  </a:lnTo>
                  <a:lnTo>
                    <a:pt x="2" y="29"/>
                  </a:lnTo>
                  <a:lnTo>
                    <a:pt x="5" y="30"/>
                  </a:lnTo>
                  <a:lnTo>
                    <a:pt x="9" y="30"/>
                  </a:lnTo>
                  <a:lnTo>
                    <a:pt x="33" y="27"/>
                  </a:lnTo>
                  <a:lnTo>
                    <a:pt x="74" y="19"/>
                  </a:lnTo>
                  <a:lnTo>
                    <a:pt x="114" y="10"/>
                  </a:lnTo>
                  <a:lnTo>
                    <a:pt x="126" y="6"/>
                  </a:lnTo>
                  <a:lnTo>
                    <a:pt x="130" y="4"/>
                  </a:lnTo>
                  <a:lnTo>
                    <a:pt x="130" y="3"/>
                  </a:lnTo>
                  <a:lnTo>
                    <a:pt x="132" y="0"/>
                  </a:lnTo>
                  <a:lnTo>
                    <a:pt x="115" y="3"/>
                  </a:lnTo>
                  <a:lnTo>
                    <a:pt x="99" y="6"/>
                  </a:lnTo>
                  <a:lnTo>
                    <a:pt x="65" y="15"/>
                  </a:lnTo>
                  <a:lnTo>
                    <a:pt x="33" y="22"/>
                  </a:lnTo>
                  <a:lnTo>
                    <a:pt x="17" y="24"/>
                  </a:lnTo>
                  <a:lnTo>
                    <a:pt x="0" y="25"/>
                  </a:lnTo>
                  <a:close/>
                </a:path>
              </a:pathLst>
            </a:custGeom>
            <a:solidFill>
              <a:srgbClr val="EA4C10"/>
            </a:solidFill>
            <a:ln w="9525">
              <a:noFill/>
              <a:round/>
              <a:headEnd/>
              <a:tailEnd/>
            </a:ln>
          </p:spPr>
          <p:txBody>
            <a:bodyPr/>
            <a:lstStyle/>
            <a:p>
              <a:endParaRPr lang="ru-RU"/>
            </a:p>
          </p:txBody>
        </p:sp>
        <p:sp>
          <p:nvSpPr>
            <p:cNvPr id="292" name="Freeform 571"/>
            <p:cNvSpPr>
              <a:spLocks/>
            </p:cNvSpPr>
            <p:nvPr/>
          </p:nvSpPr>
          <p:spPr bwMode="auto">
            <a:xfrm>
              <a:off x="3313" y="2901"/>
              <a:ext cx="32" cy="62"/>
            </a:xfrm>
            <a:custGeom>
              <a:avLst/>
              <a:gdLst>
                <a:gd name="T0" fmla="*/ 1 w 51"/>
                <a:gd name="T1" fmla="*/ 0 h 132"/>
                <a:gd name="T2" fmla="*/ 1 w 51"/>
                <a:gd name="T3" fmla="*/ 0 h 132"/>
                <a:gd name="T4" fmla="*/ 1 w 51"/>
                <a:gd name="T5" fmla="*/ 0 h 132"/>
                <a:gd name="T6" fmla="*/ 1 w 51"/>
                <a:gd name="T7" fmla="*/ 0 h 132"/>
                <a:gd name="T8" fmla="*/ 1 w 51"/>
                <a:gd name="T9" fmla="*/ 0 h 132"/>
                <a:gd name="T10" fmla="*/ 1 w 51"/>
                <a:gd name="T11" fmla="*/ 0 h 132"/>
                <a:gd name="T12" fmla="*/ 1 w 51"/>
                <a:gd name="T13" fmla="*/ 0 h 132"/>
                <a:gd name="T14" fmla="*/ 1 w 51"/>
                <a:gd name="T15" fmla="*/ 0 h 132"/>
                <a:gd name="T16" fmla="*/ 1 w 51"/>
                <a:gd name="T17" fmla="*/ 0 h 132"/>
                <a:gd name="T18" fmla="*/ 1 w 51"/>
                <a:gd name="T19" fmla="*/ 0 h 132"/>
                <a:gd name="T20" fmla="*/ 1 w 51"/>
                <a:gd name="T21" fmla="*/ 0 h 132"/>
                <a:gd name="T22" fmla="*/ 1 w 51"/>
                <a:gd name="T23" fmla="*/ 0 h 132"/>
                <a:gd name="T24" fmla="*/ 1 w 51"/>
                <a:gd name="T25" fmla="*/ 0 h 132"/>
                <a:gd name="T26" fmla="*/ 0 w 51"/>
                <a:gd name="T27" fmla="*/ 0 h 132"/>
                <a:gd name="T28" fmla="*/ 0 w 51"/>
                <a:gd name="T29" fmla="*/ 0 h 132"/>
                <a:gd name="T30" fmla="*/ 1 w 51"/>
                <a:gd name="T31" fmla="*/ 0 h 132"/>
                <a:gd name="T32" fmla="*/ 1 w 51"/>
                <a:gd name="T33" fmla="*/ 0 h 132"/>
                <a:gd name="T34" fmla="*/ 1 w 51"/>
                <a:gd name="T35" fmla="*/ 0 h 132"/>
                <a:gd name="T36" fmla="*/ 1 w 51"/>
                <a:gd name="T37" fmla="*/ 0 h 132"/>
                <a:gd name="T38" fmla="*/ 1 w 51"/>
                <a:gd name="T39" fmla="*/ 0 h 132"/>
                <a:gd name="T40" fmla="*/ 1 w 51"/>
                <a:gd name="T41" fmla="*/ 0 h 132"/>
                <a:gd name="T42" fmla="*/ 1 w 51"/>
                <a:gd name="T43" fmla="*/ 0 h 132"/>
                <a:gd name="T44" fmla="*/ 1 w 51"/>
                <a:gd name="T45" fmla="*/ 0 h 132"/>
                <a:gd name="T46" fmla="*/ 1 w 51"/>
                <a:gd name="T47" fmla="*/ 0 h 132"/>
                <a:gd name="T48" fmla="*/ 1 w 51"/>
                <a:gd name="T49" fmla="*/ 0 h 132"/>
                <a:gd name="T50" fmla="*/ 1 w 51"/>
                <a:gd name="T51" fmla="*/ 0 h 132"/>
                <a:gd name="T52" fmla="*/ 1 w 51"/>
                <a:gd name="T53" fmla="*/ 0 h 132"/>
                <a:gd name="T54" fmla="*/ 1 w 51"/>
                <a:gd name="T55" fmla="*/ 0 h 132"/>
                <a:gd name="T56" fmla="*/ 1 w 51"/>
                <a:gd name="T57" fmla="*/ 0 h 132"/>
                <a:gd name="T58" fmla="*/ 1 w 51"/>
                <a:gd name="T59" fmla="*/ 0 h 132"/>
                <a:gd name="T60" fmla="*/ 1 w 51"/>
                <a:gd name="T61" fmla="*/ 0 h 132"/>
                <a:gd name="T62" fmla="*/ 1 w 51"/>
                <a:gd name="T63" fmla="*/ 0 h 132"/>
                <a:gd name="T64" fmla="*/ 1 w 51"/>
                <a:gd name="T65" fmla="*/ 0 h 132"/>
                <a:gd name="T66" fmla="*/ 1 w 51"/>
                <a:gd name="T67" fmla="*/ 0 h 132"/>
                <a:gd name="T68" fmla="*/ 1 w 51"/>
                <a:gd name="T69" fmla="*/ 0 h 132"/>
                <a:gd name="T70" fmla="*/ 1 w 51"/>
                <a:gd name="T71" fmla="*/ 0 h 132"/>
                <a:gd name="T72" fmla="*/ 1 w 51"/>
                <a:gd name="T73" fmla="*/ 0 h 132"/>
                <a:gd name="T74" fmla="*/ 1 w 51"/>
                <a:gd name="T75" fmla="*/ 0 h 132"/>
                <a:gd name="T76" fmla="*/ 1 w 51"/>
                <a:gd name="T77" fmla="*/ 0 h 132"/>
                <a:gd name="T78" fmla="*/ 1 w 51"/>
                <a:gd name="T79" fmla="*/ 0 h 132"/>
                <a:gd name="T80" fmla="*/ 1 w 51"/>
                <a:gd name="T81" fmla="*/ 0 h 132"/>
                <a:gd name="T82" fmla="*/ 1 w 51"/>
                <a:gd name="T83" fmla="*/ 0 h 132"/>
                <a:gd name="T84" fmla="*/ 1 w 51"/>
                <a:gd name="T85" fmla="*/ 0 h 1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1"/>
                <a:gd name="T130" fmla="*/ 0 h 132"/>
                <a:gd name="T131" fmla="*/ 51 w 51"/>
                <a:gd name="T132" fmla="*/ 132 h 1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1" h="132">
                  <a:moveTo>
                    <a:pt x="50" y="36"/>
                  </a:moveTo>
                  <a:lnTo>
                    <a:pt x="50" y="36"/>
                  </a:lnTo>
                  <a:lnTo>
                    <a:pt x="45" y="20"/>
                  </a:lnTo>
                  <a:lnTo>
                    <a:pt x="40" y="8"/>
                  </a:lnTo>
                  <a:lnTo>
                    <a:pt x="37" y="5"/>
                  </a:lnTo>
                  <a:lnTo>
                    <a:pt x="34" y="3"/>
                  </a:lnTo>
                  <a:lnTo>
                    <a:pt x="30" y="2"/>
                  </a:lnTo>
                  <a:lnTo>
                    <a:pt x="25" y="2"/>
                  </a:lnTo>
                  <a:lnTo>
                    <a:pt x="19" y="3"/>
                  </a:lnTo>
                  <a:lnTo>
                    <a:pt x="13" y="2"/>
                  </a:lnTo>
                  <a:lnTo>
                    <a:pt x="1" y="0"/>
                  </a:lnTo>
                  <a:lnTo>
                    <a:pt x="0" y="0"/>
                  </a:lnTo>
                  <a:lnTo>
                    <a:pt x="7" y="6"/>
                  </a:lnTo>
                  <a:lnTo>
                    <a:pt x="16" y="9"/>
                  </a:lnTo>
                  <a:lnTo>
                    <a:pt x="25" y="11"/>
                  </a:lnTo>
                  <a:lnTo>
                    <a:pt x="30" y="12"/>
                  </a:lnTo>
                  <a:lnTo>
                    <a:pt x="34" y="18"/>
                  </a:lnTo>
                  <a:lnTo>
                    <a:pt x="39" y="26"/>
                  </a:lnTo>
                  <a:lnTo>
                    <a:pt x="40" y="35"/>
                  </a:lnTo>
                  <a:lnTo>
                    <a:pt x="42" y="45"/>
                  </a:lnTo>
                  <a:lnTo>
                    <a:pt x="42" y="56"/>
                  </a:lnTo>
                  <a:lnTo>
                    <a:pt x="39" y="68"/>
                  </a:lnTo>
                  <a:lnTo>
                    <a:pt x="36" y="77"/>
                  </a:lnTo>
                  <a:lnTo>
                    <a:pt x="27" y="97"/>
                  </a:lnTo>
                  <a:lnTo>
                    <a:pt x="21" y="111"/>
                  </a:lnTo>
                  <a:lnTo>
                    <a:pt x="16" y="124"/>
                  </a:lnTo>
                  <a:lnTo>
                    <a:pt x="16" y="127"/>
                  </a:lnTo>
                  <a:lnTo>
                    <a:pt x="16" y="130"/>
                  </a:lnTo>
                  <a:lnTo>
                    <a:pt x="18" y="132"/>
                  </a:lnTo>
                  <a:lnTo>
                    <a:pt x="30" y="108"/>
                  </a:lnTo>
                  <a:lnTo>
                    <a:pt x="42" y="82"/>
                  </a:lnTo>
                  <a:lnTo>
                    <a:pt x="47" y="70"/>
                  </a:lnTo>
                  <a:lnTo>
                    <a:pt x="50" y="58"/>
                  </a:lnTo>
                  <a:lnTo>
                    <a:pt x="51" y="45"/>
                  </a:lnTo>
                  <a:lnTo>
                    <a:pt x="50" y="36"/>
                  </a:lnTo>
                  <a:close/>
                </a:path>
              </a:pathLst>
            </a:custGeom>
            <a:solidFill>
              <a:srgbClr val="FE8C14"/>
            </a:solidFill>
            <a:ln w="9525">
              <a:noFill/>
              <a:round/>
              <a:headEnd/>
              <a:tailEnd/>
            </a:ln>
          </p:spPr>
          <p:txBody>
            <a:bodyPr/>
            <a:lstStyle/>
            <a:p>
              <a:endParaRPr lang="ru-RU"/>
            </a:p>
          </p:txBody>
        </p:sp>
        <p:sp>
          <p:nvSpPr>
            <p:cNvPr id="293" name="Freeform 572"/>
            <p:cNvSpPr>
              <a:spLocks/>
            </p:cNvSpPr>
            <p:nvPr/>
          </p:nvSpPr>
          <p:spPr bwMode="auto">
            <a:xfrm>
              <a:off x="3314" y="2897"/>
              <a:ext cx="40" cy="66"/>
            </a:xfrm>
            <a:custGeom>
              <a:avLst/>
              <a:gdLst>
                <a:gd name="T0" fmla="*/ 1 w 65"/>
                <a:gd name="T1" fmla="*/ 0 h 141"/>
                <a:gd name="T2" fmla="*/ 1 w 65"/>
                <a:gd name="T3" fmla="*/ 0 h 141"/>
                <a:gd name="T4" fmla="*/ 1 w 65"/>
                <a:gd name="T5" fmla="*/ 0 h 141"/>
                <a:gd name="T6" fmla="*/ 1 w 65"/>
                <a:gd name="T7" fmla="*/ 0 h 141"/>
                <a:gd name="T8" fmla="*/ 1 w 65"/>
                <a:gd name="T9" fmla="*/ 0 h 141"/>
                <a:gd name="T10" fmla="*/ 1 w 65"/>
                <a:gd name="T11" fmla="*/ 0 h 141"/>
                <a:gd name="T12" fmla="*/ 1 w 65"/>
                <a:gd name="T13" fmla="*/ 0 h 141"/>
                <a:gd name="T14" fmla="*/ 1 w 65"/>
                <a:gd name="T15" fmla="*/ 0 h 141"/>
                <a:gd name="T16" fmla="*/ 1 w 65"/>
                <a:gd name="T17" fmla="*/ 0 h 141"/>
                <a:gd name="T18" fmla="*/ 0 w 65"/>
                <a:gd name="T19" fmla="*/ 0 h 141"/>
                <a:gd name="T20" fmla="*/ 0 w 65"/>
                <a:gd name="T21" fmla="*/ 0 h 141"/>
                <a:gd name="T22" fmla="*/ 1 w 65"/>
                <a:gd name="T23" fmla="*/ 0 h 141"/>
                <a:gd name="T24" fmla="*/ 1 w 65"/>
                <a:gd name="T25" fmla="*/ 0 h 141"/>
                <a:gd name="T26" fmla="*/ 1 w 65"/>
                <a:gd name="T27" fmla="*/ 0 h 141"/>
                <a:gd name="T28" fmla="*/ 1 w 65"/>
                <a:gd name="T29" fmla="*/ 0 h 141"/>
                <a:gd name="T30" fmla="*/ 1 w 65"/>
                <a:gd name="T31" fmla="*/ 0 h 141"/>
                <a:gd name="T32" fmla="*/ 1 w 65"/>
                <a:gd name="T33" fmla="*/ 0 h 141"/>
                <a:gd name="T34" fmla="*/ 1 w 65"/>
                <a:gd name="T35" fmla="*/ 0 h 141"/>
                <a:gd name="T36" fmla="*/ 1 w 65"/>
                <a:gd name="T37" fmla="*/ 0 h 141"/>
                <a:gd name="T38" fmla="*/ 1 w 65"/>
                <a:gd name="T39" fmla="*/ 0 h 141"/>
                <a:gd name="T40" fmla="*/ 1 w 65"/>
                <a:gd name="T41" fmla="*/ 0 h 141"/>
                <a:gd name="T42" fmla="*/ 1 w 65"/>
                <a:gd name="T43" fmla="*/ 0 h 141"/>
                <a:gd name="T44" fmla="*/ 1 w 65"/>
                <a:gd name="T45" fmla="*/ 0 h 141"/>
                <a:gd name="T46" fmla="*/ 1 w 65"/>
                <a:gd name="T47" fmla="*/ 0 h 141"/>
                <a:gd name="T48" fmla="*/ 1 w 65"/>
                <a:gd name="T49" fmla="*/ 0 h 141"/>
                <a:gd name="T50" fmla="*/ 1 w 65"/>
                <a:gd name="T51" fmla="*/ 0 h 141"/>
                <a:gd name="T52" fmla="*/ 1 w 65"/>
                <a:gd name="T53" fmla="*/ 0 h 141"/>
                <a:gd name="T54" fmla="*/ 1 w 65"/>
                <a:gd name="T55" fmla="*/ 0 h 141"/>
                <a:gd name="T56" fmla="*/ 1 w 65"/>
                <a:gd name="T57" fmla="*/ 0 h 141"/>
                <a:gd name="T58" fmla="*/ 1 w 65"/>
                <a:gd name="T59" fmla="*/ 0 h 141"/>
                <a:gd name="T60" fmla="*/ 1 w 65"/>
                <a:gd name="T61" fmla="*/ 0 h 141"/>
                <a:gd name="T62" fmla="*/ 1 w 65"/>
                <a:gd name="T63" fmla="*/ 0 h 141"/>
                <a:gd name="T64" fmla="*/ 1 w 65"/>
                <a:gd name="T65" fmla="*/ 0 h 141"/>
                <a:gd name="T66" fmla="*/ 1 w 65"/>
                <a:gd name="T67" fmla="*/ 0 h 141"/>
                <a:gd name="T68" fmla="*/ 1 w 65"/>
                <a:gd name="T69" fmla="*/ 0 h 141"/>
                <a:gd name="T70" fmla="*/ 1 w 65"/>
                <a:gd name="T71" fmla="*/ 0 h 141"/>
                <a:gd name="T72" fmla="*/ 1 w 65"/>
                <a:gd name="T73" fmla="*/ 0 h 141"/>
                <a:gd name="T74" fmla="*/ 1 w 65"/>
                <a:gd name="T75" fmla="*/ 0 h 141"/>
                <a:gd name="T76" fmla="*/ 1 w 65"/>
                <a:gd name="T77" fmla="*/ 0 h 141"/>
                <a:gd name="T78" fmla="*/ 1 w 65"/>
                <a:gd name="T79" fmla="*/ 0 h 141"/>
                <a:gd name="T80" fmla="*/ 1 w 65"/>
                <a:gd name="T81" fmla="*/ 0 h 141"/>
                <a:gd name="T82" fmla="*/ 1 w 65"/>
                <a:gd name="T83" fmla="*/ 0 h 141"/>
                <a:gd name="T84" fmla="*/ 1 w 65"/>
                <a:gd name="T85" fmla="*/ 0 h 14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5"/>
                <a:gd name="T130" fmla="*/ 0 h 141"/>
                <a:gd name="T131" fmla="*/ 65 w 65"/>
                <a:gd name="T132" fmla="*/ 141 h 14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5" h="141">
                  <a:moveTo>
                    <a:pt x="58" y="20"/>
                  </a:moveTo>
                  <a:lnTo>
                    <a:pt x="58" y="20"/>
                  </a:lnTo>
                  <a:lnTo>
                    <a:pt x="53" y="14"/>
                  </a:lnTo>
                  <a:lnTo>
                    <a:pt x="49" y="10"/>
                  </a:lnTo>
                  <a:lnTo>
                    <a:pt x="42" y="5"/>
                  </a:lnTo>
                  <a:lnTo>
                    <a:pt x="36" y="2"/>
                  </a:lnTo>
                  <a:lnTo>
                    <a:pt x="29" y="0"/>
                  </a:lnTo>
                  <a:lnTo>
                    <a:pt x="21" y="0"/>
                  </a:lnTo>
                  <a:lnTo>
                    <a:pt x="11" y="3"/>
                  </a:lnTo>
                  <a:lnTo>
                    <a:pt x="0" y="8"/>
                  </a:lnTo>
                  <a:lnTo>
                    <a:pt x="12" y="10"/>
                  </a:lnTo>
                  <a:lnTo>
                    <a:pt x="18" y="11"/>
                  </a:lnTo>
                  <a:lnTo>
                    <a:pt x="24" y="10"/>
                  </a:lnTo>
                  <a:lnTo>
                    <a:pt x="29" y="10"/>
                  </a:lnTo>
                  <a:lnTo>
                    <a:pt x="33" y="11"/>
                  </a:lnTo>
                  <a:lnTo>
                    <a:pt x="36" y="13"/>
                  </a:lnTo>
                  <a:lnTo>
                    <a:pt x="39" y="16"/>
                  </a:lnTo>
                  <a:lnTo>
                    <a:pt x="44" y="28"/>
                  </a:lnTo>
                  <a:lnTo>
                    <a:pt x="49" y="44"/>
                  </a:lnTo>
                  <a:lnTo>
                    <a:pt x="50" y="53"/>
                  </a:lnTo>
                  <a:lnTo>
                    <a:pt x="49" y="66"/>
                  </a:lnTo>
                  <a:lnTo>
                    <a:pt x="46" y="78"/>
                  </a:lnTo>
                  <a:lnTo>
                    <a:pt x="41" y="90"/>
                  </a:lnTo>
                  <a:lnTo>
                    <a:pt x="29" y="116"/>
                  </a:lnTo>
                  <a:lnTo>
                    <a:pt x="17" y="140"/>
                  </a:lnTo>
                  <a:lnTo>
                    <a:pt x="21" y="141"/>
                  </a:lnTo>
                  <a:lnTo>
                    <a:pt x="27" y="140"/>
                  </a:lnTo>
                  <a:lnTo>
                    <a:pt x="33" y="138"/>
                  </a:lnTo>
                  <a:lnTo>
                    <a:pt x="38" y="135"/>
                  </a:lnTo>
                  <a:lnTo>
                    <a:pt x="47" y="114"/>
                  </a:lnTo>
                  <a:lnTo>
                    <a:pt x="55" y="94"/>
                  </a:lnTo>
                  <a:lnTo>
                    <a:pt x="61" y="78"/>
                  </a:lnTo>
                  <a:lnTo>
                    <a:pt x="64" y="63"/>
                  </a:lnTo>
                  <a:lnTo>
                    <a:pt x="65" y="49"/>
                  </a:lnTo>
                  <a:lnTo>
                    <a:pt x="64" y="37"/>
                  </a:lnTo>
                  <a:lnTo>
                    <a:pt x="62" y="28"/>
                  </a:lnTo>
                  <a:lnTo>
                    <a:pt x="58" y="20"/>
                  </a:lnTo>
                  <a:close/>
                </a:path>
              </a:pathLst>
            </a:custGeom>
            <a:solidFill>
              <a:srgbClr val="FE6612"/>
            </a:solidFill>
            <a:ln w="9525">
              <a:noFill/>
              <a:round/>
              <a:headEnd/>
              <a:tailEnd/>
            </a:ln>
          </p:spPr>
          <p:txBody>
            <a:bodyPr/>
            <a:lstStyle/>
            <a:p>
              <a:endParaRPr lang="ru-RU"/>
            </a:p>
          </p:txBody>
        </p:sp>
        <p:sp>
          <p:nvSpPr>
            <p:cNvPr id="294" name="Freeform 573"/>
            <p:cNvSpPr>
              <a:spLocks/>
            </p:cNvSpPr>
            <p:nvPr/>
          </p:nvSpPr>
          <p:spPr bwMode="auto">
            <a:xfrm>
              <a:off x="3286" y="2957"/>
              <a:ext cx="81" cy="12"/>
            </a:xfrm>
            <a:custGeom>
              <a:avLst/>
              <a:gdLst>
                <a:gd name="T0" fmla="*/ 1 w 131"/>
                <a:gd name="T1" fmla="*/ 0 h 27"/>
                <a:gd name="T2" fmla="*/ 1 w 131"/>
                <a:gd name="T3" fmla="*/ 0 h 27"/>
                <a:gd name="T4" fmla="*/ 1 w 131"/>
                <a:gd name="T5" fmla="*/ 0 h 27"/>
                <a:gd name="T6" fmla="*/ 1 w 131"/>
                <a:gd name="T7" fmla="*/ 0 h 27"/>
                <a:gd name="T8" fmla="*/ 1 w 131"/>
                <a:gd name="T9" fmla="*/ 0 h 27"/>
                <a:gd name="T10" fmla="*/ 1 w 131"/>
                <a:gd name="T11" fmla="*/ 0 h 27"/>
                <a:gd name="T12" fmla="*/ 1 w 131"/>
                <a:gd name="T13" fmla="*/ 0 h 27"/>
                <a:gd name="T14" fmla="*/ 1 w 131"/>
                <a:gd name="T15" fmla="*/ 0 h 27"/>
                <a:gd name="T16" fmla="*/ 1 w 131"/>
                <a:gd name="T17" fmla="*/ 0 h 27"/>
                <a:gd name="T18" fmla="*/ 1 w 131"/>
                <a:gd name="T19" fmla="*/ 0 h 27"/>
                <a:gd name="T20" fmla="*/ 1 w 131"/>
                <a:gd name="T21" fmla="*/ 0 h 27"/>
                <a:gd name="T22" fmla="*/ 1 w 131"/>
                <a:gd name="T23" fmla="*/ 0 h 27"/>
                <a:gd name="T24" fmla="*/ 1 w 131"/>
                <a:gd name="T25" fmla="*/ 0 h 27"/>
                <a:gd name="T26" fmla="*/ 0 w 131"/>
                <a:gd name="T27" fmla="*/ 0 h 27"/>
                <a:gd name="T28" fmla="*/ 0 w 131"/>
                <a:gd name="T29" fmla="*/ 0 h 27"/>
                <a:gd name="T30" fmla="*/ 1 w 131"/>
                <a:gd name="T31" fmla="*/ 0 h 27"/>
                <a:gd name="T32" fmla="*/ 1 w 131"/>
                <a:gd name="T33" fmla="*/ 0 h 27"/>
                <a:gd name="T34" fmla="*/ 1 w 131"/>
                <a:gd name="T35" fmla="*/ 0 h 27"/>
                <a:gd name="T36" fmla="*/ 1 w 131"/>
                <a:gd name="T37" fmla="*/ 0 h 27"/>
                <a:gd name="T38" fmla="*/ 1 w 131"/>
                <a:gd name="T39" fmla="*/ 0 h 27"/>
                <a:gd name="T40" fmla="*/ 1 w 131"/>
                <a:gd name="T41" fmla="*/ 0 h 27"/>
                <a:gd name="T42" fmla="*/ 1 w 131"/>
                <a:gd name="T43" fmla="*/ 0 h 2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1"/>
                <a:gd name="T67" fmla="*/ 0 h 27"/>
                <a:gd name="T68" fmla="*/ 131 w 131"/>
                <a:gd name="T69" fmla="*/ 27 h 2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1" h="27">
                  <a:moveTo>
                    <a:pt x="131" y="4"/>
                  </a:moveTo>
                  <a:lnTo>
                    <a:pt x="131" y="4"/>
                  </a:lnTo>
                  <a:lnTo>
                    <a:pt x="128" y="0"/>
                  </a:lnTo>
                  <a:lnTo>
                    <a:pt x="124" y="0"/>
                  </a:lnTo>
                  <a:lnTo>
                    <a:pt x="83" y="9"/>
                  </a:lnTo>
                  <a:lnTo>
                    <a:pt x="56" y="15"/>
                  </a:lnTo>
                  <a:lnTo>
                    <a:pt x="38" y="19"/>
                  </a:lnTo>
                  <a:lnTo>
                    <a:pt x="7" y="21"/>
                  </a:lnTo>
                  <a:lnTo>
                    <a:pt x="4" y="22"/>
                  </a:lnTo>
                  <a:lnTo>
                    <a:pt x="1" y="22"/>
                  </a:lnTo>
                  <a:lnTo>
                    <a:pt x="0" y="25"/>
                  </a:lnTo>
                  <a:lnTo>
                    <a:pt x="16" y="27"/>
                  </a:lnTo>
                  <a:lnTo>
                    <a:pt x="33" y="25"/>
                  </a:lnTo>
                  <a:lnTo>
                    <a:pt x="50" y="24"/>
                  </a:lnTo>
                  <a:lnTo>
                    <a:pt x="66" y="21"/>
                  </a:lnTo>
                  <a:lnTo>
                    <a:pt x="98" y="12"/>
                  </a:lnTo>
                  <a:lnTo>
                    <a:pt x="131" y="4"/>
                  </a:lnTo>
                  <a:close/>
                </a:path>
              </a:pathLst>
            </a:custGeom>
            <a:solidFill>
              <a:srgbClr val="EA4C10"/>
            </a:solidFill>
            <a:ln w="9525">
              <a:noFill/>
              <a:round/>
              <a:headEnd/>
              <a:tailEnd/>
            </a:ln>
          </p:spPr>
          <p:txBody>
            <a:bodyPr/>
            <a:lstStyle/>
            <a:p>
              <a:endParaRPr lang="ru-RU"/>
            </a:p>
          </p:txBody>
        </p:sp>
        <p:sp>
          <p:nvSpPr>
            <p:cNvPr id="295" name="Freeform 574"/>
            <p:cNvSpPr>
              <a:spLocks/>
            </p:cNvSpPr>
            <p:nvPr/>
          </p:nvSpPr>
          <p:spPr bwMode="auto">
            <a:xfrm>
              <a:off x="3285" y="2959"/>
              <a:ext cx="84" cy="17"/>
            </a:xfrm>
            <a:custGeom>
              <a:avLst/>
              <a:gdLst>
                <a:gd name="T0" fmla="*/ 1 w 135"/>
                <a:gd name="T1" fmla="*/ 0 h 37"/>
                <a:gd name="T2" fmla="*/ 1 w 135"/>
                <a:gd name="T3" fmla="*/ 0 h 37"/>
                <a:gd name="T4" fmla="*/ 1 w 135"/>
                <a:gd name="T5" fmla="*/ 0 h 37"/>
                <a:gd name="T6" fmla="*/ 1 w 135"/>
                <a:gd name="T7" fmla="*/ 0 h 37"/>
                <a:gd name="T8" fmla="*/ 1 w 135"/>
                <a:gd name="T9" fmla="*/ 0 h 37"/>
                <a:gd name="T10" fmla="*/ 1 w 135"/>
                <a:gd name="T11" fmla="*/ 0 h 37"/>
                <a:gd name="T12" fmla="*/ 1 w 135"/>
                <a:gd name="T13" fmla="*/ 0 h 37"/>
                <a:gd name="T14" fmla="*/ 1 w 135"/>
                <a:gd name="T15" fmla="*/ 0 h 37"/>
                <a:gd name="T16" fmla="*/ 1 w 135"/>
                <a:gd name="T17" fmla="*/ 0 h 37"/>
                <a:gd name="T18" fmla="*/ 1 w 135"/>
                <a:gd name="T19" fmla="*/ 0 h 37"/>
                <a:gd name="T20" fmla="*/ 1 w 135"/>
                <a:gd name="T21" fmla="*/ 0 h 37"/>
                <a:gd name="T22" fmla="*/ 1 w 135"/>
                <a:gd name="T23" fmla="*/ 0 h 37"/>
                <a:gd name="T24" fmla="*/ 0 w 135"/>
                <a:gd name="T25" fmla="*/ 0 h 37"/>
                <a:gd name="T26" fmla="*/ 0 w 135"/>
                <a:gd name="T27" fmla="*/ 0 h 37"/>
                <a:gd name="T28" fmla="*/ 1 w 135"/>
                <a:gd name="T29" fmla="*/ 0 h 37"/>
                <a:gd name="T30" fmla="*/ 1 w 135"/>
                <a:gd name="T31" fmla="*/ 0 h 37"/>
                <a:gd name="T32" fmla="*/ 1 w 135"/>
                <a:gd name="T33" fmla="*/ 0 h 37"/>
                <a:gd name="T34" fmla="*/ 1 w 135"/>
                <a:gd name="T35" fmla="*/ 0 h 37"/>
                <a:gd name="T36" fmla="*/ 1 w 135"/>
                <a:gd name="T37" fmla="*/ 0 h 37"/>
                <a:gd name="T38" fmla="*/ 1 w 135"/>
                <a:gd name="T39" fmla="*/ 0 h 37"/>
                <a:gd name="T40" fmla="*/ 1 w 135"/>
                <a:gd name="T41" fmla="*/ 0 h 37"/>
                <a:gd name="T42" fmla="*/ 1 w 135"/>
                <a:gd name="T43" fmla="*/ 0 h 37"/>
                <a:gd name="T44" fmla="*/ 1 w 135"/>
                <a:gd name="T45" fmla="*/ 0 h 3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5"/>
                <a:gd name="T70" fmla="*/ 0 h 37"/>
                <a:gd name="T71" fmla="*/ 135 w 135"/>
                <a:gd name="T72" fmla="*/ 37 h 37"/>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5" h="37">
                  <a:moveTo>
                    <a:pt x="135" y="8"/>
                  </a:moveTo>
                  <a:lnTo>
                    <a:pt x="135" y="8"/>
                  </a:lnTo>
                  <a:lnTo>
                    <a:pt x="135" y="3"/>
                  </a:lnTo>
                  <a:lnTo>
                    <a:pt x="133" y="0"/>
                  </a:lnTo>
                  <a:lnTo>
                    <a:pt x="124" y="0"/>
                  </a:lnTo>
                  <a:lnTo>
                    <a:pt x="112" y="2"/>
                  </a:lnTo>
                  <a:lnTo>
                    <a:pt x="77" y="9"/>
                  </a:lnTo>
                  <a:lnTo>
                    <a:pt x="36" y="18"/>
                  </a:lnTo>
                  <a:lnTo>
                    <a:pt x="18" y="21"/>
                  </a:lnTo>
                  <a:lnTo>
                    <a:pt x="2" y="21"/>
                  </a:lnTo>
                  <a:lnTo>
                    <a:pt x="0" y="23"/>
                  </a:lnTo>
                  <a:lnTo>
                    <a:pt x="2" y="29"/>
                  </a:lnTo>
                  <a:lnTo>
                    <a:pt x="3" y="33"/>
                  </a:lnTo>
                  <a:lnTo>
                    <a:pt x="5" y="37"/>
                  </a:lnTo>
                  <a:lnTo>
                    <a:pt x="33" y="32"/>
                  </a:lnTo>
                  <a:lnTo>
                    <a:pt x="73" y="24"/>
                  </a:lnTo>
                  <a:lnTo>
                    <a:pt x="109" y="15"/>
                  </a:lnTo>
                  <a:lnTo>
                    <a:pt x="135" y="8"/>
                  </a:lnTo>
                  <a:close/>
                </a:path>
              </a:pathLst>
            </a:custGeom>
            <a:solidFill>
              <a:srgbClr val="FE6612"/>
            </a:solidFill>
            <a:ln w="9525">
              <a:noFill/>
              <a:round/>
              <a:headEnd/>
              <a:tailEnd/>
            </a:ln>
          </p:spPr>
          <p:txBody>
            <a:bodyPr/>
            <a:lstStyle/>
            <a:p>
              <a:endParaRPr lang="ru-RU"/>
            </a:p>
          </p:txBody>
        </p:sp>
        <p:sp>
          <p:nvSpPr>
            <p:cNvPr id="296" name="Freeform 575"/>
            <p:cNvSpPr>
              <a:spLocks/>
            </p:cNvSpPr>
            <p:nvPr/>
          </p:nvSpPr>
          <p:spPr bwMode="auto">
            <a:xfrm>
              <a:off x="3292" y="2929"/>
              <a:ext cx="241" cy="128"/>
            </a:xfrm>
            <a:custGeom>
              <a:avLst/>
              <a:gdLst>
                <a:gd name="T0" fmla="*/ 1 w 388"/>
                <a:gd name="T1" fmla="*/ 0 h 274"/>
                <a:gd name="T2" fmla="*/ 0 w 388"/>
                <a:gd name="T3" fmla="*/ 0 h 274"/>
                <a:gd name="T4" fmla="*/ 1 w 388"/>
                <a:gd name="T5" fmla="*/ 0 h 274"/>
                <a:gd name="T6" fmla="*/ 1 w 388"/>
                <a:gd name="T7" fmla="*/ 0 h 274"/>
                <a:gd name="T8" fmla="*/ 1 w 388"/>
                <a:gd name="T9" fmla="*/ 0 h 274"/>
                <a:gd name="T10" fmla="*/ 1 w 388"/>
                <a:gd name="T11" fmla="*/ 0 h 274"/>
                <a:gd name="T12" fmla="*/ 1 w 388"/>
                <a:gd name="T13" fmla="*/ 0 h 274"/>
                <a:gd name="T14" fmla="*/ 1 w 388"/>
                <a:gd name="T15" fmla="*/ 0 h 274"/>
                <a:gd name="T16" fmla="*/ 1 w 388"/>
                <a:gd name="T17" fmla="*/ 0 h 274"/>
                <a:gd name="T18" fmla="*/ 1 w 388"/>
                <a:gd name="T19" fmla="*/ 0 h 274"/>
                <a:gd name="T20" fmla="*/ 1 w 388"/>
                <a:gd name="T21" fmla="*/ 0 h 274"/>
                <a:gd name="T22" fmla="*/ 1 w 388"/>
                <a:gd name="T23" fmla="*/ 0 h 274"/>
                <a:gd name="T24" fmla="*/ 1 w 388"/>
                <a:gd name="T25" fmla="*/ 0 h 274"/>
                <a:gd name="T26" fmla="*/ 1 w 388"/>
                <a:gd name="T27" fmla="*/ 0 h 274"/>
                <a:gd name="T28" fmla="*/ 1 w 388"/>
                <a:gd name="T29" fmla="*/ 0 h 274"/>
                <a:gd name="T30" fmla="*/ 1 w 388"/>
                <a:gd name="T31" fmla="*/ 0 h 274"/>
                <a:gd name="T32" fmla="*/ 1 w 388"/>
                <a:gd name="T33" fmla="*/ 0 h 274"/>
                <a:gd name="T34" fmla="*/ 1 w 388"/>
                <a:gd name="T35" fmla="*/ 0 h 274"/>
                <a:gd name="T36" fmla="*/ 1 w 388"/>
                <a:gd name="T37" fmla="*/ 0 h 274"/>
                <a:gd name="T38" fmla="*/ 1 w 388"/>
                <a:gd name="T39" fmla="*/ 0 h 274"/>
                <a:gd name="T40" fmla="*/ 1 w 388"/>
                <a:gd name="T41" fmla="*/ 0 h 274"/>
                <a:gd name="T42" fmla="*/ 1 w 388"/>
                <a:gd name="T43" fmla="*/ 0 h 274"/>
                <a:gd name="T44" fmla="*/ 1 w 388"/>
                <a:gd name="T45" fmla="*/ 0 h 274"/>
                <a:gd name="T46" fmla="*/ 1 w 388"/>
                <a:gd name="T47" fmla="*/ 0 h 274"/>
                <a:gd name="T48" fmla="*/ 1 w 388"/>
                <a:gd name="T49" fmla="*/ 0 h 274"/>
                <a:gd name="T50" fmla="*/ 1 w 388"/>
                <a:gd name="T51" fmla="*/ 0 h 274"/>
                <a:gd name="T52" fmla="*/ 1 w 388"/>
                <a:gd name="T53" fmla="*/ 0 h 274"/>
                <a:gd name="T54" fmla="*/ 1 w 388"/>
                <a:gd name="T55" fmla="*/ 0 h 274"/>
                <a:gd name="T56" fmla="*/ 1 w 388"/>
                <a:gd name="T57" fmla="*/ 0 h 274"/>
                <a:gd name="T58" fmla="*/ 1 w 388"/>
                <a:gd name="T59" fmla="*/ 0 h 274"/>
                <a:gd name="T60" fmla="*/ 1 w 388"/>
                <a:gd name="T61" fmla="*/ 0 h 274"/>
                <a:gd name="T62" fmla="*/ 1 w 388"/>
                <a:gd name="T63" fmla="*/ 0 h 274"/>
                <a:gd name="T64" fmla="*/ 1 w 388"/>
                <a:gd name="T65" fmla="*/ 0 h 274"/>
                <a:gd name="T66" fmla="*/ 1 w 388"/>
                <a:gd name="T67" fmla="*/ 0 h 274"/>
                <a:gd name="T68" fmla="*/ 1 w 388"/>
                <a:gd name="T69" fmla="*/ 0 h 274"/>
                <a:gd name="T70" fmla="*/ 1 w 388"/>
                <a:gd name="T71" fmla="*/ 0 h 274"/>
                <a:gd name="T72" fmla="*/ 1 w 388"/>
                <a:gd name="T73" fmla="*/ 0 h 274"/>
                <a:gd name="T74" fmla="*/ 1 w 388"/>
                <a:gd name="T75" fmla="*/ 0 h 274"/>
                <a:gd name="T76" fmla="*/ 1 w 388"/>
                <a:gd name="T77" fmla="*/ 0 h 274"/>
                <a:gd name="T78" fmla="*/ 1 w 388"/>
                <a:gd name="T79" fmla="*/ 0 h 274"/>
                <a:gd name="T80" fmla="*/ 1 w 388"/>
                <a:gd name="T81" fmla="*/ 0 h 274"/>
                <a:gd name="T82" fmla="*/ 1 w 388"/>
                <a:gd name="T83" fmla="*/ 0 h 274"/>
                <a:gd name="T84" fmla="*/ 1 w 388"/>
                <a:gd name="T85" fmla="*/ 0 h 274"/>
                <a:gd name="T86" fmla="*/ 1 w 388"/>
                <a:gd name="T87" fmla="*/ 0 h 27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88"/>
                <a:gd name="T133" fmla="*/ 0 h 274"/>
                <a:gd name="T134" fmla="*/ 388 w 388"/>
                <a:gd name="T135" fmla="*/ 274 h 274"/>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88" h="274">
                  <a:moveTo>
                    <a:pt x="35" y="115"/>
                  </a:moveTo>
                  <a:lnTo>
                    <a:pt x="43" y="115"/>
                  </a:lnTo>
                  <a:lnTo>
                    <a:pt x="21" y="104"/>
                  </a:lnTo>
                  <a:lnTo>
                    <a:pt x="0" y="93"/>
                  </a:lnTo>
                  <a:lnTo>
                    <a:pt x="6" y="92"/>
                  </a:lnTo>
                  <a:lnTo>
                    <a:pt x="12" y="90"/>
                  </a:lnTo>
                  <a:lnTo>
                    <a:pt x="17" y="92"/>
                  </a:lnTo>
                  <a:lnTo>
                    <a:pt x="32" y="98"/>
                  </a:lnTo>
                  <a:lnTo>
                    <a:pt x="46" y="103"/>
                  </a:lnTo>
                  <a:lnTo>
                    <a:pt x="50" y="106"/>
                  </a:lnTo>
                  <a:lnTo>
                    <a:pt x="76" y="109"/>
                  </a:lnTo>
                  <a:lnTo>
                    <a:pt x="79" y="107"/>
                  </a:lnTo>
                  <a:lnTo>
                    <a:pt x="84" y="95"/>
                  </a:lnTo>
                  <a:lnTo>
                    <a:pt x="82" y="95"/>
                  </a:lnTo>
                  <a:lnTo>
                    <a:pt x="76" y="95"/>
                  </a:lnTo>
                  <a:lnTo>
                    <a:pt x="71" y="96"/>
                  </a:lnTo>
                  <a:lnTo>
                    <a:pt x="64" y="95"/>
                  </a:lnTo>
                  <a:lnTo>
                    <a:pt x="59" y="93"/>
                  </a:lnTo>
                  <a:lnTo>
                    <a:pt x="55" y="89"/>
                  </a:lnTo>
                  <a:lnTo>
                    <a:pt x="52" y="86"/>
                  </a:lnTo>
                  <a:lnTo>
                    <a:pt x="64" y="86"/>
                  </a:lnTo>
                  <a:lnTo>
                    <a:pt x="76" y="84"/>
                  </a:lnTo>
                  <a:lnTo>
                    <a:pt x="87" y="81"/>
                  </a:lnTo>
                  <a:lnTo>
                    <a:pt x="105" y="93"/>
                  </a:lnTo>
                  <a:lnTo>
                    <a:pt x="106" y="95"/>
                  </a:lnTo>
                  <a:lnTo>
                    <a:pt x="109" y="100"/>
                  </a:lnTo>
                  <a:lnTo>
                    <a:pt x="114" y="109"/>
                  </a:lnTo>
                  <a:lnTo>
                    <a:pt x="121" y="118"/>
                  </a:lnTo>
                  <a:lnTo>
                    <a:pt x="130" y="128"/>
                  </a:lnTo>
                  <a:lnTo>
                    <a:pt x="143" y="137"/>
                  </a:lnTo>
                  <a:lnTo>
                    <a:pt x="170" y="157"/>
                  </a:lnTo>
                  <a:lnTo>
                    <a:pt x="200" y="175"/>
                  </a:lnTo>
                  <a:lnTo>
                    <a:pt x="230" y="192"/>
                  </a:lnTo>
                  <a:lnTo>
                    <a:pt x="256" y="205"/>
                  </a:lnTo>
                  <a:lnTo>
                    <a:pt x="280" y="218"/>
                  </a:lnTo>
                  <a:lnTo>
                    <a:pt x="338" y="56"/>
                  </a:lnTo>
                  <a:lnTo>
                    <a:pt x="344" y="39"/>
                  </a:lnTo>
                  <a:lnTo>
                    <a:pt x="350" y="19"/>
                  </a:lnTo>
                  <a:lnTo>
                    <a:pt x="355" y="10"/>
                  </a:lnTo>
                  <a:lnTo>
                    <a:pt x="361" y="4"/>
                  </a:lnTo>
                  <a:lnTo>
                    <a:pt x="364" y="1"/>
                  </a:lnTo>
                  <a:lnTo>
                    <a:pt x="368" y="0"/>
                  </a:lnTo>
                  <a:lnTo>
                    <a:pt x="371" y="0"/>
                  </a:lnTo>
                  <a:lnTo>
                    <a:pt x="376" y="0"/>
                  </a:lnTo>
                  <a:lnTo>
                    <a:pt x="382" y="3"/>
                  </a:lnTo>
                  <a:lnTo>
                    <a:pt x="386" y="10"/>
                  </a:lnTo>
                  <a:lnTo>
                    <a:pt x="388" y="15"/>
                  </a:lnTo>
                  <a:lnTo>
                    <a:pt x="388" y="19"/>
                  </a:lnTo>
                  <a:lnTo>
                    <a:pt x="388" y="27"/>
                  </a:lnTo>
                  <a:lnTo>
                    <a:pt x="388" y="34"/>
                  </a:lnTo>
                  <a:lnTo>
                    <a:pt x="379" y="66"/>
                  </a:lnTo>
                  <a:lnTo>
                    <a:pt x="368" y="103"/>
                  </a:lnTo>
                  <a:lnTo>
                    <a:pt x="355" y="142"/>
                  </a:lnTo>
                  <a:lnTo>
                    <a:pt x="339" y="181"/>
                  </a:lnTo>
                  <a:lnTo>
                    <a:pt x="314" y="246"/>
                  </a:lnTo>
                  <a:lnTo>
                    <a:pt x="302" y="274"/>
                  </a:lnTo>
                  <a:lnTo>
                    <a:pt x="280" y="260"/>
                  </a:lnTo>
                  <a:lnTo>
                    <a:pt x="226" y="225"/>
                  </a:lnTo>
                  <a:lnTo>
                    <a:pt x="193" y="202"/>
                  </a:lnTo>
                  <a:lnTo>
                    <a:pt x="158" y="178"/>
                  </a:lnTo>
                  <a:lnTo>
                    <a:pt x="124" y="152"/>
                  </a:lnTo>
                  <a:lnTo>
                    <a:pt x="93" y="127"/>
                  </a:lnTo>
                  <a:lnTo>
                    <a:pt x="74" y="128"/>
                  </a:lnTo>
                  <a:lnTo>
                    <a:pt x="46" y="130"/>
                  </a:lnTo>
                  <a:lnTo>
                    <a:pt x="23" y="124"/>
                  </a:lnTo>
                  <a:lnTo>
                    <a:pt x="26" y="122"/>
                  </a:lnTo>
                  <a:lnTo>
                    <a:pt x="29" y="121"/>
                  </a:lnTo>
                  <a:lnTo>
                    <a:pt x="11" y="113"/>
                  </a:lnTo>
                  <a:lnTo>
                    <a:pt x="14" y="112"/>
                  </a:lnTo>
                  <a:lnTo>
                    <a:pt x="17" y="110"/>
                  </a:lnTo>
                  <a:lnTo>
                    <a:pt x="26" y="112"/>
                  </a:lnTo>
                  <a:lnTo>
                    <a:pt x="35" y="115"/>
                  </a:lnTo>
                  <a:close/>
                </a:path>
              </a:pathLst>
            </a:custGeom>
            <a:solidFill>
              <a:srgbClr val="FDC091"/>
            </a:solidFill>
            <a:ln w="9525">
              <a:noFill/>
              <a:round/>
              <a:headEnd/>
              <a:tailEnd/>
            </a:ln>
          </p:spPr>
          <p:txBody>
            <a:bodyPr/>
            <a:lstStyle/>
            <a:p>
              <a:endParaRPr lang="ru-RU"/>
            </a:p>
          </p:txBody>
        </p:sp>
        <p:sp>
          <p:nvSpPr>
            <p:cNvPr id="297" name="Freeform 576"/>
            <p:cNvSpPr>
              <a:spLocks/>
            </p:cNvSpPr>
            <p:nvPr/>
          </p:nvSpPr>
          <p:spPr bwMode="auto">
            <a:xfrm>
              <a:off x="3238" y="2917"/>
              <a:ext cx="6" cy="12"/>
            </a:xfrm>
            <a:custGeom>
              <a:avLst/>
              <a:gdLst>
                <a:gd name="T0" fmla="*/ 1 w 10"/>
                <a:gd name="T1" fmla="*/ 0 h 28"/>
                <a:gd name="T2" fmla="*/ 1 w 10"/>
                <a:gd name="T3" fmla="*/ 0 h 28"/>
                <a:gd name="T4" fmla="*/ 1 w 10"/>
                <a:gd name="T5" fmla="*/ 0 h 28"/>
                <a:gd name="T6" fmla="*/ 1 w 10"/>
                <a:gd name="T7" fmla="*/ 0 h 28"/>
                <a:gd name="T8" fmla="*/ 1 w 10"/>
                <a:gd name="T9" fmla="*/ 0 h 28"/>
                <a:gd name="T10" fmla="*/ 0 w 10"/>
                <a:gd name="T11" fmla="*/ 0 h 28"/>
                <a:gd name="T12" fmla="*/ 0 w 10"/>
                <a:gd name="T13" fmla="*/ 0 h 28"/>
                <a:gd name="T14" fmla="*/ 1 w 10"/>
                <a:gd name="T15" fmla="*/ 0 h 28"/>
                <a:gd name="T16" fmla="*/ 1 w 10"/>
                <a:gd name="T17" fmla="*/ 0 h 28"/>
                <a:gd name="T18" fmla="*/ 1 w 10"/>
                <a:gd name="T19" fmla="*/ 0 h 28"/>
                <a:gd name="T20" fmla="*/ 1 w 10"/>
                <a:gd name="T21" fmla="*/ 0 h 28"/>
                <a:gd name="T22" fmla="*/ 1 w 10"/>
                <a:gd name="T23" fmla="*/ 0 h 28"/>
                <a:gd name="T24" fmla="*/ 1 w 10"/>
                <a:gd name="T25" fmla="*/ 0 h 28"/>
                <a:gd name="T26" fmla="*/ 1 w 10"/>
                <a:gd name="T27" fmla="*/ 0 h 28"/>
                <a:gd name="T28" fmla="*/ 1 w 10"/>
                <a:gd name="T29" fmla="*/ 0 h 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0"/>
                <a:gd name="T46" fmla="*/ 0 h 28"/>
                <a:gd name="T47" fmla="*/ 10 w 10"/>
                <a:gd name="T48" fmla="*/ 28 h 2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0" h="28">
                  <a:moveTo>
                    <a:pt x="10" y="0"/>
                  </a:moveTo>
                  <a:lnTo>
                    <a:pt x="10" y="0"/>
                  </a:lnTo>
                  <a:lnTo>
                    <a:pt x="8" y="2"/>
                  </a:lnTo>
                  <a:lnTo>
                    <a:pt x="3" y="6"/>
                  </a:lnTo>
                  <a:lnTo>
                    <a:pt x="2" y="9"/>
                  </a:lnTo>
                  <a:lnTo>
                    <a:pt x="0" y="14"/>
                  </a:lnTo>
                  <a:lnTo>
                    <a:pt x="0" y="20"/>
                  </a:lnTo>
                  <a:lnTo>
                    <a:pt x="2" y="26"/>
                  </a:lnTo>
                  <a:lnTo>
                    <a:pt x="2" y="28"/>
                  </a:lnTo>
                  <a:lnTo>
                    <a:pt x="2" y="22"/>
                  </a:lnTo>
                  <a:lnTo>
                    <a:pt x="3" y="12"/>
                  </a:lnTo>
                  <a:lnTo>
                    <a:pt x="7" y="6"/>
                  </a:lnTo>
                  <a:lnTo>
                    <a:pt x="10" y="0"/>
                  </a:lnTo>
                  <a:close/>
                </a:path>
              </a:pathLst>
            </a:custGeom>
            <a:solidFill>
              <a:srgbClr val="FDC77F"/>
            </a:solidFill>
            <a:ln w="9525">
              <a:noFill/>
              <a:round/>
              <a:headEnd/>
              <a:tailEnd/>
            </a:ln>
          </p:spPr>
          <p:txBody>
            <a:bodyPr/>
            <a:lstStyle/>
            <a:p>
              <a:endParaRPr lang="ru-RU"/>
            </a:p>
          </p:txBody>
        </p:sp>
        <p:sp>
          <p:nvSpPr>
            <p:cNvPr id="298" name="Freeform 577"/>
            <p:cNvSpPr>
              <a:spLocks/>
            </p:cNvSpPr>
            <p:nvPr/>
          </p:nvSpPr>
          <p:spPr bwMode="auto">
            <a:xfrm>
              <a:off x="3263" y="2914"/>
              <a:ext cx="3" cy="13"/>
            </a:xfrm>
            <a:custGeom>
              <a:avLst/>
              <a:gdLst>
                <a:gd name="T0" fmla="*/ 1 w 6"/>
                <a:gd name="T1" fmla="*/ 0 h 27"/>
                <a:gd name="T2" fmla="*/ 1 w 6"/>
                <a:gd name="T3" fmla="*/ 0 h 27"/>
                <a:gd name="T4" fmla="*/ 1 w 6"/>
                <a:gd name="T5" fmla="*/ 0 h 27"/>
                <a:gd name="T6" fmla="*/ 1 w 6"/>
                <a:gd name="T7" fmla="*/ 0 h 27"/>
                <a:gd name="T8" fmla="*/ 0 w 6"/>
                <a:gd name="T9" fmla="*/ 0 h 27"/>
                <a:gd name="T10" fmla="*/ 1 w 6"/>
                <a:gd name="T11" fmla="*/ 0 h 27"/>
                <a:gd name="T12" fmla="*/ 1 w 6"/>
                <a:gd name="T13" fmla="*/ 0 h 27"/>
                <a:gd name="T14" fmla="*/ 1 w 6"/>
                <a:gd name="T15" fmla="*/ 0 h 27"/>
                <a:gd name="T16" fmla="*/ 1 w 6"/>
                <a:gd name="T17" fmla="*/ 0 h 27"/>
                <a:gd name="T18" fmla="*/ 1 w 6"/>
                <a:gd name="T19" fmla="*/ 0 h 27"/>
                <a:gd name="T20" fmla="*/ 1 w 6"/>
                <a:gd name="T21" fmla="*/ 0 h 27"/>
                <a:gd name="T22" fmla="*/ 1 w 6"/>
                <a:gd name="T23" fmla="*/ 0 h 27"/>
                <a:gd name="T24" fmla="*/ 1 w 6"/>
                <a:gd name="T25" fmla="*/ 0 h 27"/>
                <a:gd name="T26" fmla="*/ 1 w 6"/>
                <a:gd name="T27" fmla="*/ 0 h 27"/>
                <a:gd name="T28" fmla="*/ 1 w 6"/>
                <a:gd name="T29" fmla="*/ 0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6"/>
                <a:gd name="T46" fmla="*/ 0 h 27"/>
                <a:gd name="T47" fmla="*/ 6 w 6"/>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6" h="27">
                  <a:moveTo>
                    <a:pt x="6" y="0"/>
                  </a:moveTo>
                  <a:lnTo>
                    <a:pt x="6" y="0"/>
                  </a:lnTo>
                  <a:lnTo>
                    <a:pt x="4" y="1"/>
                  </a:lnTo>
                  <a:lnTo>
                    <a:pt x="1" y="7"/>
                  </a:lnTo>
                  <a:lnTo>
                    <a:pt x="0" y="10"/>
                  </a:lnTo>
                  <a:lnTo>
                    <a:pt x="1" y="16"/>
                  </a:lnTo>
                  <a:lnTo>
                    <a:pt x="3" y="21"/>
                  </a:lnTo>
                  <a:lnTo>
                    <a:pt x="6" y="27"/>
                  </a:lnTo>
                  <a:lnTo>
                    <a:pt x="4" y="23"/>
                  </a:lnTo>
                  <a:lnTo>
                    <a:pt x="4" y="13"/>
                  </a:lnTo>
                  <a:lnTo>
                    <a:pt x="4" y="7"/>
                  </a:lnTo>
                  <a:lnTo>
                    <a:pt x="6" y="0"/>
                  </a:lnTo>
                  <a:close/>
                </a:path>
              </a:pathLst>
            </a:custGeom>
            <a:solidFill>
              <a:srgbClr val="FDC77F"/>
            </a:solidFill>
            <a:ln w="9525">
              <a:noFill/>
              <a:round/>
              <a:headEnd/>
              <a:tailEnd/>
            </a:ln>
          </p:spPr>
          <p:txBody>
            <a:bodyPr/>
            <a:lstStyle/>
            <a:p>
              <a:endParaRPr lang="ru-RU"/>
            </a:p>
          </p:txBody>
        </p:sp>
        <p:sp>
          <p:nvSpPr>
            <p:cNvPr id="299" name="Freeform 578"/>
            <p:cNvSpPr>
              <a:spLocks/>
            </p:cNvSpPr>
            <p:nvPr/>
          </p:nvSpPr>
          <p:spPr bwMode="auto">
            <a:xfrm>
              <a:off x="3290" y="2978"/>
              <a:ext cx="6" cy="7"/>
            </a:xfrm>
            <a:custGeom>
              <a:avLst/>
              <a:gdLst>
                <a:gd name="T0" fmla="*/ 1 w 9"/>
                <a:gd name="T1" fmla="*/ 0 h 16"/>
                <a:gd name="T2" fmla="*/ 1 w 9"/>
                <a:gd name="T3" fmla="*/ 0 h 16"/>
                <a:gd name="T4" fmla="*/ 1 w 9"/>
                <a:gd name="T5" fmla="*/ 0 h 16"/>
                <a:gd name="T6" fmla="*/ 0 w 9"/>
                <a:gd name="T7" fmla="*/ 0 h 16"/>
                <a:gd name="T8" fmla="*/ 0 w 9"/>
                <a:gd name="T9" fmla="*/ 0 h 16"/>
                <a:gd name="T10" fmla="*/ 1 w 9"/>
                <a:gd name="T11" fmla="*/ 0 h 16"/>
                <a:gd name="T12" fmla="*/ 1 w 9"/>
                <a:gd name="T13" fmla="*/ 0 h 16"/>
                <a:gd name="T14" fmla="*/ 1 w 9"/>
                <a:gd name="T15" fmla="*/ 0 h 16"/>
                <a:gd name="T16" fmla="*/ 1 w 9"/>
                <a:gd name="T17" fmla="*/ 0 h 16"/>
                <a:gd name="T18" fmla="*/ 1 w 9"/>
                <a:gd name="T19" fmla="*/ 0 h 16"/>
                <a:gd name="T20" fmla="*/ 1 w 9"/>
                <a:gd name="T21" fmla="*/ 0 h 16"/>
                <a:gd name="T22" fmla="*/ 1 w 9"/>
                <a:gd name="T23" fmla="*/ 0 h 16"/>
                <a:gd name="T24" fmla="*/ 1 w 9"/>
                <a:gd name="T25" fmla="*/ 0 h 16"/>
                <a:gd name="T26" fmla="*/ 1 w 9"/>
                <a:gd name="T27" fmla="*/ 0 h 16"/>
                <a:gd name="T28" fmla="*/ 1 w 9"/>
                <a:gd name="T29" fmla="*/ 0 h 1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9"/>
                <a:gd name="T46" fmla="*/ 0 h 16"/>
                <a:gd name="T47" fmla="*/ 9 w 9"/>
                <a:gd name="T48" fmla="*/ 16 h 1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9" h="16">
                  <a:moveTo>
                    <a:pt x="4" y="0"/>
                  </a:moveTo>
                  <a:lnTo>
                    <a:pt x="4" y="0"/>
                  </a:lnTo>
                  <a:lnTo>
                    <a:pt x="3" y="1"/>
                  </a:lnTo>
                  <a:lnTo>
                    <a:pt x="0" y="6"/>
                  </a:lnTo>
                  <a:lnTo>
                    <a:pt x="0" y="9"/>
                  </a:lnTo>
                  <a:lnTo>
                    <a:pt x="1" y="12"/>
                  </a:lnTo>
                  <a:lnTo>
                    <a:pt x="4" y="13"/>
                  </a:lnTo>
                  <a:lnTo>
                    <a:pt x="9" y="16"/>
                  </a:lnTo>
                  <a:lnTo>
                    <a:pt x="7" y="13"/>
                  </a:lnTo>
                  <a:lnTo>
                    <a:pt x="4" y="9"/>
                  </a:lnTo>
                  <a:lnTo>
                    <a:pt x="4" y="4"/>
                  </a:lnTo>
                  <a:lnTo>
                    <a:pt x="4" y="0"/>
                  </a:lnTo>
                  <a:close/>
                </a:path>
              </a:pathLst>
            </a:custGeom>
            <a:solidFill>
              <a:srgbClr val="FDA35F"/>
            </a:solidFill>
            <a:ln w="9525">
              <a:noFill/>
              <a:round/>
              <a:headEnd/>
              <a:tailEnd/>
            </a:ln>
          </p:spPr>
          <p:txBody>
            <a:bodyPr/>
            <a:lstStyle/>
            <a:p>
              <a:endParaRPr lang="ru-RU"/>
            </a:p>
          </p:txBody>
        </p:sp>
        <p:sp>
          <p:nvSpPr>
            <p:cNvPr id="300" name="Freeform 579"/>
            <p:cNvSpPr>
              <a:spLocks/>
            </p:cNvSpPr>
            <p:nvPr/>
          </p:nvSpPr>
          <p:spPr bwMode="auto">
            <a:xfrm>
              <a:off x="3287" y="2888"/>
              <a:ext cx="3" cy="9"/>
            </a:xfrm>
            <a:custGeom>
              <a:avLst/>
              <a:gdLst>
                <a:gd name="T0" fmla="*/ 1 w 5"/>
                <a:gd name="T1" fmla="*/ 0 h 19"/>
                <a:gd name="T2" fmla="*/ 1 w 5"/>
                <a:gd name="T3" fmla="*/ 0 h 19"/>
                <a:gd name="T4" fmla="*/ 1 w 5"/>
                <a:gd name="T5" fmla="*/ 0 h 19"/>
                <a:gd name="T6" fmla="*/ 0 w 5"/>
                <a:gd name="T7" fmla="*/ 0 h 19"/>
                <a:gd name="T8" fmla="*/ 0 w 5"/>
                <a:gd name="T9" fmla="*/ 0 h 19"/>
                <a:gd name="T10" fmla="*/ 0 w 5"/>
                <a:gd name="T11" fmla="*/ 0 h 19"/>
                <a:gd name="T12" fmla="*/ 0 w 5"/>
                <a:gd name="T13" fmla="*/ 0 h 19"/>
                <a:gd name="T14" fmla="*/ 1 w 5"/>
                <a:gd name="T15" fmla="*/ 0 h 19"/>
                <a:gd name="T16" fmla="*/ 1 w 5"/>
                <a:gd name="T17" fmla="*/ 0 h 19"/>
                <a:gd name="T18" fmla="*/ 1 w 5"/>
                <a:gd name="T19" fmla="*/ 0 h 19"/>
                <a:gd name="T20" fmla="*/ 1 w 5"/>
                <a:gd name="T21" fmla="*/ 0 h 19"/>
                <a:gd name="T22" fmla="*/ 1 w 5"/>
                <a:gd name="T23" fmla="*/ 0 h 19"/>
                <a:gd name="T24" fmla="*/ 1 w 5"/>
                <a:gd name="T25" fmla="*/ 0 h 19"/>
                <a:gd name="T26" fmla="*/ 1 w 5"/>
                <a:gd name="T27" fmla="*/ 0 h 1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5"/>
                <a:gd name="T43" fmla="*/ 0 h 19"/>
                <a:gd name="T44" fmla="*/ 5 w 5"/>
                <a:gd name="T45" fmla="*/ 19 h 1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5" h="19">
                  <a:moveTo>
                    <a:pt x="5" y="0"/>
                  </a:moveTo>
                  <a:lnTo>
                    <a:pt x="5" y="0"/>
                  </a:lnTo>
                  <a:lnTo>
                    <a:pt x="3" y="1"/>
                  </a:lnTo>
                  <a:lnTo>
                    <a:pt x="0" y="4"/>
                  </a:lnTo>
                  <a:lnTo>
                    <a:pt x="0" y="7"/>
                  </a:lnTo>
                  <a:lnTo>
                    <a:pt x="0" y="10"/>
                  </a:lnTo>
                  <a:lnTo>
                    <a:pt x="0" y="15"/>
                  </a:lnTo>
                  <a:lnTo>
                    <a:pt x="3" y="19"/>
                  </a:lnTo>
                  <a:lnTo>
                    <a:pt x="5" y="19"/>
                  </a:lnTo>
                  <a:lnTo>
                    <a:pt x="3" y="16"/>
                  </a:lnTo>
                  <a:lnTo>
                    <a:pt x="2" y="9"/>
                  </a:lnTo>
                  <a:lnTo>
                    <a:pt x="5" y="0"/>
                  </a:lnTo>
                  <a:close/>
                </a:path>
              </a:pathLst>
            </a:custGeom>
            <a:solidFill>
              <a:srgbClr val="FDC77F"/>
            </a:solidFill>
            <a:ln w="9525">
              <a:noFill/>
              <a:round/>
              <a:headEnd/>
              <a:tailEnd/>
            </a:ln>
          </p:spPr>
          <p:txBody>
            <a:bodyPr/>
            <a:lstStyle/>
            <a:p>
              <a:endParaRPr lang="ru-RU"/>
            </a:p>
          </p:txBody>
        </p:sp>
      </p:grpSp>
    </p:spTree>
    <p:extLst>
      <p:ext uri="{BB962C8B-B14F-4D97-AF65-F5344CB8AC3E}">
        <p14:creationId xmlns="" xmlns:p14="http://schemas.microsoft.com/office/powerpoint/2010/main" val="2376211242"/>
      </p:ext>
    </p:extLst>
  </p:cSld>
  <p:clrMapOvr>
    <a:masterClrMapping/>
  </p:clrMapOvr>
  <p:transition>
    <p:wheel spokes="3"/>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0" y="206828"/>
            <a:ext cx="10018713" cy="910771"/>
          </a:xfrm>
        </p:spPr>
        <p:txBody>
          <a:bodyPr/>
          <a:lstStyle/>
          <a:p>
            <a:r>
              <a:rPr lang="ru-RU" dirty="0" smtClean="0"/>
              <a:t>Типовые задания</a:t>
            </a:r>
            <a:endParaRPr lang="ru-RU" dirty="0"/>
          </a:p>
        </p:txBody>
      </p:sp>
      <p:sp>
        <p:nvSpPr>
          <p:cNvPr id="3" name="Объект 2"/>
          <p:cNvSpPr>
            <a:spLocks noGrp="1"/>
          </p:cNvSpPr>
          <p:nvPr>
            <p:ph idx="1"/>
          </p:nvPr>
        </p:nvSpPr>
        <p:spPr>
          <a:xfrm>
            <a:off x="1484310" y="1117599"/>
            <a:ext cx="10018713" cy="4673601"/>
          </a:xfrm>
        </p:spPr>
        <p:txBody>
          <a:bodyPr>
            <a:normAutofit fontScale="92500" lnSpcReduction="10000"/>
          </a:bodyPr>
          <a:lstStyle/>
          <a:p>
            <a:r>
              <a:rPr lang="ru-RU" dirty="0"/>
              <a:t>Задание «Кто прав?»</a:t>
            </a:r>
          </a:p>
          <a:p>
            <a:r>
              <a:rPr lang="ru-RU" dirty="0"/>
              <a:t>Задание «Общее мнение»</a:t>
            </a:r>
          </a:p>
          <a:p>
            <a:r>
              <a:rPr lang="ru-RU" dirty="0"/>
              <a:t>Задание «Дискуссия»</a:t>
            </a:r>
          </a:p>
          <a:p>
            <a:r>
              <a:rPr lang="ru-RU" dirty="0"/>
              <a:t>Задание «Совместное рисование»</a:t>
            </a:r>
          </a:p>
          <a:p>
            <a:r>
              <a:rPr lang="ru-RU" dirty="0"/>
              <a:t>Задание «Компьютерная презентация»</a:t>
            </a:r>
          </a:p>
          <a:p>
            <a:r>
              <a:rPr lang="ru-RU" i="1" dirty="0"/>
              <a:t>Формирование </a:t>
            </a:r>
            <a:r>
              <a:rPr lang="ru-RU" i="1" dirty="0" smtClean="0"/>
              <a:t>коммуникативных</a:t>
            </a:r>
            <a:r>
              <a:rPr lang="ru-RU" dirty="0"/>
              <a:t> </a:t>
            </a:r>
            <a:r>
              <a:rPr lang="ru-RU" dirty="0" smtClean="0"/>
              <a:t>УУД </a:t>
            </a:r>
            <a:r>
              <a:rPr lang="ru-RU" i="1" dirty="0" smtClean="0"/>
              <a:t>на </a:t>
            </a:r>
            <a:r>
              <a:rPr lang="ru-RU" i="1" dirty="0"/>
              <a:t>факультативных занятиях по </a:t>
            </a:r>
            <a:r>
              <a:rPr lang="ru-RU" i="1" dirty="0" smtClean="0"/>
              <a:t>психологии и тренингах</a:t>
            </a:r>
          </a:p>
          <a:p>
            <a:r>
              <a:rPr lang="ru-RU" i="1" dirty="0"/>
              <a:t>Групповые игры во внеурочной </a:t>
            </a:r>
            <a:r>
              <a:rPr lang="ru-RU" i="1" dirty="0" smtClean="0"/>
              <a:t>деятельности</a:t>
            </a:r>
            <a:r>
              <a:rPr lang="ru-RU" dirty="0"/>
              <a:t> </a:t>
            </a:r>
            <a:r>
              <a:rPr lang="ru-RU" i="1" dirty="0" smtClean="0"/>
              <a:t>школьников </a:t>
            </a:r>
            <a:r>
              <a:rPr lang="ru-RU" i="1" dirty="0"/>
              <a:t>как контекст для </a:t>
            </a:r>
            <a:r>
              <a:rPr lang="ru-RU" i="1" dirty="0" smtClean="0"/>
              <a:t>формирования</a:t>
            </a:r>
            <a:r>
              <a:rPr lang="ru-RU" dirty="0"/>
              <a:t> </a:t>
            </a:r>
            <a:r>
              <a:rPr lang="ru-RU" i="1" dirty="0" smtClean="0"/>
              <a:t>коммуникативных УУД (игры </a:t>
            </a:r>
            <a:r>
              <a:rPr lang="ru-RU" i="1" dirty="0"/>
              <a:t>«Земля, вода, воздух, ветер</a:t>
            </a:r>
            <a:r>
              <a:rPr lang="ru-RU" i="1" dirty="0" smtClean="0"/>
              <a:t>», «Ниточка </a:t>
            </a:r>
            <a:r>
              <a:rPr lang="ru-RU" i="1" dirty="0"/>
              <a:t>и иголочка</a:t>
            </a:r>
            <a:r>
              <a:rPr lang="ru-RU" i="1" dirty="0" smtClean="0"/>
              <a:t>», «Волшебный </a:t>
            </a:r>
            <a:r>
              <a:rPr lang="ru-RU" i="1" dirty="0"/>
              <a:t>магазин</a:t>
            </a:r>
            <a:r>
              <a:rPr lang="ru-RU" i="1" dirty="0" smtClean="0"/>
              <a:t>», </a:t>
            </a:r>
            <a:r>
              <a:rPr lang="ru-RU" i="1" dirty="0"/>
              <a:t>«Королевство</a:t>
            </a:r>
            <a:r>
              <a:rPr lang="ru-RU" i="1" dirty="0" smtClean="0"/>
              <a:t>», </a:t>
            </a:r>
            <a:r>
              <a:rPr lang="ru-RU" i="1" dirty="0"/>
              <a:t>«Принятие решений</a:t>
            </a:r>
            <a:r>
              <a:rPr lang="ru-RU" i="1" dirty="0" smtClean="0"/>
              <a:t>», </a:t>
            </a:r>
            <a:r>
              <a:rPr lang="ru-RU" i="1" dirty="0"/>
              <a:t>«Путешествия по странам</a:t>
            </a:r>
            <a:r>
              <a:rPr lang="ru-RU" i="1" dirty="0" smtClean="0"/>
              <a:t>»,</a:t>
            </a:r>
            <a:endParaRPr lang="ru-RU" dirty="0"/>
          </a:p>
          <a:p>
            <a:endParaRPr lang="ru-RU" dirty="0"/>
          </a:p>
        </p:txBody>
      </p:sp>
    </p:spTree>
    <p:extLst>
      <p:ext uri="{BB962C8B-B14F-4D97-AF65-F5344CB8AC3E}">
        <p14:creationId xmlns="" xmlns:p14="http://schemas.microsoft.com/office/powerpoint/2010/main" val="65941312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0" y="221344"/>
            <a:ext cx="10018713" cy="1041400"/>
          </a:xfrm>
        </p:spPr>
        <p:txBody>
          <a:bodyPr>
            <a:normAutofit fontScale="90000"/>
          </a:bodyPr>
          <a:lstStyle/>
          <a:p>
            <a:r>
              <a:rPr lang="ru-RU" b="1" dirty="0"/>
              <a:t>Познавательные универсальные учебные </a:t>
            </a:r>
            <a:r>
              <a:rPr lang="ru-RU" b="1" dirty="0" smtClean="0"/>
              <a:t>действия</a:t>
            </a:r>
            <a:endParaRPr lang="ru-RU" dirty="0"/>
          </a:p>
        </p:txBody>
      </p:sp>
      <p:sp>
        <p:nvSpPr>
          <p:cNvPr id="3" name="Объект 2"/>
          <p:cNvSpPr>
            <a:spLocks noGrp="1"/>
          </p:cNvSpPr>
          <p:nvPr>
            <p:ph idx="1"/>
          </p:nvPr>
        </p:nvSpPr>
        <p:spPr>
          <a:xfrm>
            <a:off x="1484310" y="1262744"/>
            <a:ext cx="10018713" cy="5595255"/>
          </a:xfrm>
        </p:spPr>
        <p:txBody>
          <a:bodyPr>
            <a:normAutofit fontScale="92500"/>
          </a:bodyPr>
          <a:lstStyle/>
          <a:p>
            <a:r>
              <a:rPr lang="ru-RU" b="1" i="1" dirty="0"/>
              <a:t>Умение выдвигать гипотезы </a:t>
            </a:r>
            <a:endParaRPr lang="ru-RU" b="1" i="1" dirty="0" smtClean="0"/>
          </a:p>
          <a:p>
            <a:r>
              <a:rPr lang="ru-RU" b="1" i="1" dirty="0" smtClean="0"/>
              <a:t>Умение </a:t>
            </a:r>
            <a:r>
              <a:rPr lang="ru-RU" b="1" i="1" dirty="0"/>
              <a:t>структурировать тексты </a:t>
            </a:r>
            <a:endParaRPr lang="ru-RU" b="1" i="1" dirty="0" smtClean="0"/>
          </a:p>
          <a:p>
            <a:r>
              <a:rPr lang="ru-RU" b="1" i="1" dirty="0" smtClean="0"/>
              <a:t>Умение </a:t>
            </a:r>
            <a:r>
              <a:rPr lang="ru-RU" b="1" i="1" dirty="0"/>
              <a:t>работать с метафорами </a:t>
            </a:r>
            <a:endParaRPr lang="ru-RU" b="1" i="1" dirty="0" smtClean="0"/>
          </a:p>
          <a:p>
            <a:r>
              <a:rPr lang="ru-RU" b="1" i="1" dirty="0" smtClean="0"/>
              <a:t>Умение </a:t>
            </a:r>
            <a:r>
              <a:rPr lang="ru-RU" b="1" i="1" dirty="0"/>
              <a:t>давать определение понятиям </a:t>
            </a:r>
            <a:endParaRPr lang="ru-RU" b="1" i="1" dirty="0" smtClean="0"/>
          </a:p>
          <a:p>
            <a:r>
              <a:rPr lang="ru-RU" b="1" i="1" dirty="0"/>
              <a:t>Умение </a:t>
            </a:r>
            <a:endParaRPr lang="ru-RU" b="1" i="1" dirty="0" smtClean="0"/>
          </a:p>
          <a:p>
            <a:r>
              <a:rPr lang="ru-RU" b="1" i="1" dirty="0" smtClean="0"/>
              <a:t>Умение </a:t>
            </a:r>
            <a:r>
              <a:rPr lang="ru-RU" b="1" i="1" dirty="0"/>
              <a:t>и навыки проведения </a:t>
            </a:r>
            <a:endParaRPr lang="ru-RU" b="1" i="1" dirty="0" smtClean="0"/>
          </a:p>
          <a:p>
            <a:r>
              <a:rPr lang="ru-RU" b="1" i="1" dirty="0" smtClean="0"/>
              <a:t>Умение </a:t>
            </a:r>
            <a:r>
              <a:rPr lang="ru-RU" b="1" i="1" dirty="0"/>
              <a:t>делать выводы и умозаключения </a:t>
            </a:r>
            <a:endParaRPr lang="ru-RU" b="1" i="1" dirty="0" smtClean="0"/>
          </a:p>
          <a:p>
            <a:r>
              <a:rPr lang="ru-RU" b="1" i="1" dirty="0" smtClean="0"/>
              <a:t>Умение </a:t>
            </a:r>
            <a:r>
              <a:rPr lang="ru-RU" b="1" i="1" dirty="0"/>
              <a:t>классифицировать </a:t>
            </a:r>
            <a:endParaRPr lang="ru-RU" b="1" i="1" dirty="0" smtClean="0"/>
          </a:p>
          <a:p>
            <a:r>
              <a:rPr lang="ru-RU" b="1" i="1" dirty="0" smtClean="0"/>
              <a:t>ОВЛАДЕНИЕ РАЗНЫМИ  ВИДАМИ (</a:t>
            </a:r>
            <a:r>
              <a:rPr lang="ru-RU" i="1" dirty="0" smtClean="0"/>
              <a:t>озна­комительное, изучающее, поисковое/просмотровое </a:t>
            </a:r>
            <a:r>
              <a:rPr lang="ru-RU" i="1" dirty="0"/>
              <a:t>чтение, </a:t>
            </a:r>
            <a:r>
              <a:rPr lang="ru-RU" i="1" dirty="0" smtClean="0"/>
              <a:t>рефлексивное, выразительное)</a:t>
            </a:r>
            <a:r>
              <a:rPr lang="ru-RU" b="1" i="1" dirty="0" smtClean="0"/>
              <a:t> И ТИПАМИ  (</a:t>
            </a:r>
            <a:r>
              <a:rPr lang="ru-RU" i="1" dirty="0"/>
              <a:t>коммуникативное чтение </a:t>
            </a:r>
            <a:r>
              <a:rPr lang="ru-RU" dirty="0"/>
              <a:t>вслух и про себя, </a:t>
            </a:r>
            <a:r>
              <a:rPr lang="ru-RU" i="1" dirty="0"/>
              <a:t>учебное, </a:t>
            </a:r>
            <a:r>
              <a:rPr lang="ru-RU" i="1" dirty="0" smtClean="0"/>
              <a:t>самостоятельное)</a:t>
            </a:r>
            <a:endParaRPr lang="ru-RU" dirty="0"/>
          </a:p>
          <a:p>
            <a:r>
              <a:rPr lang="ru-RU" b="1" i="1" dirty="0" smtClean="0"/>
              <a:t>ЧТЕНИЯ!</a:t>
            </a:r>
            <a:endParaRPr lang="ru-RU" b="1" i="1" dirty="0"/>
          </a:p>
        </p:txBody>
      </p:sp>
      <p:pic>
        <p:nvPicPr>
          <p:cNvPr id="4" name="Picture 13" descr="http://blogs.atomiclearning.com/sites/blogs.atomiclearning.com/files/Tablet%26books_wScreen%20-%20purchased%20stock%20copy.png"/>
          <p:cNvPicPr>
            <a:picLocks noChangeAspect="1" noChangeArrowheads="1"/>
          </p:cNvPicPr>
          <p:nvPr/>
        </p:nvPicPr>
        <p:blipFill>
          <a:blip r:embed="rId3"/>
          <a:srcRect/>
          <a:stretch>
            <a:fillRect/>
          </a:stretch>
        </p:blipFill>
        <p:spPr bwMode="auto">
          <a:xfrm>
            <a:off x="8420669" y="1255594"/>
            <a:ext cx="3771331" cy="3507475"/>
          </a:xfrm>
          <a:prstGeom prst="rect">
            <a:avLst/>
          </a:prstGeom>
          <a:noFill/>
          <a:ln w="9525">
            <a:noFill/>
            <a:miter lim="800000"/>
            <a:headEnd/>
            <a:tailEnd/>
          </a:ln>
        </p:spPr>
      </p:pic>
    </p:spTree>
    <p:extLst>
      <p:ext uri="{BB962C8B-B14F-4D97-AF65-F5344CB8AC3E}">
        <p14:creationId xmlns="" xmlns:p14="http://schemas.microsoft.com/office/powerpoint/2010/main" val="2313228065"/>
      </p:ext>
    </p:extLst>
  </p:cSld>
  <p:clrMapOvr>
    <a:masterClrMapping/>
  </p:clrMapOvr>
  <p:transition>
    <p:comb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10" y="264885"/>
            <a:ext cx="10018713" cy="693057"/>
          </a:xfrm>
        </p:spPr>
        <p:txBody>
          <a:bodyPr>
            <a:normAutofit fontScale="90000"/>
          </a:bodyPr>
          <a:lstStyle/>
          <a:p>
            <a:r>
              <a:rPr lang="ru-RU" dirty="0" smtClean="0"/>
              <a:t>Типовые задания</a:t>
            </a:r>
            <a:endParaRPr lang="ru-RU" dirty="0"/>
          </a:p>
        </p:txBody>
      </p:sp>
      <p:sp>
        <p:nvSpPr>
          <p:cNvPr id="3" name="Объект 2"/>
          <p:cNvSpPr>
            <a:spLocks noGrp="1"/>
          </p:cNvSpPr>
          <p:nvPr>
            <p:ph idx="1"/>
          </p:nvPr>
        </p:nvSpPr>
        <p:spPr>
          <a:xfrm>
            <a:off x="1484310" y="957942"/>
            <a:ext cx="10519004" cy="5747657"/>
          </a:xfrm>
        </p:spPr>
        <p:txBody>
          <a:bodyPr>
            <a:normAutofit fontScale="62500" lnSpcReduction="20000"/>
          </a:bodyPr>
          <a:lstStyle/>
          <a:p>
            <a:r>
              <a:rPr lang="ru-RU" sz="3600" dirty="0"/>
              <a:t>Задание «Умение выстраивать стратегию поиска решения задач</a:t>
            </a:r>
            <a:r>
              <a:rPr lang="ru-RU" sz="3600" dirty="0" smtClean="0"/>
              <a:t>» </a:t>
            </a:r>
          </a:p>
          <a:p>
            <a:r>
              <a:rPr lang="ru-RU" sz="3600" dirty="0" smtClean="0"/>
              <a:t>Задание </a:t>
            </a:r>
            <a:r>
              <a:rPr lang="ru-RU" sz="3600" dirty="0"/>
              <a:t>«Найти правило</a:t>
            </a:r>
            <a:r>
              <a:rPr lang="ru-RU" sz="3600" dirty="0" smtClean="0"/>
              <a:t>»</a:t>
            </a:r>
          </a:p>
          <a:p>
            <a:r>
              <a:rPr lang="ru-RU" sz="3600" dirty="0"/>
              <a:t>Задание «Работа с метафорами»</a:t>
            </a:r>
          </a:p>
          <a:p>
            <a:r>
              <a:rPr lang="ru-RU" sz="3600" dirty="0" smtClean="0"/>
              <a:t>Задание «Составление </a:t>
            </a:r>
            <a:r>
              <a:rPr lang="ru-RU" sz="3600" dirty="0"/>
              <a:t>слов из элементов по правилу</a:t>
            </a:r>
            <a:r>
              <a:rPr lang="ru-RU" sz="3600" dirty="0" smtClean="0"/>
              <a:t>»</a:t>
            </a:r>
          </a:p>
          <a:p>
            <a:r>
              <a:rPr lang="ru-RU" sz="3600" dirty="0"/>
              <a:t>Задание «Любимые передачи»</a:t>
            </a:r>
          </a:p>
          <a:p>
            <a:r>
              <a:rPr lang="ru-RU" sz="3600" dirty="0"/>
              <a:t>Задание «Выбор транспорта»</a:t>
            </a:r>
          </a:p>
          <a:p>
            <a:r>
              <a:rPr lang="ru-RU" sz="3600" dirty="0"/>
              <a:t>Задание «Жильцы твоего дома»</a:t>
            </a:r>
          </a:p>
          <a:p>
            <a:r>
              <a:rPr lang="ru-RU" sz="3600" dirty="0"/>
              <a:t>Задание «Сказочные герои</a:t>
            </a:r>
            <a:r>
              <a:rPr lang="ru-RU" sz="3600" dirty="0" smtClean="0"/>
              <a:t>»</a:t>
            </a:r>
          </a:p>
          <a:p>
            <a:r>
              <a:rPr lang="ru-RU" sz="3600" dirty="0" smtClean="0"/>
              <a:t>Задания по развитию навыков чтения и работы с текстом (</a:t>
            </a:r>
            <a:r>
              <a:rPr lang="ru-RU" sz="3600" dirty="0"/>
              <a:t>«Диалог с текстом</a:t>
            </a:r>
            <a:r>
              <a:rPr lang="ru-RU" sz="3600" dirty="0" smtClean="0"/>
              <a:t>», «</a:t>
            </a:r>
            <a:r>
              <a:rPr lang="ru-RU" sz="3600" dirty="0"/>
              <a:t>Учимся задавать вопросы</a:t>
            </a:r>
            <a:r>
              <a:rPr lang="ru-RU" sz="3600" dirty="0" smtClean="0"/>
              <a:t>», «Пословицы», </a:t>
            </a:r>
            <a:r>
              <a:rPr lang="ru-RU" sz="3600" dirty="0"/>
              <a:t>«Эпиграф</a:t>
            </a:r>
            <a:r>
              <a:rPr lang="ru-RU" sz="3600" dirty="0" smtClean="0"/>
              <a:t>»,</a:t>
            </a:r>
            <a:r>
              <a:rPr lang="ru-RU" sz="3600" dirty="0"/>
              <a:t> «Сочиняем сказку</a:t>
            </a:r>
            <a:r>
              <a:rPr lang="ru-RU" sz="3600" dirty="0" smtClean="0"/>
              <a:t>», </a:t>
            </a:r>
            <a:r>
              <a:rPr lang="ru-RU" sz="3600" dirty="0"/>
              <a:t>«Понимание научного текста</a:t>
            </a:r>
            <a:r>
              <a:rPr lang="ru-RU" sz="3600" dirty="0" smtClean="0"/>
              <a:t>», </a:t>
            </a:r>
            <a:r>
              <a:rPr lang="ru-RU" sz="3600" dirty="0"/>
              <a:t>«Приёмы осмысления текста в ознакомительном </a:t>
            </a:r>
            <a:r>
              <a:rPr lang="ru-RU" sz="3600" dirty="0" smtClean="0"/>
              <a:t>чтении», </a:t>
            </a:r>
            <a:r>
              <a:rPr lang="ru-RU" sz="3600" dirty="0"/>
              <a:t>«Постановка вопросов к тексту</a:t>
            </a:r>
            <a:r>
              <a:rPr lang="ru-RU" sz="3600" dirty="0" smtClean="0"/>
              <a:t>»)</a:t>
            </a:r>
          </a:p>
          <a:p>
            <a:r>
              <a:rPr lang="ru-RU" sz="3600" dirty="0"/>
              <a:t>Задания для освоения приёмов логического запоминания информации, извлеченной из </a:t>
            </a:r>
            <a:r>
              <a:rPr lang="ru-RU" sz="3600" dirty="0" smtClean="0"/>
              <a:t>текстов</a:t>
            </a:r>
            <a:endParaRPr lang="ru-RU" dirty="0"/>
          </a:p>
        </p:txBody>
      </p:sp>
    </p:spTree>
    <p:extLst>
      <p:ext uri="{BB962C8B-B14F-4D97-AF65-F5344CB8AC3E}">
        <p14:creationId xmlns="" xmlns:p14="http://schemas.microsoft.com/office/powerpoint/2010/main" val="3136279185"/>
      </p:ext>
    </p:extLst>
  </p:cSld>
  <p:clrMapOvr>
    <a:masterClrMapping/>
  </p:clrMapOvr>
  <p:transition>
    <p:wipe dir="d"/>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a:t>Регулятивные универсальные учебные </a:t>
            </a:r>
            <a:r>
              <a:rPr lang="ru-RU" b="1" dirty="0" smtClean="0"/>
              <a:t>действия</a:t>
            </a:r>
            <a:r>
              <a:rPr lang="ru-RU" dirty="0"/>
              <a:t/>
            </a:r>
            <a:br>
              <a:rPr lang="ru-RU" dirty="0"/>
            </a:br>
            <a:endParaRPr lang="ru-RU" dirty="0"/>
          </a:p>
        </p:txBody>
      </p:sp>
      <p:sp>
        <p:nvSpPr>
          <p:cNvPr id="3" name="Объект 2"/>
          <p:cNvSpPr>
            <a:spLocks noGrp="1"/>
          </p:cNvSpPr>
          <p:nvPr>
            <p:ph idx="1"/>
          </p:nvPr>
        </p:nvSpPr>
        <p:spPr>
          <a:xfrm>
            <a:off x="1484310" y="1843314"/>
            <a:ext cx="10018713" cy="4557485"/>
          </a:xfrm>
        </p:spPr>
        <p:txBody>
          <a:bodyPr/>
          <a:lstStyle/>
          <a:p>
            <a:pPr lvl="0"/>
            <a:r>
              <a:rPr lang="ru-RU" dirty="0"/>
              <a:t>формирование способности личности к </a:t>
            </a:r>
            <a:r>
              <a:rPr lang="ru-RU" b="1" i="1" dirty="0"/>
              <a:t>целеполаганию и построению жизненных планов во временной перспективе</a:t>
            </a:r>
            <a:r>
              <a:rPr lang="ru-RU" i="1" dirty="0"/>
              <a:t>. </a:t>
            </a:r>
            <a:r>
              <a:rPr lang="ru-RU" dirty="0"/>
              <a:t>Этот аспект представляется особенно важным, поскольку имеет прямое отношение к процессу порождения личностно­го смысла и мотивации учения;</a:t>
            </a:r>
          </a:p>
          <a:p>
            <a:pPr lvl="0"/>
            <a:r>
              <a:rPr lang="ru-RU" dirty="0"/>
              <a:t>развитие </a:t>
            </a:r>
            <a:r>
              <a:rPr lang="ru-RU" b="1" i="1" dirty="0"/>
              <a:t>регуляции учебной </a:t>
            </a:r>
            <a:r>
              <a:rPr lang="ru-RU" b="1" i="1" dirty="0" smtClean="0"/>
              <a:t>деятельности (</a:t>
            </a:r>
            <a:r>
              <a:rPr lang="ru-RU" dirty="0"/>
              <a:t>целеполагание, анализ ситуации, планирование, самоконтроль, коррекция и личностный компонент — волевые </a:t>
            </a:r>
            <a:r>
              <a:rPr lang="ru-RU" dirty="0" smtClean="0"/>
              <a:t>усилия, рефлексия действий/</a:t>
            </a:r>
            <a:r>
              <a:rPr lang="ru-RU" dirty="0" err="1" smtClean="0"/>
              <a:t>самооценивание</a:t>
            </a:r>
            <a:r>
              <a:rPr lang="ru-RU" dirty="0" smtClean="0"/>
              <a:t>)</a:t>
            </a:r>
            <a:r>
              <a:rPr lang="ru-RU" i="1" dirty="0" smtClean="0"/>
              <a:t>;</a:t>
            </a:r>
            <a:endParaRPr lang="ru-RU" dirty="0"/>
          </a:p>
          <a:p>
            <a:pPr lvl="0"/>
            <a:r>
              <a:rPr lang="ru-RU" b="1" i="1" dirty="0" err="1"/>
              <a:t>саморегуляция</a:t>
            </a:r>
            <a:r>
              <a:rPr lang="ru-RU" i="1" dirty="0"/>
              <a:t> </a:t>
            </a:r>
            <a:r>
              <a:rPr lang="ru-RU" dirty="0"/>
              <a:t>эмоциональных и функциональных </a:t>
            </a:r>
            <a:r>
              <a:rPr lang="ru-RU" dirty="0" smtClean="0"/>
              <a:t>со­стояний.</a:t>
            </a:r>
            <a:endParaRPr lang="ru-RU" dirty="0"/>
          </a:p>
          <a:p>
            <a:endParaRPr lang="ru-RU" dirty="0"/>
          </a:p>
        </p:txBody>
      </p:sp>
    </p:spTree>
    <p:extLst>
      <p:ext uri="{BB962C8B-B14F-4D97-AF65-F5344CB8AC3E}">
        <p14:creationId xmlns="" xmlns:p14="http://schemas.microsoft.com/office/powerpoint/2010/main" val="392731893"/>
      </p:ext>
    </p:extLst>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84309" y="279401"/>
            <a:ext cx="10018713" cy="852714"/>
          </a:xfrm>
        </p:spPr>
        <p:txBody>
          <a:bodyPr/>
          <a:lstStyle/>
          <a:p>
            <a:r>
              <a:rPr lang="ru-RU" dirty="0" smtClean="0"/>
              <a:t>Типовые задания</a:t>
            </a:r>
            <a:endParaRPr lang="ru-RU" dirty="0"/>
          </a:p>
        </p:txBody>
      </p:sp>
      <p:sp>
        <p:nvSpPr>
          <p:cNvPr id="3" name="Объект 2"/>
          <p:cNvSpPr>
            <a:spLocks noGrp="1"/>
          </p:cNvSpPr>
          <p:nvPr>
            <p:ph idx="1"/>
          </p:nvPr>
        </p:nvSpPr>
        <p:spPr>
          <a:xfrm>
            <a:off x="1484310" y="1132115"/>
            <a:ext cx="10018713" cy="4659085"/>
          </a:xfrm>
        </p:spPr>
        <p:txBody>
          <a:bodyPr>
            <a:normAutofit/>
          </a:bodyPr>
          <a:lstStyle/>
          <a:p>
            <a:r>
              <a:rPr lang="ru-RU" dirty="0"/>
              <a:t>Задание «Общее планирование времени. Планируем свой день»</a:t>
            </a:r>
          </a:p>
          <a:p>
            <a:r>
              <a:rPr lang="ru-RU" dirty="0"/>
              <a:t>Задание «Планируем неделю!»</a:t>
            </a:r>
          </a:p>
          <a:p>
            <a:r>
              <a:rPr lang="ru-RU" dirty="0"/>
              <a:t>Задание «Планирование учебной работы»</a:t>
            </a:r>
          </a:p>
          <a:p>
            <a:r>
              <a:rPr lang="ru-RU" dirty="0"/>
              <a:t>Задание «Еженедельник»</a:t>
            </a:r>
          </a:p>
          <a:p>
            <a:r>
              <a:rPr lang="ru-RU" dirty="0"/>
              <a:t>«Рефлексия способности к самоуправлению</a:t>
            </a:r>
            <a:r>
              <a:rPr lang="ru-RU" dirty="0" smtClean="0"/>
              <a:t>»</a:t>
            </a:r>
          </a:p>
          <a:p>
            <a:r>
              <a:rPr lang="ru-RU" dirty="0"/>
              <a:t>Задание «Оцениваем свою работу»</a:t>
            </a:r>
          </a:p>
          <a:p>
            <a:r>
              <a:rPr lang="ru-RU" dirty="0"/>
              <a:t>Задание «Критерии оценки»</a:t>
            </a:r>
          </a:p>
          <a:p>
            <a:r>
              <a:rPr lang="ru-RU" dirty="0"/>
              <a:t>Задание «Учебные цели»</a:t>
            </a:r>
          </a:p>
          <a:p>
            <a:endParaRPr lang="ru-RU" dirty="0"/>
          </a:p>
        </p:txBody>
      </p:sp>
      <p:pic>
        <p:nvPicPr>
          <p:cNvPr id="4" name="Picture 283" descr="bd06876_"/>
          <p:cNvPicPr>
            <a:picLocks noChangeAspect="1" noChangeArrowheads="1"/>
          </p:cNvPicPr>
          <p:nvPr/>
        </p:nvPicPr>
        <p:blipFill>
          <a:blip r:embed="rId2"/>
          <a:srcRect/>
          <a:stretch>
            <a:fillRect/>
          </a:stretch>
        </p:blipFill>
        <p:spPr bwMode="auto">
          <a:xfrm>
            <a:off x="9758149" y="4394579"/>
            <a:ext cx="2070125" cy="2284034"/>
          </a:xfrm>
          <a:prstGeom prst="rect">
            <a:avLst/>
          </a:prstGeom>
          <a:noFill/>
          <a:ln w="9525">
            <a:noFill/>
            <a:miter lim="800000"/>
            <a:headEnd/>
            <a:tailEnd/>
          </a:ln>
        </p:spPr>
      </p:pic>
    </p:spTree>
    <p:extLst>
      <p:ext uri="{BB962C8B-B14F-4D97-AF65-F5344CB8AC3E}">
        <p14:creationId xmlns="" xmlns:p14="http://schemas.microsoft.com/office/powerpoint/2010/main" val="865829659"/>
      </p:ext>
    </p:extLst>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1821" y="232012"/>
            <a:ext cx="10438499" cy="1828800"/>
          </a:xfrm>
        </p:spPr>
        <p:txBody>
          <a:bodyPr>
            <a:normAutofit/>
          </a:bodyPr>
          <a:lstStyle/>
          <a:p>
            <a:r>
              <a:rPr lang="ru-RU" sz="3600" dirty="0" smtClean="0"/>
              <a:t>Теоретико-методологической основой разработки Программы развития УУД для основного общего образования стали:</a:t>
            </a:r>
            <a:endParaRPr lang="ru-RU" dirty="0"/>
          </a:p>
        </p:txBody>
      </p:sp>
      <p:sp>
        <p:nvSpPr>
          <p:cNvPr id="3" name="Объект 2"/>
          <p:cNvSpPr>
            <a:spLocks noGrp="1"/>
          </p:cNvSpPr>
          <p:nvPr>
            <p:ph idx="1"/>
          </p:nvPr>
        </p:nvSpPr>
        <p:spPr>
          <a:xfrm>
            <a:off x="1484310" y="2033517"/>
            <a:ext cx="10018713" cy="4326340"/>
          </a:xfrm>
        </p:spPr>
        <p:txBody>
          <a:bodyPr>
            <a:normAutofit/>
          </a:bodyPr>
          <a:lstStyle/>
          <a:p>
            <a:r>
              <a:rPr lang="ru-RU" sz="2800" dirty="0" err="1" smtClean="0">
                <a:solidFill>
                  <a:srgbClr val="FF0000"/>
                </a:solidFill>
              </a:rPr>
              <a:t>системно-деятельностный</a:t>
            </a:r>
            <a:r>
              <a:rPr lang="ru-RU" sz="2800" dirty="0" smtClean="0">
                <a:solidFill>
                  <a:srgbClr val="FF0000"/>
                </a:solidFill>
              </a:rPr>
              <a:t> подход </a:t>
            </a:r>
            <a:r>
              <a:rPr lang="ru-RU" dirty="0" smtClean="0"/>
              <a:t>( Л. С. </a:t>
            </a:r>
            <a:r>
              <a:rPr lang="ru-RU" dirty="0" err="1" smtClean="0"/>
              <a:t>Выготский</a:t>
            </a:r>
            <a:r>
              <a:rPr lang="ru-RU" dirty="0" smtClean="0"/>
              <a:t>, А. Н. Леонтьев, П. Я. Гальперин, Д. Б. </a:t>
            </a:r>
            <a:r>
              <a:rPr lang="ru-RU" dirty="0" err="1" smtClean="0"/>
              <a:t>Эльконин</a:t>
            </a:r>
            <a:r>
              <a:rPr lang="ru-RU" dirty="0" smtClean="0"/>
              <a:t> и др., раскрывает основные психологические условия и механизмы процесса усвоения знаний, формирования картины мира, общую структуру учебной деятельности учащихся);</a:t>
            </a:r>
          </a:p>
          <a:p>
            <a:r>
              <a:rPr lang="ru-RU" sz="2800" dirty="0" smtClean="0">
                <a:solidFill>
                  <a:srgbClr val="FF0000"/>
                </a:solidFill>
              </a:rPr>
              <a:t>учение о структуре и динамике психологического возраста </a:t>
            </a:r>
            <a:r>
              <a:rPr lang="ru-RU" dirty="0" smtClean="0"/>
              <a:t>(Л. С. </a:t>
            </a:r>
            <a:r>
              <a:rPr lang="ru-RU" dirty="0" err="1" smtClean="0"/>
              <a:t>Выготский</a:t>
            </a:r>
            <a:r>
              <a:rPr lang="ru-RU" dirty="0" smtClean="0"/>
              <a:t>) и </a:t>
            </a:r>
            <a:r>
              <a:rPr lang="ru-RU" sz="2800" dirty="0" smtClean="0">
                <a:solidFill>
                  <a:srgbClr val="FF0000"/>
                </a:solidFill>
              </a:rPr>
              <a:t>периодизация психического развития ребёнка</a:t>
            </a:r>
            <a:r>
              <a:rPr lang="ru-RU" dirty="0" smtClean="0"/>
              <a:t>, определяющая возрастные психологические особенности развития личности и познания (Д. Б. </a:t>
            </a:r>
            <a:r>
              <a:rPr lang="ru-RU" dirty="0" err="1" smtClean="0"/>
              <a:t>Эльконин</a:t>
            </a:r>
            <a:r>
              <a:rPr lang="ru-RU" dirty="0" smtClean="0"/>
              <a:t>).</a:t>
            </a:r>
            <a:endParaRPr lang="ru-RU" dirty="0"/>
          </a:p>
        </p:txBody>
      </p:sp>
    </p:spTree>
    <p:extLst>
      <p:ext uri="{BB962C8B-B14F-4D97-AF65-F5344CB8AC3E}">
        <p14:creationId xmlns="" xmlns:p14="http://schemas.microsoft.com/office/powerpoint/2010/main" val="3013549997"/>
      </p:ext>
    </p:extLst>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469797" y="235858"/>
            <a:ext cx="10018713" cy="649514"/>
          </a:xfrm>
        </p:spPr>
        <p:txBody>
          <a:bodyPr>
            <a:normAutofit fontScale="90000"/>
          </a:bodyPr>
          <a:lstStyle/>
          <a:p>
            <a:pPr algn="ctr"/>
            <a:r>
              <a:rPr lang="ru-RU" dirty="0" smtClean="0"/>
              <a:t>Примеры оценочных карт</a:t>
            </a:r>
            <a:endParaRPr lang="ru-RU" dirty="0"/>
          </a:p>
        </p:txBody>
      </p:sp>
      <p:graphicFrame>
        <p:nvGraphicFramePr>
          <p:cNvPr id="8" name="Объект 7"/>
          <p:cNvGraphicFramePr>
            <a:graphicFrameLocks noGrp="1"/>
          </p:cNvGraphicFramePr>
          <p:nvPr>
            <p:ph sz="half" idx="1"/>
            <p:extLst>
              <p:ext uri="{D42A27DB-BD31-4B8C-83A1-F6EECF244321}">
                <p14:modId xmlns="" xmlns:p14="http://schemas.microsoft.com/office/powerpoint/2010/main" val="2060599797"/>
              </p:ext>
            </p:extLst>
          </p:nvPr>
        </p:nvGraphicFramePr>
        <p:xfrm>
          <a:off x="116116" y="1016001"/>
          <a:ext cx="6284685" cy="5711372"/>
        </p:xfrm>
        <a:graphic>
          <a:graphicData uri="http://schemas.openxmlformats.org/drawingml/2006/table">
            <a:tbl>
              <a:tblPr>
                <a:tableStyleId>{3C2FFA5D-87B4-456A-9821-1D502468CF0F}</a:tableStyleId>
              </a:tblPr>
              <a:tblGrid>
                <a:gridCol w="3317804"/>
                <a:gridCol w="941108"/>
                <a:gridCol w="909205"/>
                <a:gridCol w="1116568"/>
              </a:tblGrid>
              <a:tr h="399755">
                <a:tc gridSpan="4">
                  <a:txBody>
                    <a:bodyPr/>
                    <a:lstStyle/>
                    <a:p>
                      <a:pPr marL="161290">
                        <a:spcAft>
                          <a:spcPts val="0"/>
                        </a:spcAft>
                      </a:pPr>
                      <a:r>
                        <a:rPr lang="ru-RU" sz="1600" spc="-5" dirty="0">
                          <a:effectLst/>
                        </a:rPr>
                        <a:t>Критерии оценки письменных работ по русскому языку</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c hMerge="1">
                  <a:txBody>
                    <a:bodyPr/>
                    <a:lstStyle/>
                    <a:p>
                      <a:endParaRPr lang="ru-RU"/>
                    </a:p>
                  </a:txBody>
                  <a:tcPr/>
                </a:tc>
                <a:tc hMerge="1">
                  <a:txBody>
                    <a:bodyPr/>
                    <a:lstStyle/>
                    <a:p>
                      <a:endParaRPr lang="ru-RU"/>
                    </a:p>
                  </a:txBody>
                  <a:tcPr/>
                </a:tc>
                <a:tc hMerge="1">
                  <a:txBody>
                    <a:bodyPr/>
                    <a:lstStyle/>
                    <a:p>
                      <a:endParaRPr lang="ru-RU"/>
                    </a:p>
                  </a:txBody>
                  <a:tcPr/>
                </a:tc>
              </a:tr>
              <a:tr h="1064375">
                <a:tc>
                  <a:txBody>
                    <a:bodyPr/>
                    <a:lstStyle/>
                    <a:p>
                      <a:pPr>
                        <a:spcAft>
                          <a:spcPts val="0"/>
                        </a:spcAft>
                      </a:pPr>
                      <a:r>
                        <a:rPr lang="ru-RU" sz="1600" spc="-5" dirty="0">
                          <a:effectLst/>
                        </a:rPr>
                        <a:t>Выполнение задач.</a:t>
                      </a:r>
                      <a:endParaRPr lang="ru-RU" sz="1200" dirty="0">
                        <a:effectLst/>
                      </a:endParaRPr>
                    </a:p>
                    <a:p>
                      <a:pPr>
                        <a:spcAft>
                          <a:spcPts val="0"/>
                        </a:spcAft>
                      </a:pPr>
                      <a:r>
                        <a:rPr lang="ru-RU" sz="1600" dirty="0">
                          <a:effectLst/>
                        </a:rPr>
                        <a:t>Все ли поставленные</a:t>
                      </a:r>
                      <a:endParaRPr lang="ru-RU" sz="1200" dirty="0">
                        <a:effectLst/>
                      </a:endParaRPr>
                    </a:p>
                    <a:p>
                      <a:pPr>
                        <a:spcAft>
                          <a:spcPts val="0"/>
                        </a:spcAft>
                      </a:pPr>
                      <a:r>
                        <a:rPr lang="ru-RU" sz="1600" spc="-15" dirty="0">
                          <a:effectLst/>
                        </a:rPr>
                        <a:t>задачи выполнены?</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c>
                  <a:txBody>
                    <a:bodyPr/>
                    <a:lstStyle/>
                    <a:p>
                      <a:pPr>
                        <a:spcAft>
                          <a:spcPts val="0"/>
                        </a:spcAft>
                      </a:pPr>
                      <a:r>
                        <a:rPr lang="ru-RU" sz="1600" spc="-50" dirty="0">
                          <a:effectLst/>
                        </a:rPr>
                        <a:t>Выполнены </a:t>
                      </a:r>
                      <a:r>
                        <a:rPr lang="ru-RU" sz="1600" dirty="0">
                          <a:effectLst/>
                        </a:rPr>
                        <a:t>все</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c>
                  <a:txBody>
                    <a:bodyPr/>
                    <a:lstStyle/>
                    <a:p>
                      <a:pPr marL="57785" marR="60960">
                        <a:spcAft>
                          <a:spcPts val="0"/>
                        </a:spcAft>
                      </a:pPr>
                      <a:r>
                        <a:rPr lang="ru-RU" sz="1600" spc="-50">
                          <a:effectLst/>
                        </a:rPr>
                        <a:t>Выполнены </a:t>
                      </a:r>
                      <a:r>
                        <a:rPr lang="ru-RU" sz="1600">
                          <a:effectLst/>
                        </a:rPr>
                        <a:t>частично</a:t>
                      </a:r>
                      <a:endParaRPr lang="ru-R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c>
                  <a:txBody>
                    <a:bodyPr/>
                    <a:lstStyle/>
                    <a:p>
                      <a:pPr marL="6350" marR="24130" indent="243840">
                        <a:spcAft>
                          <a:spcPts val="0"/>
                        </a:spcAft>
                      </a:pPr>
                      <a:r>
                        <a:rPr lang="ru-RU" sz="1600">
                          <a:effectLst/>
                        </a:rPr>
                        <a:t>Не </a:t>
                      </a:r>
                      <a:r>
                        <a:rPr lang="ru-RU" sz="1600" spc="-60">
                          <a:effectLst/>
                        </a:rPr>
                        <a:t>выполнены</a:t>
                      </a:r>
                      <a:endParaRPr lang="ru-R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r>
              <a:tr h="1076090">
                <a:tc>
                  <a:txBody>
                    <a:bodyPr/>
                    <a:lstStyle/>
                    <a:p>
                      <a:pPr marL="21590" marR="24130">
                        <a:spcAft>
                          <a:spcPts val="0"/>
                        </a:spcAft>
                      </a:pPr>
                      <a:r>
                        <a:rPr lang="ru-RU" sz="1600" dirty="0">
                          <a:effectLst/>
                        </a:rPr>
                        <a:t>Безошибочность. Есть   ли   </a:t>
                      </a:r>
                      <a:r>
                        <a:rPr lang="ru-RU" sz="1600" dirty="0" smtClean="0">
                          <a:effectLst/>
                        </a:rPr>
                        <a:t>грамматические  </a:t>
                      </a:r>
                      <a:r>
                        <a:rPr lang="ru-RU" sz="1600" dirty="0">
                          <a:effectLst/>
                        </a:rPr>
                        <a:t>и  </a:t>
                      </a:r>
                      <a:r>
                        <a:rPr lang="ru-RU" sz="1600" dirty="0" smtClean="0">
                          <a:effectLst/>
                        </a:rPr>
                        <a:t>синтаксические </a:t>
                      </a:r>
                      <a:r>
                        <a:rPr lang="ru-RU" sz="1600" dirty="0">
                          <a:effectLst/>
                        </a:rPr>
                        <a:t>ошибки? </a:t>
                      </a:r>
                      <a:r>
                        <a:rPr lang="ru-RU" sz="1600" spc="-5" dirty="0">
                          <a:effectLst/>
                        </a:rPr>
                        <a:t>Сколько ошибок?</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c>
                  <a:txBody>
                    <a:bodyPr/>
                    <a:lstStyle/>
                    <a:p>
                      <a:pPr marL="12065">
                        <a:spcAft>
                          <a:spcPts val="0"/>
                        </a:spcAft>
                      </a:pPr>
                      <a:r>
                        <a:rPr lang="ru-RU" sz="1600" dirty="0">
                          <a:effectLst/>
                        </a:rPr>
                        <a:t>Ошибок</a:t>
                      </a:r>
                      <a:endParaRPr lang="ru-RU" sz="1200" dirty="0">
                        <a:effectLst/>
                      </a:endParaRPr>
                    </a:p>
                    <a:p>
                      <a:pPr marL="12065">
                        <a:spcAft>
                          <a:spcPts val="0"/>
                        </a:spcAft>
                      </a:pPr>
                      <a:r>
                        <a:rPr lang="ru-RU" sz="1600" dirty="0">
                          <a:effectLst/>
                        </a:rPr>
                        <a:t>нет</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c>
                  <a:txBody>
                    <a:bodyPr/>
                    <a:lstStyle/>
                    <a:p>
                      <a:pPr marL="24130">
                        <a:spcAft>
                          <a:spcPts val="0"/>
                        </a:spcAft>
                      </a:pPr>
                      <a:r>
                        <a:rPr lang="ru-RU" sz="1600" spc="-55">
                          <a:effectLst/>
                        </a:rPr>
                        <a:t>1—2 ошибки</a:t>
                      </a:r>
                      <a:endParaRPr lang="ru-R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c>
                  <a:txBody>
                    <a:bodyPr/>
                    <a:lstStyle/>
                    <a:p>
                      <a:pPr marL="15240" marR="133985">
                        <a:spcAft>
                          <a:spcPts val="0"/>
                        </a:spcAft>
                      </a:pPr>
                      <a:r>
                        <a:rPr lang="ru-RU" sz="1600">
                          <a:effectLst/>
                        </a:rPr>
                        <a:t>3 и более ошибки</a:t>
                      </a:r>
                      <a:endParaRPr lang="ru-R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r>
              <a:tr h="546750">
                <a:tc>
                  <a:txBody>
                    <a:bodyPr/>
                    <a:lstStyle/>
                    <a:p>
                      <a:pPr marL="21590" marR="24130" indent="6350">
                        <a:spcAft>
                          <a:spcPts val="0"/>
                        </a:spcAft>
                      </a:pPr>
                      <a:r>
                        <a:rPr lang="ru-RU" sz="1600" dirty="0">
                          <a:effectLst/>
                        </a:rPr>
                        <a:t>Почерк    (</a:t>
                      </a:r>
                      <a:r>
                        <a:rPr lang="ru-RU" sz="1600" dirty="0" smtClean="0">
                          <a:effectLst/>
                        </a:rPr>
                        <a:t>разборчивость </a:t>
                      </a:r>
                      <a:r>
                        <a:rPr lang="ru-RU" sz="1600" dirty="0">
                          <a:effectLst/>
                        </a:rPr>
                        <a:t>и понятность)</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c>
                  <a:txBody>
                    <a:bodyPr/>
                    <a:lstStyle/>
                    <a:p>
                      <a:pPr marL="8890">
                        <a:spcAft>
                          <a:spcPts val="0"/>
                        </a:spcAft>
                      </a:pPr>
                      <a:r>
                        <a:rPr lang="ru-RU" sz="1600" spc="-35" dirty="0">
                          <a:effectLst/>
                        </a:rPr>
                        <a:t>Хороший</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c>
                  <a:txBody>
                    <a:bodyPr/>
                    <a:lstStyle/>
                    <a:p>
                      <a:pPr marL="21590">
                        <a:spcAft>
                          <a:spcPts val="0"/>
                        </a:spcAft>
                      </a:pPr>
                      <a:r>
                        <a:rPr lang="ru-RU" sz="1600">
                          <a:effectLst/>
                        </a:rPr>
                        <a:t>Средний</a:t>
                      </a:r>
                      <a:endParaRPr lang="ru-R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c>
                  <a:txBody>
                    <a:bodyPr/>
                    <a:lstStyle/>
                    <a:p>
                      <a:pPr marL="18415">
                        <a:spcAft>
                          <a:spcPts val="0"/>
                        </a:spcAft>
                      </a:pPr>
                      <a:r>
                        <a:rPr lang="ru-RU" sz="1600">
                          <a:effectLst/>
                        </a:rPr>
                        <a:t>Плохой</a:t>
                      </a:r>
                      <a:endParaRPr lang="ru-R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r>
              <a:tr h="1682377">
                <a:tc>
                  <a:txBody>
                    <a:bodyPr/>
                    <a:lstStyle/>
                    <a:p>
                      <a:pPr marL="18415" marR="15240" indent="8890">
                        <a:spcAft>
                          <a:spcPts val="0"/>
                        </a:spcAft>
                      </a:pPr>
                      <a:r>
                        <a:rPr lang="ru-RU" sz="1600" dirty="0">
                          <a:effectLst/>
                        </a:rPr>
                        <a:t>Оформление работы </a:t>
                      </a:r>
                      <a:r>
                        <a:rPr lang="ru-RU" sz="1600" spc="-10" dirty="0">
                          <a:effectLst/>
                        </a:rPr>
                        <a:t>в соответствии с </a:t>
                      </a:r>
                      <a:r>
                        <a:rPr lang="ru-RU" sz="1600" spc="-10" dirty="0" smtClean="0">
                          <a:effectLst/>
                        </a:rPr>
                        <a:t>тре</a:t>
                      </a:r>
                      <a:r>
                        <a:rPr lang="ru-RU" sz="1600" dirty="0" smtClean="0">
                          <a:effectLst/>
                        </a:rPr>
                        <a:t>бованиями </a:t>
                      </a:r>
                      <a:r>
                        <a:rPr lang="ru-RU" sz="1600" dirty="0">
                          <a:effectLst/>
                        </a:rPr>
                        <a:t>(есть ли дата,   слова   «</a:t>
                      </a:r>
                      <a:r>
                        <a:rPr lang="ru-RU" sz="1600" dirty="0" smtClean="0">
                          <a:effectLst/>
                        </a:rPr>
                        <a:t>Классная </a:t>
                      </a:r>
                      <a:r>
                        <a:rPr lang="ru-RU" sz="1600" dirty="0">
                          <a:effectLst/>
                        </a:rPr>
                        <a:t>(домашняя) </a:t>
                      </a:r>
                      <a:r>
                        <a:rPr lang="ru-RU" sz="1600" dirty="0" smtClean="0">
                          <a:effectLst/>
                        </a:rPr>
                        <a:t>ра</a:t>
                      </a:r>
                      <a:r>
                        <a:rPr lang="ru-RU" sz="1600" spc="-10" dirty="0" smtClean="0">
                          <a:effectLst/>
                        </a:rPr>
                        <a:t>бота</a:t>
                      </a:r>
                      <a:r>
                        <a:rPr lang="ru-RU" sz="1600" spc="-10" dirty="0">
                          <a:effectLst/>
                        </a:rPr>
                        <a:t>»,     упражнение </a:t>
                      </a:r>
                      <a:r>
                        <a:rPr lang="ru-RU" sz="1600" spc="-5" dirty="0">
                          <a:effectLst/>
                        </a:rPr>
                        <a:t>№..., помарки, зачёр­</a:t>
                      </a:r>
                      <a:r>
                        <a:rPr lang="ru-RU" sz="1600" dirty="0">
                          <a:effectLst/>
                        </a:rPr>
                        <a:t>кивания)</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c>
                  <a:txBody>
                    <a:bodyPr/>
                    <a:lstStyle/>
                    <a:p>
                      <a:pPr marL="8890">
                        <a:spcAft>
                          <a:spcPts val="0"/>
                        </a:spcAft>
                      </a:pPr>
                      <a:r>
                        <a:rPr lang="ru-RU" sz="1600" dirty="0">
                          <a:effectLst/>
                        </a:rPr>
                        <a:t>Хорошее</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c>
                  <a:txBody>
                    <a:bodyPr/>
                    <a:lstStyle/>
                    <a:p>
                      <a:pPr marL="18415">
                        <a:spcAft>
                          <a:spcPts val="0"/>
                        </a:spcAft>
                      </a:pPr>
                      <a:r>
                        <a:rPr lang="ru-RU" sz="1600" dirty="0">
                          <a:effectLst/>
                        </a:rPr>
                        <a:t>Среднее</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c>
                  <a:txBody>
                    <a:bodyPr/>
                    <a:lstStyle/>
                    <a:p>
                      <a:pPr marL="18415">
                        <a:spcAft>
                          <a:spcPts val="0"/>
                        </a:spcAft>
                      </a:pPr>
                      <a:r>
                        <a:rPr lang="ru-RU" sz="1600" dirty="0">
                          <a:effectLst/>
                        </a:rPr>
                        <a:t>Плохое</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r>
              <a:tr h="942025">
                <a:tc>
                  <a:txBody>
                    <a:bodyPr/>
                    <a:lstStyle/>
                    <a:p>
                      <a:pPr marL="21590" marR="18415" indent="8890">
                        <a:spcAft>
                          <a:spcPts val="0"/>
                        </a:spcAft>
                      </a:pPr>
                      <a:r>
                        <a:rPr lang="ru-RU" sz="1600" spc="-10" dirty="0">
                          <a:effectLst/>
                        </a:rPr>
                        <a:t>Объём (слишком </a:t>
                      </a:r>
                      <a:r>
                        <a:rPr lang="ru-RU" sz="1600" spc="-10" dirty="0" smtClean="0">
                          <a:effectLst/>
                        </a:rPr>
                        <a:t>ма</a:t>
                      </a:r>
                      <a:r>
                        <a:rPr lang="ru-RU" sz="1600" dirty="0" smtClean="0">
                          <a:effectLst/>
                        </a:rPr>
                        <a:t>ленький </a:t>
                      </a:r>
                      <a:r>
                        <a:rPr lang="ru-RU" sz="1600" dirty="0">
                          <a:effectLst/>
                        </a:rPr>
                        <a:t>для </a:t>
                      </a:r>
                      <a:r>
                        <a:rPr lang="ru-RU" sz="1600" dirty="0" smtClean="0">
                          <a:effectLst/>
                        </a:rPr>
                        <a:t>сочинения </a:t>
                      </a:r>
                      <a:r>
                        <a:rPr lang="ru-RU" sz="1600" dirty="0">
                          <a:effectLst/>
                        </a:rPr>
                        <a:t>или изложения </a:t>
                      </a:r>
                      <a:r>
                        <a:rPr lang="ru-RU" sz="1600" spc="-10" dirty="0">
                          <a:effectLst/>
                        </a:rPr>
                        <a:t>или достаточный)</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c>
                  <a:txBody>
                    <a:bodyPr/>
                    <a:lstStyle/>
                    <a:p>
                      <a:pPr marL="12065" marR="21590">
                        <a:spcAft>
                          <a:spcPts val="0"/>
                        </a:spcAft>
                      </a:pPr>
                      <a:r>
                        <a:rPr lang="ru-RU" sz="1600">
                          <a:effectLst/>
                        </a:rPr>
                        <a:t>Достаточ­ный</a:t>
                      </a:r>
                      <a:endParaRPr lang="ru-RU" sz="12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c>
                  <a:txBody>
                    <a:bodyPr/>
                    <a:lstStyle/>
                    <a:p>
                      <a:pPr marL="21590">
                        <a:spcAft>
                          <a:spcPts val="0"/>
                        </a:spcAft>
                      </a:pPr>
                      <a:r>
                        <a:rPr lang="ru-RU" sz="1600" dirty="0">
                          <a:effectLst/>
                        </a:rPr>
                        <a:t>Средний</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c>
                  <a:txBody>
                    <a:bodyPr/>
                    <a:lstStyle/>
                    <a:p>
                      <a:pPr marL="18415" marR="79375" indent="3175">
                        <a:spcAft>
                          <a:spcPts val="0"/>
                        </a:spcAft>
                      </a:pPr>
                      <a:r>
                        <a:rPr lang="ru-RU" sz="1600" dirty="0">
                          <a:effectLst/>
                        </a:rPr>
                        <a:t>Слишком </a:t>
                      </a:r>
                      <a:r>
                        <a:rPr lang="ru-RU" sz="1600" spc="-25" dirty="0">
                          <a:effectLst/>
                        </a:rPr>
                        <a:t>маленький</a:t>
                      </a:r>
                      <a:endParaRPr lang="ru-RU" sz="12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0" marR="20310" marT="0" marB="0"/>
                </a:tc>
              </a:tr>
            </a:tbl>
          </a:graphicData>
        </a:graphic>
      </p:graphicFrame>
      <p:graphicFrame>
        <p:nvGraphicFramePr>
          <p:cNvPr id="9" name="Объект 8"/>
          <p:cNvGraphicFramePr>
            <a:graphicFrameLocks noGrp="1"/>
          </p:cNvGraphicFramePr>
          <p:nvPr>
            <p:ph sz="half" idx="2"/>
            <p:extLst>
              <p:ext uri="{D42A27DB-BD31-4B8C-83A1-F6EECF244321}">
                <p14:modId xmlns="" xmlns:p14="http://schemas.microsoft.com/office/powerpoint/2010/main" val="2859752357"/>
              </p:ext>
            </p:extLst>
          </p:nvPr>
        </p:nvGraphicFramePr>
        <p:xfrm>
          <a:off x="6607174" y="1001487"/>
          <a:ext cx="5584825" cy="5718627"/>
        </p:xfrm>
        <a:graphic>
          <a:graphicData uri="http://schemas.openxmlformats.org/drawingml/2006/table">
            <a:tbl>
              <a:tblPr>
                <a:tableStyleId>{08FB837D-C827-4EFA-A057-4D05807E0F7C}</a:tableStyleId>
              </a:tblPr>
              <a:tblGrid>
                <a:gridCol w="2928712"/>
                <a:gridCol w="778257"/>
                <a:gridCol w="1060080"/>
                <a:gridCol w="817776"/>
              </a:tblGrid>
              <a:tr h="818775">
                <a:tc gridSpan="4">
                  <a:txBody>
                    <a:bodyPr/>
                    <a:lstStyle/>
                    <a:p>
                      <a:pPr marL="301625">
                        <a:spcAft>
                          <a:spcPts val="0"/>
                        </a:spcAft>
                      </a:pPr>
                      <a:r>
                        <a:rPr lang="ru-RU" sz="2000" spc="-5" dirty="0">
                          <a:effectLst/>
                        </a:rPr>
                        <a:t>Критерии оценки письменных работ по математике</a:t>
                      </a:r>
                      <a:endParaRPr lang="ru-RU"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7" marR="20317" marT="0" marB="0"/>
                </a:tc>
                <a:tc hMerge="1">
                  <a:txBody>
                    <a:bodyPr/>
                    <a:lstStyle/>
                    <a:p>
                      <a:endParaRPr lang="ru-RU"/>
                    </a:p>
                  </a:txBody>
                  <a:tcPr/>
                </a:tc>
                <a:tc hMerge="1">
                  <a:txBody>
                    <a:bodyPr/>
                    <a:lstStyle/>
                    <a:p>
                      <a:endParaRPr lang="ru-RU"/>
                    </a:p>
                  </a:txBody>
                  <a:tcPr/>
                </a:tc>
                <a:tc hMerge="1">
                  <a:txBody>
                    <a:bodyPr/>
                    <a:lstStyle/>
                    <a:p>
                      <a:endParaRPr lang="ru-RU"/>
                    </a:p>
                  </a:txBody>
                  <a:tcPr/>
                </a:tc>
              </a:tr>
              <a:tr h="1358367">
                <a:tc>
                  <a:txBody>
                    <a:bodyPr/>
                    <a:lstStyle/>
                    <a:p>
                      <a:pPr>
                        <a:spcAft>
                          <a:spcPts val="0"/>
                        </a:spcAft>
                      </a:pPr>
                      <a:r>
                        <a:rPr lang="ru-RU" sz="2000" spc="-5" dirty="0">
                          <a:effectLst/>
                        </a:rPr>
                        <a:t>Выполнение задач.</a:t>
                      </a:r>
                      <a:endParaRPr lang="ru-RU" sz="1600" dirty="0">
                        <a:effectLst/>
                      </a:endParaRPr>
                    </a:p>
                    <a:p>
                      <a:pPr>
                        <a:spcAft>
                          <a:spcPts val="0"/>
                        </a:spcAft>
                      </a:pPr>
                      <a:r>
                        <a:rPr lang="ru-RU" sz="2000" dirty="0">
                          <a:effectLst/>
                        </a:rPr>
                        <a:t>Все ли поставленные</a:t>
                      </a:r>
                      <a:endParaRPr lang="ru-RU" sz="1600" dirty="0">
                        <a:effectLst/>
                      </a:endParaRPr>
                    </a:p>
                    <a:p>
                      <a:pPr>
                        <a:spcAft>
                          <a:spcPts val="0"/>
                        </a:spcAft>
                      </a:pPr>
                      <a:r>
                        <a:rPr lang="ru-RU" sz="2000" spc="-15" dirty="0">
                          <a:effectLst/>
                        </a:rPr>
                        <a:t>задачи выполнены?</a:t>
                      </a:r>
                      <a:endParaRPr lang="ru-RU"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7" marR="20317" marT="0" marB="0"/>
                </a:tc>
                <a:tc>
                  <a:txBody>
                    <a:bodyPr/>
                    <a:lstStyle/>
                    <a:p>
                      <a:pPr>
                        <a:spcAft>
                          <a:spcPts val="0"/>
                        </a:spcAft>
                      </a:pPr>
                      <a:r>
                        <a:rPr lang="ru-RU" sz="2000" spc="-45" dirty="0">
                          <a:effectLst/>
                        </a:rPr>
                        <a:t>Выполнены </a:t>
                      </a:r>
                      <a:r>
                        <a:rPr lang="ru-RU" sz="2000" dirty="0">
                          <a:effectLst/>
                        </a:rPr>
                        <a:t>все</a:t>
                      </a:r>
                      <a:endParaRPr lang="ru-RU"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7" marR="20317" marT="0" marB="0"/>
                </a:tc>
                <a:tc>
                  <a:txBody>
                    <a:bodyPr/>
                    <a:lstStyle/>
                    <a:p>
                      <a:pPr marL="64135" marR="54610">
                        <a:spcAft>
                          <a:spcPts val="0"/>
                        </a:spcAft>
                      </a:pPr>
                      <a:r>
                        <a:rPr lang="ru-RU" sz="2000" spc="-50">
                          <a:effectLst/>
                        </a:rPr>
                        <a:t>Выполнены </a:t>
                      </a:r>
                      <a:r>
                        <a:rPr lang="ru-RU" sz="2000">
                          <a:effectLst/>
                        </a:rPr>
                        <a:t>частично</a:t>
                      </a:r>
                      <a:endParaRPr lang="ru-RU"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7" marR="20317" marT="0" marB="0"/>
                </a:tc>
                <a:tc>
                  <a:txBody>
                    <a:bodyPr/>
                    <a:lstStyle/>
                    <a:p>
                      <a:pPr marL="12065" marR="15240" indent="250190">
                        <a:spcAft>
                          <a:spcPts val="0"/>
                        </a:spcAft>
                      </a:pPr>
                      <a:r>
                        <a:rPr lang="ru-RU" sz="2000">
                          <a:effectLst/>
                        </a:rPr>
                        <a:t>Не </a:t>
                      </a:r>
                      <a:r>
                        <a:rPr lang="ru-RU" sz="2000" spc="-55">
                          <a:effectLst/>
                        </a:rPr>
                        <a:t>выполнены</a:t>
                      </a:r>
                      <a:endParaRPr lang="ru-RU"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7" marR="20317" marT="0" marB="0"/>
                </a:tc>
              </a:tr>
              <a:tr h="1422400">
                <a:tc>
                  <a:txBody>
                    <a:bodyPr/>
                    <a:lstStyle/>
                    <a:p>
                      <a:pPr marL="24130" marR="12065" indent="3175">
                        <a:spcAft>
                          <a:spcPts val="0"/>
                        </a:spcAft>
                      </a:pPr>
                      <a:r>
                        <a:rPr lang="ru-RU" sz="2000" dirty="0">
                          <a:effectLst/>
                        </a:rPr>
                        <a:t>Есть ли графическая схема задачи? </a:t>
                      </a:r>
                      <a:r>
                        <a:rPr lang="ru-RU" sz="2000" dirty="0" smtClean="0">
                          <a:effectLst/>
                        </a:rPr>
                        <a:t>Соот</a:t>
                      </a:r>
                      <a:r>
                        <a:rPr lang="ru-RU" sz="2000" spc="-10" dirty="0" smtClean="0">
                          <a:effectLst/>
                        </a:rPr>
                        <a:t>ветствует     </a:t>
                      </a:r>
                      <a:r>
                        <a:rPr lang="ru-RU" sz="2000" spc="-10" dirty="0">
                          <a:effectLst/>
                        </a:rPr>
                        <a:t>ли     она условиям задачи?</a:t>
                      </a:r>
                      <a:endParaRPr lang="ru-RU"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7" marR="20317" marT="0" marB="0"/>
                </a:tc>
                <a:tc>
                  <a:txBody>
                    <a:bodyPr/>
                    <a:lstStyle/>
                    <a:p>
                      <a:pPr marL="21590">
                        <a:spcAft>
                          <a:spcPts val="0"/>
                        </a:spcAft>
                      </a:pPr>
                      <a:r>
                        <a:rPr lang="ru-RU" sz="2000" dirty="0">
                          <a:effectLst/>
                        </a:rPr>
                        <a:t>Есть</a:t>
                      </a:r>
                      <a:endParaRPr lang="ru-RU"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7" marR="20317" marT="0" marB="0"/>
                </a:tc>
                <a:tc>
                  <a:txBody>
                    <a:bodyPr/>
                    <a:lstStyle/>
                    <a:p>
                      <a:pPr marL="18415" marR="12065">
                        <a:spcAft>
                          <a:spcPts val="0"/>
                        </a:spcAft>
                      </a:pPr>
                      <a:r>
                        <a:rPr lang="ru-RU" sz="2000" dirty="0">
                          <a:effectLst/>
                        </a:rPr>
                        <a:t>Есть, но с </a:t>
                      </a:r>
                      <a:r>
                        <a:rPr lang="ru-RU" sz="2000" spc="-25" dirty="0">
                          <a:effectLst/>
                        </a:rPr>
                        <a:t>неточностями</a:t>
                      </a:r>
                      <a:endParaRPr lang="ru-RU"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7" marR="20317" marT="0" marB="0"/>
                </a:tc>
                <a:tc>
                  <a:txBody>
                    <a:bodyPr/>
                    <a:lstStyle/>
                    <a:p>
                      <a:pPr marL="18415" marR="24130" indent="3175">
                        <a:spcAft>
                          <a:spcPts val="0"/>
                        </a:spcAft>
                      </a:pPr>
                      <a:r>
                        <a:rPr lang="ru-RU" sz="2000">
                          <a:effectLst/>
                        </a:rPr>
                        <a:t>Нет/невер­ная</a:t>
                      </a:r>
                      <a:endParaRPr lang="ru-RU"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7" marR="20317" marT="0" marB="0"/>
                </a:tc>
              </a:tr>
              <a:tr h="2119085">
                <a:tc>
                  <a:txBody>
                    <a:bodyPr/>
                    <a:lstStyle/>
                    <a:p>
                      <a:pPr marL="27305" marR="8890" indent="3175">
                        <a:spcAft>
                          <a:spcPts val="0"/>
                        </a:spcAft>
                      </a:pPr>
                      <a:r>
                        <a:rPr lang="ru-RU" sz="2000" dirty="0">
                          <a:effectLst/>
                        </a:rPr>
                        <a:t>Правильно   ли    </a:t>
                      </a:r>
                      <a:r>
                        <a:rPr lang="ru-RU" sz="2000" dirty="0" smtClean="0">
                          <a:effectLst/>
                        </a:rPr>
                        <a:t>составлена   математи</a:t>
                      </a:r>
                      <a:r>
                        <a:rPr lang="ru-RU" sz="2000" spc="-10" dirty="0" smtClean="0">
                          <a:effectLst/>
                        </a:rPr>
                        <a:t>ческая </a:t>
                      </a:r>
                      <a:r>
                        <a:rPr lang="ru-RU" sz="2000" spc="-10" dirty="0">
                          <a:effectLst/>
                        </a:rPr>
                        <a:t>формула? </a:t>
                      </a:r>
                      <a:r>
                        <a:rPr lang="ru-RU" sz="2000" spc="-10" dirty="0" smtClean="0">
                          <a:effectLst/>
                        </a:rPr>
                        <a:t>Со</a:t>
                      </a:r>
                      <a:r>
                        <a:rPr lang="ru-RU" sz="2000" spc="-5" dirty="0" smtClean="0">
                          <a:effectLst/>
                        </a:rPr>
                        <a:t>ответствует   </a:t>
                      </a:r>
                      <a:r>
                        <a:rPr lang="ru-RU" sz="2000" spc="-5" dirty="0">
                          <a:effectLst/>
                        </a:rPr>
                        <a:t>ли   она </a:t>
                      </a:r>
                      <a:r>
                        <a:rPr lang="ru-RU" sz="2000" spc="-15" dirty="0">
                          <a:effectLst/>
                        </a:rPr>
                        <a:t>графической схеме?</a:t>
                      </a:r>
                      <a:endParaRPr lang="ru-RU"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7" marR="20317" marT="0" marB="0"/>
                </a:tc>
                <a:tc>
                  <a:txBody>
                    <a:bodyPr/>
                    <a:lstStyle/>
                    <a:p>
                      <a:pPr marL="21590">
                        <a:spcAft>
                          <a:spcPts val="0"/>
                        </a:spcAft>
                      </a:pPr>
                      <a:r>
                        <a:rPr lang="ru-RU" sz="2000" spc="-30" dirty="0">
                          <a:effectLst/>
                        </a:rPr>
                        <a:t>Правильно</a:t>
                      </a:r>
                      <a:endParaRPr lang="ru-RU"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7" marR="20317" marT="0" marB="0"/>
                </a:tc>
                <a:tc>
                  <a:txBody>
                    <a:bodyPr/>
                    <a:lstStyle/>
                    <a:p>
                      <a:pPr marL="18415" marR="213360">
                        <a:spcAft>
                          <a:spcPts val="0"/>
                        </a:spcAft>
                      </a:pPr>
                      <a:r>
                        <a:rPr lang="ru-RU" sz="2000" dirty="0">
                          <a:effectLst/>
                        </a:rPr>
                        <a:t>Частично правильно</a:t>
                      </a:r>
                      <a:endParaRPr lang="ru-RU"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7" marR="20317" marT="0" marB="0"/>
                </a:tc>
                <a:tc>
                  <a:txBody>
                    <a:bodyPr/>
                    <a:lstStyle/>
                    <a:p>
                      <a:pPr marL="21590">
                        <a:spcAft>
                          <a:spcPts val="0"/>
                        </a:spcAft>
                      </a:pPr>
                      <a:r>
                        <a:rPr lang="ru-RU" sz="2000" dirty="0">
                          <a:effectLst/>
                        </a:rPr>
                        <a:t>Неверно</a:t>
                      </a:r>
                      <a:endParaRPr lang="ru-RU"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20317" marR="20317" marT="0" marB="0"/>
                </a:tc>
              </a:tr>
            </a:tbl>
          </a:graphicData>
        </a:graphic>
      </p:graphicFrame>
    </p:spTree>
    <p:extLst>
      <p:ext uri="{BB962C8B-B14F-4D97-AF65-F5344CB8AC3E}">
        <p14:creationId xmlns="" xmlns:p14="http://schemas.microsoft.com/office/powerpoint/2010/main" val="3883358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29454" y="264886"/>
            <a:ext cx="10018713" cy="1143000"/>
          </a:xfrm>
        </p:spPr>
        <p:txBody>
          <a:bodyPr>
            <a:noAutofit/>
          </a:bodyPr>
          <a:lstStyle/>
          <a:p>
            <a:pPr algn="ctr"/>
            <a:r>
              <a:rPr lang="ru-RU" sz="3600" b="1" dirty="0" smtClean="0"/>
              <a:t>Критерии </a:t>
            </a:r>
            <a:r>
              <a:rPr lang="ru-RU" sz="3600" b="1" dirty="0"/>
              <a:t>оценки </a:t>
            </a:r>
            <a:r>
              <a:rPr lang="ru-RU" sz="3600" b="1" dirty="0" err="1"/>
              <a:t>сформированности</a:t>
            </a:r>
            <a:r>
              <a:rPr lang="ru-RU" sz="3600" b="1" dirty="0"/>
              <a:t> универсальных учебных действий</a:t>
            </a:r>
            <a:endParaRPr lang="ru-RU" sz="3600" dirty="0"/>
          </a:p>
        </p:txBody>
      </p:sp>
      <p:sp>
        <p:nvSpPr>
          <p:cNvPr id="3" name="Объект 2"/>
          <p:cNvSpPr>
            <a:spLocks noGrp="1"/>
          </p:cNvSpPr>
          <p:nvPr>
            <p:ph idx="1"/>
          </p:nvPr>
        </p:nvSpPr>
        <p:spPr>
          <a:xfrm>
            <a:off x="2452915" y="1567543"/>
            <a:ext cx="8505372" cy="4978400"/>
          </a:xfrm>
        </p:spPr>
        <p:txBody>
          <a:bodyPr>
            <a:normAutofit/>
          </a:bodyPr>
          <a:lstStyle/>
          <a:p>
            <a:r>
              <a:rPr lang="ru-RU" dirty="0"/>
              <a:t>уровень (форму) выполнения действия; </a:t>
            </a:r>
          </a:p>
          <a:p>
            <a:r>
              <a:rPr lang="ru-RU" dirty="0"/>
              <a:t>полноту (развернутость); </a:t>
            </a:r>
          </a:p>
          <a:p>
            <a:r>
              <a:rPr lang="ru-RU" dirty="0"/>
              <a:t>разумность; </a:t>
            </a:r>
          </a:p>
          <a:p>
            <a:r>
              <a:rPr lang="ru-RU" dirty="0"/>
              <a:t>сознательность (осознанность); </a:t>
            </a:r>
          </a:p>
          <a:p>
            <a:r>
              <a:rPr lang="ru-RU" dirty="0"/>
              <a:t>обобщенность; </a:t>
            </a:r>
          </a:p>
          <a:p>
            <a:r>
              <a:rPr lang="ru-RU" dirty="0"/>
              <a:t>критичность: </a:t>
            </a:r>
          </a:p>
          <a:p>
            <a:r>
              <a:rPr lang="ru-RU" dirty="0"/>
              <a:t>освоенность </a:t>
            </a:r>
            <a:endParaRPr lang="ru-RU" dirty="0" smtClean="0"/>
          </a:p>
          <a:p>
            <a:pPr marL="0" indent="0" algn="r">
              <a:buNone/>
            </a:pPr>
            <a:r>
              <a:rPr lang="ru-RU" dirty="0" smtClean="0"/>
              <a:t>(</a:t>
            </a:r>
            <a:r>
              <a:rPr lang="ru-RU" dirty="0" err="1"/>
              <a:t>П.Я.Гальперин</a:t>
            </a:r>
            <a:r>
              <a:rPr lang="ru-RU" dirty="0"/>
              <a:t>, 1998). </a:t>
            </a:r>
          </a:p>
          <a:p>
            <a:endParaRPr lang="ru-RU" dirty="0"/>
          </a:p>
        </p:txBody>
      </p:sp>
    </p:spTree>
    <p:extLst>
      <p:ext uri="{BB962C8B-B14F-4D97-AF65-F5344CB8AC3E}">
        <p14:creationId xmlns="" xmlns:p14="http://schemas.microsoft.com/office/powerpoint/2010/main" val="2132974364"/>
      </p:ext>
    </p:extLst>
  </p:cSld>
  <p:clrMapOvr>
    <a:masterClrMapping/>
  </p:clrMapOvr>
  <p:transition>
    <p:comb/>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2"/>
          </p:nvPr>
        </p:nvSpPr>
        <p:spPr/>
        <p:txBody>
          <a:bodyPr/>
          <a:lstStyle/>
          <a:p>
            <a:pPr>
              <a:defRPr/>
            </a:pPr>
            <a:fld id="{F645E079-9DF3-4CDC-8ED6-91DCB2BAA6F3}" type="slidenum">
              <a:rPr lang="ru-RU"/>
              <a:pPr>
                <a:defRPr/>
              </a:pPr>
              <a:t>32</a:t>
            </a:fld>
            <a:endParaRPr lang="ru-RU"/>
          </a:p>
        </p:txBody>
      </p:sp>
      <p:sp>
        <p:nvSpPr>
          <p:cNvPr id="9219" name="Rectangle 3"/>
          <p:cNvSpPr>
            <a:spLocks noGrp="1" noChangeArrowheads="1"/>
          </p:cNvSpPr>
          <p:nvPr>
            <p:ph type="body" idx="4294967295"/>
          </p:nvPr>
        </p:nvSpPr>
        <p:spPr>
          <a:xfrm>
            <a:off x="993227" y="520700"/>
            <a:ext cx="10668000" cy="6337300"/>
          </a:xfrm>
        </p:spPr>
        <p:txBody>
          <a:bodyPr/>
          <a:lstStyle/>
          <a:p>
            <a:pPr marL="3133725" indent="-533400" eaLnBrk="1" hangingPunct="1">
              <a:lnSpc>
                <a:spcPct val="80000"/>
              </a:lnSpc>
              <a:buFontTx/>
              <a:buNone/>
            </a:pPr>
            <a:r>
              <a:rPr lang="ru-RU" sz="2000" b="1" i="1" dirty="0" smtClean="0">
                <a:solidFill>
                  <a:srgbClr val="00007D"/>
                </a:solidFill>
                <a:cs typeface="Times New Roman" pitchFamily="18" charset="0"/>
              </a:rPr>
              <a:t>                                                                                </a:t>
            </a:r>
            <a:r>
              <a:rPr lang="ru-RU" sz="2400" b="1" dirty="0" smtClean="0">
                <a:solidFill>
                  <a:srgbClr val="00007D"/>
                </a:solidFill>
                <a:cs typeface="Times New Roman" pitchFamily="18" charset="0"/>
              </a:rPr>
              <a:t>Скажи мне – и я забуду.        </a:t>
            </a:r>
          </a:p>
          <a:p>
            <a:pPr marL="3133725" indent="-533400" algn="r" eaLnBrk="1" hangingPunct="1">
              <a:lnSpc>
                <a:spcPct val="80000"/>
              </a:lnSpc>
              <a:buFontTx/>
              <a:buNone/>
            </a:pPr>
            <a:r>
              <a:rPr lang="ru-RU" sz="2400" b="1" i="1" dirty="0" smtClean="0">
                <a:solidFill>
                  <a:srgbClr val="00007D"/>
                </a:solidFill>
                <a:cs typeface="Times New Roman" pitchFamily="18" charset="0"/>
              </a:rPr>
              <a:t>  </a:t>
            </a:r>
            <a:r>
              <a:rPr lang="ru-RU" sz="2400" b="1" dirty="0" smtClean="0">
                <a:solidFill>
                  <a:srgbClr val="00007D"/>
                </a:solidFill>
                <a:cs typeface="Times New Roman" pitchFamily="18" charset="0"/>
              </a:rPr>
              <a:t>Покажи мне – и я запомню. </a:t>
            </a:r>
          </a:p>
          <a:p>
            <a:pPr marL="3133725" indent="-533400" algn="r" eaLnBrk="1" hangingPunct="1">
              <a:lnSpc>
                <a:spcPct val="80000"/>
              </a:lnSpc>
              <a:buFontTx/>
              <a:buNone/>
            </a:pPr>
            <a:r>
              <a:rPr lang="ru-RU" sz="2400" b="1" dirty="0" smtClean="0">
                <a:solidFill>
                  <a:srgbClr val="00007D"/>
                </a:solidFill>
                <a:cs typeface="Times New Roman" pitchFamily="18" charset="0"/>
              </a:rPr>
              <a:t>      Дай сделать – и я пойму.</a:t>
            </a:r>
            <a:r>
              <a:rPr lang="ru-RU" sz="2400" b="1" dirty="0" smtClean="0">
                <a:cs typeface="Times New Roman" pitchFamily="18" charset="0"/>
              </a:rPr>
              <a:t> </a:t>
            </a:r>
          </a:p>
          <a:p>
            <a:pPr marL="533400" indent="-533400" algn="r" eaLnBrk="1" hangingPunct="1">
              <a:lnSpc>
                <a:spcPct val="80000"/>
              </a:lnSpc>
              <a:buFontTx/>
              <a:buNone/>
            </a:pPr>
            <a:endParaRPr lang="ru-RU" sz="2400" b="1" dirty="0" smtClean="0">
              <a:solidFill>
                <a:srgbClr val="660066"/>
              </a:solidFill>
            </a:endParaRPr>
          </a:p>
          <a:p>
            <a:pPr marL="533400" indent="-533400" eaLnBrk="1" hangingPunct="1">
              <a:lnSpc>
                <a:spcPct val="80000"/>
              </a:lnSpc>
              <a:buFontTx/>
              <a:buNone/>
            </a:pPr>
            <a:r>
              <a:rPr lang="ru-RU" sz="2400" b="1" dirty="0" smtClean="0">
                <a:solidFill>
                  <a:srgbClr val="7030A0"/>
                </a:solidFill>
              </a:rPr>
              <a:t>Цель учителя не наполнить сосуд знаниями, а разжечь в нем огонь познания (Сенека) </a:t>
            </a:r>
          </a:p>
          <a:p>
            <a:pPr marL="533400" indent="-533400" eaLnBrk="1" hangingPunct="1">
              <a:lnSpc>
                <a:spcPct val="80000"/>
              </a:lnSpc>
            </a:pPr>
            <a:endParaRPr lang="ru-RU" sz="2400" b="1" dirty="0" smtClean="0">
              <a:solidFill>
                <a:schemeClr val="tx2"/>
              </a:solidFill>
            </a:endParaRPr>
          </a:p>
          <a:p>
            <a:pPr marL="533400" indent="-533400" eaLnBrk="1" hangingPunct="1">
              <a:lnSpc>
                <a:spcPct val="80000"/>
              </a:lnSpc>
              <a:buFontTx/>
              <a:buNone/>
            </a:pPr>
            <a:r>
              <a:rPr lang="ru-RU" sz="2400" b="1" dirty="0" smtClean="0">
                <a:solidFill>
                  <a:srgbClr val="0000FA"/>
                </a:solidFill>
              </a:rPr>
              <a:t>Человек не может научиться играть на флейте, не приставив ее к губам. (Сократ)</a:t>
            </a:r>
          </a:p>
          <a:p>
            <a:pPr marL="533400" indent="-533400" eaLnBrk="1" hangingPunct="1">
              <a:lnSpc>
                <a:spcPct val="80000"/>
              </a:lnSpc>
            </a:pPr>
            <a:endParaRPr lang="ru-RU" sz="2400" b="1" dirty="0" smtClean="0">
              <a:solidFill>
                <a:srgbClr val="0000FA"/>
              </a:solidFill>
            </a:endParaRPr>
          </a:p>
          <a:p>
            <a:pPr marL="533400" indent="-533400" algn="r" eaLnBrk="1" hangingPunct="1">
              <a:lnSpc>
                <a:spcPct val="80000"/>
              </a:lnSpc>
              <a:buFontTx/>
              <a:buNone/>
            </a:pPr>
            <a:r>
              <a:rPr lang="ru-RU" sz="2400" b="1" dirty="0" smtClean="0">
                <a:solidFill>
                  <a:srgbClr val="FF0066"/>
                </a:solidFill>
              </a:rPr>
              <a:t>Сведений науки, не следует сообщать учащемуся, но его надо привести к тому, чтобы он сам их находил, самодеятельно ими овладевал. Такой метод обучения наилучший, самый трудный, самый редкий. Трудностью объясняется редкость его применения. Изложение, считывание, диктовка против него детская забава. Зато такие приемы никуда и не годятся...»        </a:t>
            </a:r>
          </a:p>
          <a:p>
            <a:pPr marL="533400" indent="-533400" algn="r" eaLnBrk="1" hangingPunct="1">
              <a:lnSpc>
                <a:spcPct val="80000"/>
              </a:lnSpc>
              <a:buFontTx/>
              <a:buNone/>
            </a:pPr>
            <a:r>
              <a:rPr lang="ru-RU" sz="2400" b="1" dirty="0" smtClean="0">
                <a:solidFill>
                  <a:srgbClr val="FF0066"/>
                </a:solidFill>
              </a:rPr>
              <a:t>       (А. </a:t>
            </a:r>
            <a:r>
              <a:rPr lang="ru-RU" sz="2400" b="1" dirty="0" err="1" smtClean="0">
                <a:solidFill>
                  <a:srgbClr val="FF0066"/>
                </a:solidFill>
              </a:rPr>
              <a:t>Дистервег</a:t>
            </a:r>
            <a:r>
              <a:rPr lang="ru-RU" sz="2400" b="1" dirty="0" smtClean="0">
                <a:solidFill>
                  <a:srgbClr val="FF0066"/>
                </a:solidFill>
              </a:rPr>
              <a:t>. Руководство для немецких учителей. -1913)</a:t>
            </a:r>
          </a:p>
        </p:txBody>
      </p:sp>
    </p:spTree>
  </p:cSld>
  <p:clrMapOvr>
    <a:masterClrMapping/>
  </p:clrMapOvr>
  <p:transition>
    <p:diamon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1" y="0"/>
            <a:ext cx="11055351" cy="692150"/>
          </a:xfrm>
        </p:spPr>
        <p:txBody>
          <a:bodyPr>
            <a:normAutofit fontScale="90000"/>
          </a:bodyPr>
          <a:lstStyle/>
          <a:p>
            <a:pPr eaLnBrk="1" hangingPunct="1">
              <a:defRPr/>
            </a:pPr>
            <a:r>
              <a:rPr lang="ru-RU" b="1" dirty="0" smtClean="0">
                <a:solidFill>
                  <a:schemeClr val="tx1"/>
                </a:solidFill>
                <a:latin typeface="Arial" pitchFamily="34" charset="0"/>
                <a:cs typeface="Arial" pitchFamily="34" charset="0"/>
              </a:rPr>
              <a:t>                      </a:t>
            </a:r>
            <a:r>
              <a:rPr lang="ru-RU" sz="4800" b="1" dirty="0">
                <a:solidFill>
                  <a:schemeClr val="tx1"/>
                </a:solidFill>
                <a:latin typeface="Arial" pitchFamily="34" charset="0"/>
                <a:cs typeface="Arial" pitchFamily="34" charset="0"/>
              </a:rPr>
              <a:t> </a:t>
            </a:r>
            <a:r>
              <a:rPr lang="ru-RU" sz="4800" b="1" dirty="0" smtClean="0">
                <a:solidFill>
                  <a:schemeClr val="tx1"/>
                </a:solidFill>
                <a:latin typeface="Arial" pitchFamily="34" charset="0"/>
                <a:cs typeface="Arial" pitchFamily="34" charset="0"/>
              </a:rPr>
              <a:t>    СВЕЧИ</a:t>
            </a:r>
            <a:endParaRPr lang="ru-RU" sz="4800" b="1" dirty="0">
              <a:solidFill>
                <a:schemeClr val="tx1"/>
              </a:solidFill>
              <a:latin typeface="Arial" pitchFamily="34" charset="0"/>
              <a:cs typeface="Arial" pitchFamily="34" charset="0"/>
            </a:endParaRPr>
          </a:p>
        </p:txBody>
      </p:sp>
      <p:sp>
        <p:nvSpPr>
          <p:cNvPr id="28675" name="Дата 3"/>
          <p:cNvSpPr>
            <a:spLocks noGrp="1"/>
          </p:cNvSpPr>
          <p:nvPr>
            <p:ph type="dt" sz="quarter" idx="10"/>
          </p:nvPr>
        </p:nvSpPr>
        <p:spPr bwMode="auto">
          <a:noFill/>
          <a:ln>
            <a:miter lim="800000"/>
            <a:headEnd/>
            <a:tailEnd/>
          </a:ln>
        </p:spPr>
        <p:txBody>
          <a:bodyPr wrap="square" lIns="91440" tIns="45720" rIns="91440" bIns="45720" numCol="1" compatLnSpc="1">
            <a:prstTxWarp prst="textNoShape">
              <a:avLst/>
            </a:prstTxWarp>
          </a:bodyPr>
          <a:lstStyle/>
          <a:p>
            <a:endParaRPr lang="ru-RU" smtClean="0"/>
          </a:p>
        </p:txBody>
      </p:sp>
      <p:pic>
        <p:nvPicPr>
          <p:cNvPr id="28676" name="Объект 4" descr="http://kamyshinschool7.ucoz.ru/svechi_gif.gif"/>
          <p:cNvPicPr>
            <a:picLocks noGrp="1"/>
          </p:cNvPicPr>
          <p:nvPr>
            <p:ph sz="quarter" idx="1"/>
          </p:nvPr>
        </p:nvPicPr>
        <p:blipFill>
          <a:blip r:embed="rId2"/>
          <a:srcRect/>
          <a:stretch>
            <a:fillRect/>
          </a:stretch>
        </p:blipFill>
        <p:spPr>
          <a:xfrm>
            <a:off x="0" y="0"/>
            <a:ext cx="12192000" cy="6858000"/>
          </a:xfrm>
        </p:spPr>
      </p:pic>
      <p:sp>
        <p:nvSpPr>
          <p:cNvPr id="5" name="TextBox 4"/>
          <p:cNvSpPr txBox="1"/>
          <p:nvPr/>
        </p:nvSpPr>
        <p:spPr>
          <a:xfrm>
            <a:off x="2317531" y="583324"/>
            <a:ext cx="8213835" cy="369332"/>
          </a:xfrm>
          <a:prstGeom prst="rect">
            <a:avLst/>
          </a:prstGeom>
          <a:noFill/>
        </p:spPr>
        <p:txBody>
          <a:bodyPr wrap="square" rtlCol="0">
            <a:spAutoFit/>
          </a:bodyPr>
          <a:lstStyle/>
          <a:p>
            <a:endParaRPr lang="ru-RU" dirty="0"/>
          </a:p>
        </p:txBody>
      </p:sp>
      <p:sp>
        <p:nvSpPr>
          <p:cNvPr id="6" name="TextBox 5"/>
          <p:cNvSpPr txBox="1"/>
          <p:nvPr/>
        </p:nvSpPr>
        <p:spPr>
          <a:xfrm>
            <a:off x="1418896" y="5328745"/>
            <a:ext cx="9648496" cy="923330"/>
          </a:xfrm>
          <a:prstGeom prst="rect">
            <a:avLst/>
          </a:prstGeom>
          <a:noFill/>
        </p:spPr>
        <p:txBody>
          <a:bodyPr wrap="square" rtlCol="0">
            <a:spAutoFit/>
          </a:bodyPr>
          <a:lstStyle/>
          <a:p>
            <a:pPr algn="ctr"/>
            <a:r>
              <a:rPr lang="ru-RU" sz="5400" b="1" dirty="0" smtClean="0">
                <a:solidFill>
                  <a:schemeClr val="accent5">
                    <a:lumMod val="20000"/>
                    <a:lumOff val="80000"/>
                  </a:schemeClr>
                </a:solidFill>
              </a:rPr>
              <a:t>СПАСИБО ЗА ВНИМАНИЕ !</a:t>
            </a:r>
            <a:endParaRPr lang="ru-RU" sz="5400" b="1" dirty="0">
              <a:solidFill>
                <a:schemeClr val="accent5">
                  <a:lumMod val="20000"/>
                  <a:lumOff val="80000"/>
                </a:schemeClr>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204686" y="159657"/>
            <a:ext cx="10784114" cy="2888343"/>
          </a:xfrm>
        </p:spPr>
        <p:txBody>
          <a:bodyPr>
            <a:normAutofit/>
          </a:bodyPr>
          <a:lstStyle/>
          <a:p>
            <a:r>
              <a:rPr lang="ru-RU" sz="2800" dirty="0"/>
              <a:t>Стратегия социального конструирования образования задает вектор целенаправленной модернизации системы образования, в которой </a:t>
            </a:r>
            <a:r>
              <a:rPr lang="ru-RU" sz="2800" b="1" dirty="0"/>
              <a:t>Программа развития и формирования универсальных учебных действий </a:t>
            </a:r>
            <a:r>
              <a:rPr lang="ru-RU" sz="2800" i="1" u="sng" dirty="0"/>
              <a:t>выступает как психологическая составляющая модернизации образовательной системы.</a:t>
            </a:r>
          </a:p>
          <a:p>
            <a:pPr algn="r"/>
            <a:r>
              <a:rPr lang="ru-RU" sz="2000" dirty="0" err="1"/>
              <a:t>Асмолов</a:t>
            </a:r>
            <a:r>
              <a:rPr lang="ru-RU" sz="2000" dirty="0"/>
              <a:t> А. Г</a:t>
            </a:r>
            <a:r>
              <a:rPr lang="ru-RU" sz="2000" dirty="0" smtClean="0"/>
              <a:t>.</a:t>
            </a:r>
            <a:endParaRPr lang="ru-RU" sz="2000" dirty="0"/>
          </a:p>
        </p:txBody>
      </p:sp>
      <p:sp>
        <p:nvSpPr>
          <p:cNvPr id="2" name="Прямоугольник 1"/>
          <p:cNvSpPr/>
          <p:nvPr/>
        </p:nvSpPr>
        <p:spPr>
          <a:xfrm>
            <a:off x="1306287" y="3338286"/>
            <a:ext cx="10885713" cy="3108543"/>
          </a:xfrm>
          <a:prstGeom prst="rect">
            <a:avLst/>
          </a:prstGeom>
        </p:spPr>
        <p:txBody>
          <a:bodyPr wrap="square">
            <a:spAutoFit/>
          </a:bodyPr>
          <a:lstStyle/>
          <a:p>
            <a:r>
              <a:rPr lang="ru-RU" sz="2800" dirty="0"/>
              <a:t>Исходным положением становится тезис об </a:t>
            </a:r>
            <a:r>
              <a:rPr lang="ru-RU" sz="2800" b="1" i="1" dirty="0" err="1"/>
              <a:t>интериоризации</a:t>
            </a:r>
            <a:r>
              <a:rPr lang="ru-RU" sz="2800" dirty="0"/>
              <a:t> как механизме порождения психологических способностей человека путем преобразования </a:t>
            </a:r>
            <a:r>
              <a:rPr lang="ru-RU" sz="2800" i="1" u="sng" dirty="0"/>
              <a:t>внешней предметной деятельности</a:t>
            </a:r>
            <a:r>
              <a:rPr lang="ru-RU" sz="2800" u="sng" dirty="0"/>
              <a:t> </a:t>
            </a:r>
            <a:r>
              <a:rPr lang="ru-RU" sz="2800" dirty="0"/>
              <a:t>во </a:t>
            </a:r>
            <a:r>
              <a:rPr lang="ru-RU" sz="2800" i="1" u="sng" dirty="0"/>
              <a:t>внутреннюю психическую деятельность</a:t>
            </a:r>
            <a:r>
              <a:rPr lang="ru-RU" sz="2800" dirty="0"/>
              <a:t>. Соответственно, личностное, социальное, познавательное развитие учащихся определяется характером организации их деятельности, в первую очередь, учебной. </a:t>
            </a:r>
          </a:p>
        </p:txBody>
      </p:sp>
    </p:spTree>
    <p:extLst>
      <p:ext uri="{BB962C8B-B14F-4D97-AF65-F5344CB8AC3E}">
        <p14:creationId xmlns="" xmlns:p14="http://schemas.microsoft.com/office/powerpoint/2010/main" val="2391895497"/>
      </p:ext>
    </p:extLst>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Заголовок 1"/>
          <p:cNvSpPr>
            <a:spLocks noGrp="1"/>
          </p:cNvSpPr>
          <p:nvPr>
            <p:ph type="title"/>
          </p:nvPr>
        </p:nvSpPr>
        <p:spPr>
          <a:xfrm>
            <a:off x="1037167" y="407988"/>
            <a:ext cx="11154833" cy="1012825"/>
          </a:xfrm>
        </p:spPr>
        <p:txBody>
          <a:bodyPr>
            <a:normAutofit fontScale="90000"/>
          </a:bodyPr>
          <a:lstStyle/>
          <a:p>
            <a:r>
              <a:rPr lang="ru-RU" b="1" smtClean="0"/>
              <a:t>Цель и задачи работы педагога-психолога ОУ</a:t>
            </a:r>
            <a:r>
              <a:rPr lang="ru-RU" smtClean="0"/>
              <a:t/>
            </a:r>
            <a:br>
              <a:rPr lang="ru-RU" smtClean="0"/>
            </a:br>
            <a:endParaRPr lang="ru-RU" smtClean="0"/>
          </a:p>
        </p:txBody>
      </p:sp>
      <p:sp>
        <p:nvSpPr>
          <p:cNvPr id="10243" name="Объект 2"/>
          <p:cNvSpPr>
            <a:spLocks noGrp="1"/>
          </p:cNvSpPr>
          <p:nvPr>
            <p:ph idx="1"/>
          </p:nvPr>
        </p:nvSpPr>
        <p:spPr>
          <a:xfrm>
            <a:off x="1059818" y="1023583"/>
            <a:ext cx="10818283" cy="3357348"/>
          </a:xfrm>
        </p:spPr>
        <p:txBody>
          <a:bodyPr>
            <a:normAutofit/>
          </a:bodyPr>
          <a:lstStyle/>
          <a:p>
            <a:r>
              <a:rPr lang="ru-RU" sz="2800" b="1" dirty="0" smtClean="0"/>
              <a:t>Цель работы педагога-психолога</a:t>
            </a:r>
            <a:r>
              <a:rPr lang="ru-RU" sz="2800" dirty="0" smtClean="0"/>
              <a:t> – методическое обеспечение всех участников образовательного процесса в вопросах осуществления психологического сопровождения развития школьников в соответствии с требованиями ФГОС.</a:t>
            </a:r>
          </a:p>
        </p:txBody>
      </p:sp>
      <p:pic>
        <p:nvPicPr>
          <p:cNvPr id="4" name="Picture 5"/>
          <p:cNvPicPr>
            <a:picLocks noChangeAspect="1" noChangeArrowheads="1"/>
          </p:cNvPicPr>
          <p:nvPr/>
        </p:nvPicPr>
        <p:blipFill>
          <a:blip r:embed="rId2" cstate="print"/>
          <a:srcRect/>
          <a:stretch>
            <a:fillRect/>
          </a:stretch>
        </p:blipFill>
        <p:spPr bwMode="auto">
          <a:xfrm>
            <a:off x="6287305" y="3398077"/>
            <a:ext cx="5904695" cy="3296150"/>
          </a:xfrm>
          <a:prstGeom prst="rect">
            <a:avLst/>
          </a:prstGeom>
          <a:ln>
            <a:noFill/>
          </a:ln>
          <a:effectLst>
            <a:softEdge rad="112500"/>
          </a:effectLst>
        </p:spPr>
      </p:pic>
    </p:spTree>
  </p:cSld>
  <p:clrMapOvr>
    <a:masterClrMapping/>
  </p:clrMapOvr>
  <p:transition>
    <p:strips dir="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1484311" y="685801"/>
            <a:ext cx="10018713" cy="487906"/>
          </a:xfrm>
        </p:spPr>
        <p:txBody>
          <a:bodyPr>
            <a:noAutofit/>
          </a:bodyPr>
          <a:lstStyle/>
          <a:p>
            <a:r>
              <a:rPr lang="ru-RU" sz="3200" b="1" dirty="0">
                <a:solidFill>
                  <a:schemeClr val="hlink"/>
                </a:solidFill>
              </a:rPr>
              <a:t>Задачи психологического сопровождения:</a:t>
            </a:r>
          </a:p>
        </p:txBody>
      </p:sp>
      <p:sp>
        <p:nvSpPr>
          <p:cNvPr id="9219" name="Rectangle 3"/>
          <p:cNvSpPr>
            <a:spLocks noGrp="1" noChangeArrowheads="1"/>
          </p:cNvSpPr>
          <p:nvPr>
            <p:ph type="body" idx="1"/>
          </p:nvPr>
        </p:nvSpPr>
        <p:spPr>
          <a:xfrm>
            <a:off x="1687147" y="1198179"/>
            <a:ext cx="10222173" cy="5139559"/>
          </a:xfrm>
        </p:spPr>
        <p:txBody>
          <a:bodyPr>
            <a:normAutofit/>
          </a:bodyPr>
          <a:lstStyle/>
          <a:p>
            <a:r>
              <a:rPr lang="ru-RU" sz="1800" dirty="0" smtClean="0"/>
              <a:t>1. Организация </a:t>
            </a:r>
            <a:r>
              <a:rPr lang="ru-RU" sz="1800" b="1" dirty="0" smtClean="0"/>
              <a:t>психолого-педагогического сопровождения </a:t>
            </a:r>
            <a:r>
              <a:rPr lang="ru-RU" sz="1800" dirty="0" smtClean="0"/>
              <a:t>педагогов, обучающихся, родителей на этапе внедрения ФГОС ООО;</a:t>
            </a:r>
          </a:p>
          <a:p>
            <a:r>
              <a:rPr lang="ru-RU" sz="1800" dirty="0" smtClean="0"/>
              <a:t>2</a:t>
            </a:r>
            <a:r>
              <a:rPr lang="ru-RU" sz="1800" b="1" dirty="0" smtClean="0"/>
              <a:t>. Развитие психолого-педагогической компетентности</a:t>
            </a:r>
            <a:r>
              <a:rPr lang="ru-RU" sz="1800" dirty="0" smtClean="0"/>
              <a:t> (психологической культуры) обучающихся, родителей, педагогов;</a:t>
            </a:r>
          </a:p>
          <a:p>
            <a:r>
              <a:rPr lang="ru-RU" sz="1800" dirty="0" smtClean="0"/>
              <a:t>3. Обеспечение </a:t>
            </a:r>
            <a:r>
              <a:rPr lang="ru-RU" sz="1800" b="1" dirty="0" smtClean="0"/>
              <a:t>преемственности в психологическом сопровождении формирования УУД </a:t>
            </a:r>
            <a:r>
              <a:rPr lang="ru-RU" sz="1800" dirty="0" smtClean="0"/>
              <a:t>у обучающихся  младшего школьного возраста и обучающихся основной школы;</a:t>
            </a:r>
          </a:p>
          <a:p>
            <a:r>
              <a:rPr lang="ru-RU" sz="1800" dirty="0" smtClean="0"/>
              <a:t>4. </a:t>
            </a:r>
            <a:r>
              <a:rPr lang="ru-RU" sz="1800" b="1" dirty="0" smtClean="0"/>
              <a:t>Сопровождение обучающихся в условиях основной школы</a:t>
            </a:r>
            <a:r>
              <a:rPr lang="ru-RU" sz="1800" dirty="0" smtClean="0"/>
              <a:t>;</a:t>
            </a:r>
          </a:p>
          <a:p>
            <a:r>
              <a:rPr lang="ru-RU" sz="1800" dirty="0" smtClean="0"/>
              <a:t>5. Систематическое </a:t>
            </a:r>
            <a:r>
              <a:rPr lang="ru-RU" sz="1800" b="1" dirty="0" smtClean="0"/>
              <a:t>отслеживание психолого-педагогического статуса ребенка и динамики его психологического развития</a:t>
            </a:r>
            <a:r>
              <a:rPr lang="ru-RU" sz="1800" dirty="0" smtClean="0"/>
              <a:t> в процессе школьного обучения, подбор методов и средств оценки </a:t>
            </a:r>
            <a:r>
              <a:rPr lang="ru-RU" sz="1800" dirty="0" err="1" smtClean="0"/>
              <a:t>сформированности</a:t>
            </a:r>
            <a:r>
              <a:rPr lang="ru-RU" sz="1800" dirty="0" smtClean="0"/>
              <a:t> универсальных учебных действий;</a:t>
            </a:r>
          </a:p>
          <a:p>
            <a:r>
              <a:rPr lang="ru-RU" sz="1800" dirty="0" smtClean="0"/>
              <a:t>6. </a:t>
            </a:r>
            <a:r>
              <a:rPr lang="ru-RU" sz="1800" b="1" dirty="0" smtClean="0"/>
              <a:t>Выявление особых образовательных потребностей детей </a:t>
            </a:r>
            <a:r>
              <a:rPr lang="ru-RU" sz="1800" dirty="0" smtClean="0"/>
              <a:t>с ограниченными возможностями здоровья, обусловленных недостатками в их физическом и (или) психическом развитии и осуществление индивидуально-ориентированной </a:t>
            </a:r>
            <a:r>
              <a:rPr lang="ru-RU" sz="1800" dirty="0" err="1" smtClean="0"/>
              <a:t>психолого-медико-педагогической</a:t>
            </a:r>
            <a:r>
              <a:rPr lang="ru-RU" sz="1800" dirty="0" smtClean="0"/>
              <a:t> помощи таким детям.</a:t>
            </a:r>
            <a:endParaRPr lang="ru-RU" sz="1800" dirty="0"/>
          </a:p>
        </p:txBody>
      </p:sp>
    </p:spTree>
  </p:cSld>
  <p:clrMapOvr>
    <a:masterClrMapping/>
  </p:clrMapOvr>
  <p:transition>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Заголовок 1"/>
          <p:cNvSpPr>
            <a:spLocks noGrp="1"/>
          </p:cNvSpPr>
          <p:nvPr>
            <p:ph type="title"/>
          </p:nvPr>
        </p:nvSpPr>
        <p:spPr>
          <a:xfrm>
            <a:off x="1633928" y="270786"/>
            <a:ext cx="10103370" cy="1393121"/>
          </a:xfrm>
        </p:spPr>
        <p:txBody>
          <a:bodyPr>
            <a:noAutofit/>
          </a:bodyPr>
          <a:lstStyle/>
          <a:p>
            <a:r>
              <a:rPr lang="ru-RU" sz="3200" b="1" dirty="0" smtClean="0"/>
              <a:t>Основные направления психологического сопровождения обучающихся в рамках введения ФГОС ООО:</a:t>
            </a:r>
            <a:endParaRPr lang="ru-RU" sz="3200" dirty="0" smtClean="0"/>
          </a:p>
        </p:txBody>
      </p:sp>
      <p:sp>
        <p:nvSpPr>
          <p:cNvPr id="13315" name="Объект 2"/>
          <p:cNvSpPr>
            <a:spLocks noGrp="1"/>
          </p:cNvSpPr>
          <p:nvPr>
            <p:ph idx="1"/>
          </p:nvPr>
        </p:nvSpPr>
        <p:spPr>
          <a:xfrm>
            <a:off x="1528997" y="1603948"/>
            <a:ext cx="10448146" cy="4811842"/>
          </a:xfrm>
        </p:spPr>
        <p:txBody>
          <a:bodyPr>
            <a:normAutofit/>
          </a:bodyPr>
          <a:lstStyle/>
          <a:p>
            <a:r>
              <a:rPr lang="ru-RU" sz="3200" i="1" dirty="0" smtClean="0">
                <a:solidFill>
                  <a:srgbClr val="FF0000"/>
                </a:solidFill>
              </a:rPr>
              <a:t>1. Профилактическое направление</a:t>
            </a:r>
            <a:endParaRPr lang="en-US" sz="3200" i="1" dirty="0" smtClean="0">
              <a:solidFill>
                <a:srgbClr val="FF0000"/>
              </a:solidFill>
            </a:endParaRPr>
          </a:p>
          <a:p>
            <a:r>
              <a:rPr lang="ru-RU" sz="3200" i="1" dirty="0" smtClean="0">
                <a:solidFill>
                  <a:srgbClr val="FF0000"/>
                </a:solidFill>
              </a:rPr>
              <a:t>2. Диагностическое направление</a:t>
            </a:r>
            <a:endParaRPr lang="en-US" sz="3200" i="1" dirty="0" smtClean="0">
              <a:solidFill>
                <a:srgbClr val="FF0000"/>
              </a:solidFill>
            </a:endParaRPr>
          </a:p>
          <a:p>
            <a:r>
              <a:rPr lang="ru-RU" sz="3200" i="1" dirty="0" smtClean="0">
                <a:solidFill>
                  <a:srgbClr val="FF0000"/>
                </a:solidFill>
              </a:rPr>
              <a:t>3. Консультативное направление</a:t>
            </a:r>
            <a:r>
              <a:rPr lang="ru-RU" sz="3200" dirty="0" smtClean="0">
                <a:solidFill>
                  <a:srgbClr val="FF0000"/>
                </a:solidFill>
              </a:rPr>
              <a:t> </a:t>
            </a:r>
            <a:endParaRPr lang="en-US" sz="3200" dirty="0" smtClean="0">
              <a:solidFill>
                <a:srgbClr val="FF0000"/>
              </a:solidFill>
            </a:endParaRPr>
          </a:p>
          <a:p>
            <a:r>
              <a:rPr lang="ru-RU" sz="3200" i="1" dirty="0" smtClean="0">
                <a:solidFill>
                  <a:srgbClr val="FF0000"/>
                </a:solidFill>
              </a:rPr>
              <a:t>4. Развивающее направление</a:t>
            </a:r>
            <a:endParaRPr lang="en-US" sz="3200" i="1" dirty="0" smtClean="0">
              <a:solidFill>
                <a:srgbClr val="FF0000"/>
              </a:solidFill>
            </a:endParaRPr>
          </a:p>
          <a:p>
            <a:r>
              <a:rPr lang="ru-RU" sz="3200" i="1" dirty="0" smtClean="0">
                <a:solidFill>
                  <a:srgbClr val="FF0000"/>
                </a:solidFill>
              </a:rPr>
              <a:t>5. Коррекционное направление</a:t>
            </a:r>
            <a:endParaRPr lang="en-US" sz="3200" i="1" dirty="0" smtClean="0">
              <a:solidFill>
                <a:srgbClr val="FF0000"/>
              </a:solidFill>
            </a:endParaRPr>
          </a:p>
          <a:p>
            <a:r>
              <a:rPr lang="ru-RU" sz="3200" dirty="0" smtClean="0">
                <a:solidFill>
                  <a:srgbClr val="FF0000"/>
                </a:solidFill>
              </a:rPr>
              <a:t>6.</a:t>
            </a:r>
            <a:r>
              <a:rPr lang="ru-RU" sz="3200" i="1" dirty="0" smtClean="0">
                <a:solidFill>
                  <a:srgbClr val="FF0000"/>
                </a:solidFill>
              </a:rPr>
              <a:t>Просветительско-образовательное направление</a:t>
            </a:r>
          </a:p>
          <a:p>
            <a:r>
              <a:rPr lang="ru-RU" sz="3200" dirty="0" smtClean="0">
                <a:solidFill>
                  <a:srgbClr val="FF0000"/>
                </a:solidFill>
              </a:rPr>
              <a:t>7.</a:t>
            </a:r>
            <a:r>
              <a:rPr lang="ru-RU" sz="3200" i="1" dirty="0" smtClean="0">
                <a:solidFill>
                  <a:srgbClr val="FF0000"/>
                </a:solidFill>
              </a:rPr>
              <a:t>Профориентационное направление</a:t>
            </a:r>
            <a:endParaRPr lang="ru-RU" sz="3200" dirty="0" smtClean="0">
              <a:solidFill>
                <a:srgbClr val="FF0000"/>
              </a:solidFill>
            </a:endParaRPr>
          </a:p>
        </p:txBody>
      </p:sp>
    </p:spTree>
  </p:cSld>
  <p:clrMapOvr>
    <a:masterClrMapping/>
  </p:clrMapOvr>
  <p:transition>
    <p:cover dir="l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2173288" y="494675"/>
            <a:ext cx="7300496" cy="6130977"/>
          </a:xfrm>
        </p:spPr>
        <p:txBody>
          <a:bodyPr>
            <a:normAutofit fontScale="90000"/>
          </a:bodyPr>
          <a:lstStyle/>
          <a:p>
            <a:r>
              <a:rPr lang="ru-RU" dirty="0" smtClean="0"/>
              <a:t>В реализации психолого-педагогического сопровождения задействованы:</a:t>
            </a:r>
            <a:r>
              <a:rPr lang="ru-RU" dirty="0" smtClean="0">
                <a:solidFill>
                  <a:srgbClr val="FF0000"/>
                </a:solidFill>
              </a:rPr>
              <a:t/>
            </a:r>
            <a:br>
              <a:rPr lang="ru-RU" dirty="0" smtClean="0">
                <a:solidFill>
                  <a:srgbClr val="FF0000"/>
                </a:solidFill>
              </a:rPr>
            </a:br>
            <a:r>
              <a:rPr lang="ru-RU" dirty="0" smtClean="0">
                <a:solidFill>
                  <a:srgbClr val="FF0000"/>
                </a:solidFill>
              </a:rPr>
              <a:t>- администрация школы,</a:t>
            </a:r>
            <a:br>
              <a:rPr lang="ru-RU" dirty="0" smtClean="0">
                <a:solidFill>
                  <a:srgbClr val="FF0000"/>
                </a:solidFill>
              </a:rPr>
            </a:br>
            <a:r>
              <a:rPr lang="ru-RU" dirty="0" smtClean="0">
                <a:solidFill>
                  <a:srgbClr val="FF0000"/>
                </a:solidFill>
              </a:rPr>
              <a:t>- классные руководители,</a:t>
            </a:r>
            <a:br>
              <a:rPr lang="ru-RU" dirty="0" smtClean="0">
                <a:solidFill>
                  <a:srgbClr val="FF0000"/>
                </a:solidFill>
              </a:rPr>
            </a:br>
            <a:r>
              <a:rPr lang="ru-RU" dirty="0" smtClean="0">
                <a:solidFill>
                  <a:srgbClr val="FF0000"/>
                </a:solidFill>
              </a:rPr>
              <a:t>- педагог-психолог,</a:t>
            </a:r>
            <a:br>
              <a:rPr lang="ru-RU" dirty="0" smtClean="0">
                <a:solidFill>
                  <a:srgbClr val="FF0000"/>
                </a:solidFill>
              </a:rPr>
            </a:br>
            <a:r>
              <a:rPr lang="ru-RU" dirty="0" smtClean="0">
                <a:solidFill>
                  <a:srgbClr val="FF0000"/>
                </a:solidFill>
              </a:rPr>
              <a:t>- социальный педагог,</a:t>
            </a:r>
            <a:br>
              <a:rPr lang="ru-RU" dirty="0" smtClean="0">
                <a:solidFill>
                  <a:srgbClr val="FF0000"/>
                </a:solidFill>
              </a:rPr>
            </a:br>
            <a:r>
              <a:rPr lang="ru-RU" dirty="0" smtClean="0">
                <a:solidFill>
                  <a:srgbClr val="FF0000"/>
                </a:solidFill>
              </a:rPr>
              <a:t>- учителя-предметники,</a:t>
            </a:r>
            <a:br>
              <a:rPr lang="ru-RU" dirty="0" smtClean="0">
                <a:solidFill>
                  <a:srgbClr val="FF0000"/>
                </a:solidFill>
              </a:rPr>
            </a:br>
            <a:r>
              <a:rPr lang="ru-RU" dirty="0" smtClean="0">
                <a:solidFill>
                  <a:srgbClr val="FF0000"/>
                </a:solidFill>
              </a:rPr>
              <a:t>- логопед,</a:t>
            </a:r>
            <a:br>
              <a:rPr lang="ru-RU" dirty="0" smtClean="0">
                <a:solidFill>
                  <a:srgbClr val="FF0000"/>
                </a:solidFill>
              </a:rPr>
            </a:br>
            <a:r>
              <a:rPr lang="ru-RU" dirty="0" smtClean="0">
                <a:solidFill>
                  <a:srgbClr val="FF0000"/>
                </a:solidFill>
              </a:rPr>
              <a:t>- медицинский работник школы.</a:t>
            </a:r>
            <a:r>
              <a:rPr lang="ru-RU" dirty="0" smtClean="0"/>
              <a:t/>
            </a:r>
            <a:br>
              <a:rPr lang="ru-RU" dirty="0" smtClean="0"/>
            </a:br>
            <a:endParaRPr lang="ru-RU" dirty="0"/>
          </a:p>
        </p:txBody>
      </p:sp>
      <p:pic>
        <p:nvPicPr>
          <p:cNvPr id="4" name="Picture 9" descr="C41-33 копия"/>
          <p:cNvPicPr>
            <a:picLocks noChangeAspect="1" noChangeArrowheads="1"/>
          </p:cNvPicPr>
          <p:nvPr/>
        </p:nvPicPr>
        <p:blipFill>
          <a:blip r:embed="rId2"/>
          <a:srcRect/>
          <a:stretch>
            <a:fillRect/>
          </a:stretch>
        </p:blipFill>
        <p:spPr bwMode="auto">
          <a:xfrm>
            <a:off x="9173981" y="1618938"/>
            <a:ext cx="3018020" cy="4032354"/>
          </a:xfrm>
          <a:prstGeom prst="rect">
            <a:avLst/>
          </a:prstGeom>
          <a:noFill/>
          <a:ln w="9525">
            <a:noFill/>
            <a:miter lim="800000"/>
            <a:headEnd/>
            <a:tailEnd/>
          </a:ln>
        </p:spPr>
      </p:pic>
    </p:spTree>
  </p:cSld>
  <p:clrMapOvr>
    <a:masterClrMapping/>
  </p:clrMapOvr>
  <p:transition>
    <p:strips dir="l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32723" y="928048"/>
            <a:ext cx="9089951" cy="5581934"/>
          </a:xfrm>
        </p:spPr>
        <p:txBody>
          <a:bodyPr>
            <a:normAutofit lnSpcReduction="10000"/>
          </a:bodyPr>
          <a:lstStyle/>
          <a:p>
            <a:r>
              <a:rPr lang="ru-RU" dirty="0"/>
              <a:t>При определении состава и функций УУД для ступени полного общего образования авторы исходили из возрастных психологических особенностей учащихся, факторов и условий их развития, изученных в работах Л. С. Выготского, Д. Б. </a:t>
            </a:r>
            <a:r>
              <a:rPr lang="ru-RU" dirty="0" err="1"/>
              <a:t>Эльконина</a:t>
            </a:r>
            <a:r>
              <a:rPr lang="ru-RU" dirty="0"/>
              <a:t>, В. В. Давыдова, Д. И. </a:t>
            </a:r>
            <a:r>
              <a:rPr lang="ru-RU" dirty="0" err="1"/>
              <a:t>Фельдштейна</a:t>
            </a:r>
            <a:r>
              <a:rPr lang="ru-RU" dirty="0"/>
              <a:t>, В. В. Рубцова, Л. </a:t>
            </a:r>
            <a:r>
              <a:rPr lang="ru-RU" dirty="0" err="1"/>
              <a:t>Кольберга</a:t>
            </a:r>
            <a:r>
              <a:rPr lang="ru-RU" dirty="0"/>
              <a:t>, Э. Эриксона, Л. И. </a:t>
            </a:r>
            <a:r>
              <a:rPr lang="ru-RU" dirty="0" err="1"/>
              <a:t>Божович</a:t>
            </a:r>
            <a:r>
              <a:rPr lang="ru-RU" dirty="0"/>
              <a:t>, А. К. Марковой, Я. А. Пономарева, А. Л. </a:t>
            </a:r>
            <a:r>
              <a:rPr lang="ru-RU" dirty="0" err="1"/>
              <a:t>Венгера</a:t>
            </a:r>
            <a:r>
              <a:rPr lang="ru-RU" dirty="0"/>
              <a:t>, Б. Д. </a:t>
            </a:r>
            <a:r>
              <a:rPr lang="ru-RU" dirty="0" err="1"/>
              <a:t>Эльконина</a:t>
            </a:r>
            <a:r>
              <a:rPr lang="ru-RU" dirty="0"/>
              <a:t>, К. Н. Поливановой, И. С. Кона, А. А. </a:t>
            </a:r>
            <a:r>
              <a:rPr lang="ru-RU" dirty="0" err="1"/>
              <a:t>Реана</a:t>
            </a:r>
            <a:r>
              <a:rPr lang="ru-RU" dirty="0"/>
              <a:t>, Г. А. </a:t>
            </a:r>
            <a:r>
              <a:rPr lang="ru-RU" dirty="0" err="1"/>
              <a:t>Цукерман</a:t>
            </a:r>
            <a:r>
              <a:rPr lang="ru-RU" dirty="0"/>
              <a:t> и др</a:t>
            </a:r>
            <a:r>
              <a:rPr lang="ru-RU" dirty="0" smtClean="0"/>
              <a:t>.</a:t>
            </a:r>
          </a:p>
          <a:p>
            <a:pPr>
              <a:buNone/>
            </a:pPr>
            <a:endParaRPr lang="ru-RU" dirty="0" smtClean="0"/>
          </a:p>
          <a:p>
            <a:r>
              <a:rPr lang="ru-RU" altLang="ru-RU" sz="2800" dirty="0" smtClean="0">
                <a:solidFill>
                  <a:srgbClr val="FF0000"/>
                </a:solidFill>
              </a:rPr>
              <a:t>Формирование универсальных учебных действий в основной школе: от действия к мысли: пособие для учителя / [А.Г. </a:t>
            </a:r>
            <a:r>
              <a:rPr lang="ru-RU" altLang="ru-RU" sz="2800" dirty="0" err="1" smtClean="0">
                <a:solidFill>
                  <a:srgbClr val="FF0000"/>
                </a:solidFill>
              </a:rPr>
              <a:t>Асмолов</a:t>
            </a:r>
            <a:r>
              <a:rPr lang="ru-RU" altLang="ru-RU" sz="2800" dirty="0" smtClean="0">
                <a:solidFill>
                  <a:srgbClr val="FF0000"/>
                </a:solidFill>
              </a:rPr>
              <a:t>, Г.В. </a:t>
            </a:r>
            <a:r>
              <a:rPr lang="ru-RU" altLang="ru-RU" sz="2800" dirty="0" err="1" smtClean="0">
                <a:solidFill>
                  <a:srgbClr val="FF0000"/>
                </a:solidFill>
              </a:rPr>
              <a:t>Бурменская</a:t>
            </a:r>
            <a:r>
              <a:rPr lang="ru-RU" altLang="ru-RU" sz="2800" dirty="0" smtClean="0">
                <a:solidFill>
                  <a:srgbClr val="FF0000"/>
                </a:solidFill>
              </a:rPr>
              <a:t>, И.А.Володарская и др.], под ред. А.Г. </a:t>
            </a:r>
            <a:r>
              <a:rPr lang="ru-RU" altLang="ru-RU" sz="2800" dirty="0" err="1" smtClean="0">
                <a:solidFill>
                  <a:srgbClr val="FF0000"/>
                </a:solidFill>
              </a:rPr>
              <a:t>Асмолова</a:t>
            </a:r>
            <a:r>
              <a:rPr lang="ru-RU" altLang="ru-RU" sz="2800" dirty="0" smtClean="0">
                <a:solidFill>
                  <a:srgbClr val="FF0000"/>
                </a:solidFill>
              </a:rPr>
              <a:t>. – М.: Просвещение, 2010. </a:t>
            </a:r>
          </a:p>
          <a:p>
            <a:endParaRPr lang="ru-RU" dirty="0"/>
          </a:p>
          <a:p>
            <a:endParaRPr lang="ru-RU" dirty="0"/>
          </a:p>
        </p:txBody>
      </p:sp>
    </p:spTree>
    <p:extLst>
      <p:ext uri="{BB962C8B-B14F-4D97-AF65-F5344CB8AC3E}">
        <p14:creationId xmlns="" xmlns:p14="http://schemas.microsoft.com/office/powerpoint/2010/main" val="303424227"/>
      </p:ext>
    </p:extLst>
  </p:cSld>
  <p:clrMapOvr>
    <a:masterClrMapping/>
  </p:clrMapOvr>
  <p:transition>
    <p:circle/>
  </p:transition>
  <p:timing>
    <p:tnLst>
      <p:par>
        <p:cTn id="1" dur="indefinite" restart="never" nodeType="tmRoot"/>
      </p:par>
    </p:tnLst>
  </p:timing>
</p:sld>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_rels/theme4.xml.rels><?xml version="1.0" encoding="UTF-8" standalone="yes"?>
<Relationships xmlns="http://schemas.openxmlformats.org/package/2006/relationships"><Relationship Id="rId1" Type="http://schemas.openxmlformats.org/officeDocument/2006/relationships/image" Target="../media/image2.jpeg"/></Relationships>
</file>

<file path=ppt/theme/_rels/theme5.xml.rels><?xml version="1.0" encoding="UTF-8" standalone="yes"?>
<Relationships xmlns="http://schemas.openxmlformats.org/package/2006/relationships"><Relationship Id="rId1" Type="http://schemas.openxmlformats.org/officeDocument/2006/relationships/image" Target="../media/image2.jpeg"/></Relationships>
</file>

<file path=ppt/theme/_rels/theme6.xml.rels><?xml version="1.0" encoding="UTF-8" standalone="yes"?>
<Relationships xmlns="http://schemas.openxmlformats.org/package/2006/relationships"><Relationship Id="rId1" Type="http://schemas.openxmlformats.org/officeDocument/2006/relationships/image" Target="../media/image2.jpeg"/></Relationships>
</file>

<file path=ppt/theme/_rels/theme7.xml.rels><?xml version="1.0" encoding="UTF-8" standalone="yes"?>
<Relationships xmlns="http://schemas.openxmlformats.org/package/2006/relationships"><Relationship Id="rId1" Type="http://schemas.openxmlformats.org/officeDocument/2006/relationships/image" Target="../media/image2.jpeg"/></Relationships>
</file>

<file path=ppt/theme/_rels/theme8.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Параллакс">
  <a:themeElements>
    <a:clrScheme name="Параллакс">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Параллакс">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 xmlns:thm15="http://schemas.microsoft.com/office/thememl/2012/main" name="Parallax" id="{3388167B-A2EB-4685-9635-1831D9AEF8C4}" vid="{4F7A876A-7598-49CA-AFC8-8EDA2551E4A7}"/>
    </a:ext>
  </a:extLst>
</a:theme>
</file>

<file path=ppt/theme/theme4.xml><?xml version="1.0" encoding="utf-8"?>
<a:theme xmlns:a="http://schemas.openxmlformats.org/drawingml/2006/main" name="1_Параллакс">
  <a:themeElements>
    <a:clrScheme name="Параллакс">
      <a:dk1>
        <a:sysClr val="windowText" lastClr="000000"/>
      </a:dk1>
      <a:lt1>
        <a:sysClr val="window" lastClr="FFFFFF"/>
      </a:lt1>
      <a:dk2>
        <a:srgbClr val="212121"/>
      </a:dk2>
      <a:lt2>
        <a:srgbClr val="CDD0D1"/>
      </a:lt2>
      <a:accent1>
        <a:srgbClr val="EB8F22"/>
      </a:accent1>
      <a:accent2>
        <a:srgbClr val="CD4223"/>
      </a:accent2>
      <a:accent3>
        <a:srgbClr val="A89374"/>
      </a:accent3>
      <a:accent4>
        <a:srgbClr val="83AA67"/>
      </a:accent4>
      <a:accent5>
        <a:srgbClr val="4FA9C1"/>
      </a:accent5>
      <a:accent6>
        <a:srgbClr val="9390AF"/>
      </a:accent6>
      <a:hlink>
        <a:srgbClr val="EC7220"/>
      </a:hlink>
      <a:folHlink>
        <a:srgbClr val="F09355"/>
      </a:folHlink>
    </a:clrScheme>
    <a:fontScheme name="Параллакс">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 xmlns:thm15="http://schemas.microsoft.com/office/thememl/2012/main" name="Parallax" id="{3388167B-A2EB-4685-9635-1831D9AEF8C4}" vid="{EBEC8F79-A447-43FC-8E81-85E8468AF3F9}"/>
    </a:ext>
  </a:extLst>
</a:theme>
</file>

<file path=ppt/theme/theme5.xml><?xml version="1.0" encoding="utf-8"?>
<a:theme xmlns:a="http://schemas.openxmlformats.org/drawingml/2006/main" name="2_Параллакс">
  <a:themeElements>
    <a:clrScheme name="Параллакс">
      <a:dk1>
        <a:sysClr val="windowText" lastClr="000000"/>
      </a:dk1>
      <a:lt1>
        <a:sysClr val="window" lastClr="FFFFFF"/>
      </a:lt1>
      <a:dk2>
        <a:srgbClr val="212121"/>
      </a:dk2>
      <a:lt2>
        <a:srgbClr val="CDD0D1"/>
      </a:lt2>
      <a:accent1>
        <a:srgbClr val="EB8F22"/>
      </a:accent1>
      <a:accent2>
        <a:srgbClr val="CD4223"/>
      </a:accent2>
      <a:accent3>
        <a:srgbClr val="A89374"/>
      </a:accent3>
      <a:accent4>
        <a:srgbClr val="83AA67"/>
      </a:accent4>
      <a:accent5>
        <a:srgbClr val="4FA9C1"/>
      </a:accent5>
      <a:accent6>
        <a:srgbClr val="9390AF"/>
      </a:accent6>
      <a:hlink>
        <a:srgbClr val="EC7220"/>
      </a:hlink>
      <a:folHlink>
        <a:srgbClr val="F09355"/>
      </a:folHlink>
    </a:clrScheme>
    <a:fontScheme name="Параллакс">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 xmlns:thm15="http://schemas.microsoft.com/office/thememl/2012/main" name="Parallax" id="{3388167B-A2EB-4685-9635-1831D9AEF8C4}" vid="{EBEC8F79-A447-43FC-8E81-85E8468AF3F9}"/>
    </a:ext>
  </a:extLst>
</a:theme>
</file>

<file path=ppt/theme/theme6.xml><?xml version="1.0" encoding="utf-8"?>
<a:theme xmlns:a="http://schemas.openxmlformats.org/drawingml/2006/main" name="3_Параллакс">
  <a:themeElements>
    <a:clrScheme name="Параллакс">
      <a:dk1>
        <a:sysClr val="windowText" lastClr="000000"/>
      </a:dk1>
      <a:lt1>
        <a:sysClr val="window" lastClr="FFFFFF"/>
      </a:lt1>
      <a:dk2>
        <a:srgbClr val="212121"/>
      </a:dk2>
      <a:lt2>
        <a:srgbClr val="CDD0D1"/>
      </a:lt2>
      <a:accent1>
        <a:srgbClr val="EB8F22"/>
      </a:accent1>
      <a:accent2>
        <a:srgbClr val="CD4223"/>
      </a:accent2>
      <a:accent3>
        <a:srgbClr val="A89374"/>
      </a:accent3>
      <a:accent4>
        <a:srgbClr val="83AA67"/>
      </a:accent4>
      <a:accent5>
        <a:srgbClr val="4FA9C1"/>
      </a:accent5>
      <a:accent6>
        <a:srgbClr val="9390AF"/>
      </a:accent6>
      <a:hlink>
        <a:srgbClr val="EC7220"/>
      </a:hlink>
      <a:folHlink>
        <a:srgbClr val="F09355"/>
      </a:folHlink>
    </a:clrScheme>
    <a:fontScheme name="Параллакс">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 xmlns:thm15="http://schemas.microsoft.com/office/thememl/2012/main" name="Parallax" id="{3388167B-A2EB-4685-9635-1831D9AEF8C4}" vid="{EBEC8F79-A447-43FC-8E81-85E8468AF3F9}"/>
    </a:ext>
  </a:extLst>
</a:theme>
</file>

<file path=ppt/theme/theme7.xml><?xml version="1.0" encoding="utf-8"?>
<a:theme xmlns:a="http://schemas.openxmlformats.org/drawingml/2006/main" name="4_Параллакс">
  <a:themeElements>
    <a:clrScheme name="Параллакс">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Параллакс">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 xmlns:thm15="http://schemas.microsoft.com/office/thememl/2012/main" name="Parallax" id="{3388167B-A2EB-4685-9635-1831D9AEF8C4}" vid="{4F7A876A-7598-49CA-AFC8-8EDA2551E4A7}"/>
    </a:ext>
  </a:extLst>
</a:theme>
</file>

<file path=ppt/theme/theme8.xml><?xml version="1.0" encoding="utf-8"?>
<a:theme xmlns:a="http://schemas.openxmlformats.org/drawingml/2006/main" name="5_Параллакс">
  <a:themeElements>
    <a:clrScheme name="Параллакс">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Параллакс">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Параллакс">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 xmlns:thm15="http://schemas.microsoft.com/office/thememl/2012/main" name="Parallax" id="{3388167B-A2EB-4685-9635-1831D9AEF8C4}" vid="{4F7A876A-7598-49CA-AFC8-8EDA2551E4A7}"/>
    </a:ext>
  </a:extLst>
</a:theme>
</file>

<file path=ppt/theme/theme9.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Обычная">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ppt/theme/themeOverride2.xml><?xml version="1.0" encoding="utf-8"?>
<a:themeOverride xmlns:a="http://schemas.openxmlformats.org/drawingml/2006/main">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themeOverride>
</file>

<file path=ppt/theme/themeOverride3.xml><?xml version="1.0" encoding="utf-8"?>
<a:themeOverride xmlns:a="http://schemas.openxmlformats.org/drawingml/2006/main">
  <a:clrScheme name="Обычная">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ppt/theme/themeOverride4.xml><?xml version="1.0" encoding="utf-8"?>
<a:themeOverride xmlns:a="http://schemas.openxmlformats.org/drawingml/2006/main">
  <a:clrScheme name="Обычная">
    <a:dk1>
      <a:sysClr val="windowText" lastClr="000000"/>
    </a:dk1>
    <a:lt1>
      <a:sysClr val="window" lastClr="FFFFFF"/>
    </a:lt1>
    <a:dk2>
      <a:srgbClr val="775F55"/>
    </a:dk2>
    <a:lt2>
      <a:srgbClr val="EBDDC3"/>
    </a:lt2>
    <a:accent1>
      <a:srgbClr val="94B6D2"/>
    </a:accent1>
    <a:accent2>
      <a:srgbClr val="DD8047"/>
    </a:accent2>
    <a:accent3>
      <a:srgbClr val="A5AB81"/>
    </a:accent3>
    <a:accent4>
      <a:srgbClr val="D8B25C"/>
    </a:accent4>
    <a:accent5>
      <a:srgbClr val="7BA79D"/>
    </a:accent5>
    <a:accent6>
      <a:srgbClr val="968C8C"/>
    </a:accent6>
    <a:hlink>
      <a:srgbClr val="F7B615"/>
    </a:hlink>
    <a:folHlink>
      <a:srgbClr val="704404"/>
    </a:folHlink>
  </a:clrScheme>
</a:themeOverride>
</file>

<file path=ppt/theme/themeOverride5.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ppt/theme/themeOverride6.xml><?xml version="1.0" encoding="utf-8"?>
<a:themeOverride xmlns:a="http://schemas.openxmlformats.org/drawingml/2006/main">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themeOverride>
</file>

<file path=docProps/app.xml><?xml version="1.0" encoding="utf-8"?>
<Properties xmlns="http://schemas.openxmlformats.org/officeDocument/2006/extended-properties" xmlns:vt="http://schemas.openxmlformats.org/officeDocument/2006/docPropsVTypes">
  <TotalTime>794</TotalTime>
  <Words>2441</Words>
  <Application>Microsoft Office PowerPoint</Application>
  <PresentationFormat>Произвольный</PresentationFormat>
  <Paragraphs>238</Paragraphs>
  <Slides>33</Slides>
  <Notes>3</Notes>
  <HiddenSlides>0</HiddenSlides>
  <MMClips>0</MMClips>
  <ScaleCrop>false</ScaleCrop>
  <HeadingPairs>
    <vt:vector size="4" baseType="variant">
      <vt:variant>
        <vt:lpstr>Тема</vt:lpstr>
      </vt:variant>
      <vt:variant>
        <vt:i4>8</vt:i4>
      </vt:variant>
      <vt:variant>
        <vt:lpstr>Заголовки слайдов</vt:lpstr>
      </vt:variant>
      <vt:variant>
        <vt:i4>33</vt:i4>
      </vt:variant>
    </vt:vector>
  </HeadingPairs>
  <TitlesOfParts>
    <vt:vector size="41" baseType="lpstr">
      <vt:lpstr>Тема Office</vt:lpstr>
      <vt:lpstr>1_Тема Office</vt:lpstr>
      <vt:lpstr>Параллакс</vt:lpstr>
      <vt:lpstr>1_Параллакс</vt:lpstr>
      <vt:lpstr>2_Параллакс</vt:lpstr>
      <vt:lpstr>3_Параллакс</vt:lpstr>
      <vt:lpstr>4_Параллакс</vt:lpstr>
      <vt:lpstr>5_Параллакс</vt:lpstr>
      <vt:lpstr>СТРАТЕГИЧЕСКИЕ ИЗМЕНЕНИЯ В ОРГАНИЗАЦИИ ПСИХОЛОГО – ПЕДАГОГИЧЕСКОГО СОПРОВОЖДЕНИЯ ПРОЦЕССОВ ИНДИВИДУАЛЬНОГО РАЗВИТИЯ И СТАНОВЛЕНИЯ ЛИЧНОСТИ В ОБРАЗОВАТЕЛЬНОЙ СРЕДЕ В УСЛОВИЯХ ВНЕДРЕНИЯ ФГОС ООО</vt:lpstr>
      <vt:lpstr>«…ВСЯКИЙ  УЧИТЕЛЬ  ДОЛЖЕН  СТРОИТЬ  СВОЮ  РАБОТУ  НА   ПСИХОЛОГИИ» Евгений Александрович Ямбург</vt:lpstr>
      <vt:lpstr>Теоретико-методологической основой разработки Программы развития УУД для основного общего образования стали:</vt:lpstr>
      <vt:lpstr>Слайд 4</vt:lpstr>
      <vt:lpstr>Цель и задачи работы педагога-психолога ОУ </vt:lpstr>
      <vt:lpstr>Задачи психологического сопровождения:</vt:lpstr>
      <vt:lpstr>Основные направления психологического сопровождения обучающихся в рамках введения ФГОС ООО:</vt:lpstr>
      <vt:lpstr>В реализации психолого-педагогического сопровождения задействованы: - администрация школы, - классные руководители, - педагог-психолог, - социальный педагог, - учителя-предметники, - логопед, - медицинский работник школы. </vt:lpstr>
      <vt:lpstr>Слайд 9</vt:lpstr>
      <vt:lpstr>В методологических основаниях и в  модели Программы формирования УУД были выделены:</vt:lpstr>
      <vt:lpstr>В основу Программы формирования УУД в основной школе положены идеи возрастных особенностей подростка:</vt:lpstr>
      <vt:lpstr>Слайд 12</vt:lpstr>
      <vt:lpstr>  ФГОС НОО и ФГОС ООО -   преемственность  и развитие       требования к результатам</vt:lpstr>
      <vt:lpstr>Слайд 14</vt:lpstr>
      <vt:lpstr>Развитие Я-концепции и идентичности личности</vt:lpstr>
      <vt:lpstr>Типовые задачи Личностное самоопределение. Развитие Я-концепции</vt:lpstr>
      <vt:lpstr>Смыслообразование. Мотивация</vt:lpstr>
      <vt:lpstr>Развитие морального действия. Ориентация в морально-нравственных основах поведения</vt:lpstr>
      <vt:lpstr>Примеры типовых задач, направленных на формирование личностных УУД  </vt:lpstr>
      <vt:lpstr>Примерная схема нравственно-этичес­кого оценивания для анализа ситуации:</vt:lpstr>
      <vt:lpstr>Примеры моральных дилемм</vt:lpstr>
      <vt:lpstr>Коммуникативные универсальные учебные действия Состав коммуникативных действий</vt:lpstr>
      <vt:lpstr>Уровень усвоения информации  в зависимости от формы обучения</vt:lpstr>
      <vt:lpstr>Формы организации учебной деятельности, способствующие развитию коммуникативной компетентности учащихся:</vt:lpstr>
      <vt:lpstr>Типовые задания</vt:lpstr>
      <vt:lpstr>Познавательные универсальные учебные действия</vt:lpstr>
      <vt:lpstr>Типовые задания</vt:lpstr>
      <vt:lpstr>Регулятивные универсальные учебные действия </vt:lpstr>
      <vt:lpstr>Типовые задания</vt:lpstr>
      <vt:lpstr>Примеры оценочных карт</vt:lpstr>
      <vt:lpstr>Критерии оценки сформированности универсальных учебных действий</vt:lpstr>
      <vt:lpstr>Слайд 32</vt:lpstr>
      <vt:lpstr>                           СВЕЧИ</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Андрей</dc:creator>
  <cp:lastModifiedBy>VCT</cp:lastModifiedBy>
  <cp:revision>63</cp:revision>
  <dcterms:created xsi:type="dcterms:W3CDTF">2015-01-25T09:34:52Z</dcterms:created>
  <dcterms:modified xsi:type="dcterms:W3CDTF">2016-02-04T09:27:49Z</dcterms:modified>
</cp:coreProperties>
</file>