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2" r:id="rId8"/>
    <p:sldId id="263" r:id="rId9"/>
    <p:sldId id="265" r:id="rId10"/>
    <p:sldId id="266" r:id="rId11"/>
    <p:sldId id="269" r:id="rId12"/>
    <p:sldId id="264" r:id="rId13"/>
    <p:sldId id="274" r:id="rId14"/>
    <p:sldId id="275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73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70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98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8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23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77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72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95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1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31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1B6DD-89D2-4D1B-ABF8-A4B94E970216}" type="datetimeFigureOut">
              <a:rPr lang="ru-RU" smtClean="0"/>
              <a:t>11.04.2016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1015B-9DA3-43A7-BE62-0709786BF2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99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H:\ФОТО\фото личные\токарева 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/>
          <a:stretch/>
        </p:blipFill>
        <p:spPr bwMode="auto">
          <a:xfrm>
            <a:off x="6081368" y="1664010"/>
            <a:ext cx="2634229" cy="35283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074440" y="260648"/>
            <a:ext cx="6995120" cy="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Детский сад «Сказка» МОУ «</a:t>
            </a:r>
            <a:r>
              <a:rPr lang="ru-RU" sz="2000" b="1" dirty="0" err="1" smtClean="0">
                <a:solidFill>
                  <a:schemeClr val="bg1"/>
                </a:solidFill>
                <a:latin typeface="Georgia" pitchFamily="18" charset="0"/>
              </a:rPr>
              <a:t>Чойская</a:t>
            </a: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 СОШ»</a:t>
            </a: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-828600" y="587967"/>
            <a:ext cx="7776864" cy="475252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Мастер класс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Увлекательный </a:t>
            </a:r>
          </a:p>
          <a:p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ир</a:t>
            </a: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мнемотехники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281420" y="5661248"/>
            <a:ext cx="4320480" cy="845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Подготовила: </a:t>
            </a: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воспитатель ВКК</a:t>
            </a:r>
            <a:endParaRPr lang="ru-RU" sz="2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С.К. Токарева</a:t>
            </a: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396" y="597154"/>
            <a:ext cx="807524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Дидактические игры</a:t>
            </a:r>
            <a:endParaRPr lang="ru-RU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775887"/>
              </p:ext>
            </p:extLst>
          </p:nvPr>
        </p:nvGraphicFramePr>
        <p:xfrm>
          <a:off x="1143532" y="1676732"/>
          <a:ext cx="6912768" cy="482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2304256"/>
                <a:gridCol w="2304256"/>
              </a:tblGrid>
              <a:tr h="24119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119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2" name="Picture 4" descr="https://image.freepik.com/free-vector/_6295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/>
          <a:stretch/>
        </p:blipFill>
        <p:spPr bwMode="auto">
          <a:xfrm rot="16200000">
            <a:off x="3596718" y="2077571"/>
            <a:ext cx="1950563" cy="175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playcast.ru/uploads/2015/11/13/158596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31" y="1844053"/>
            <a:ext cx="1976292" cy="19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gatewaytoscience.org/wp-content/uploads/2011/01/telesco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10" y="4218105"/>
            <a:ext cx="1991813" cy="196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0.liveinternet.ru/images/attach/c/8/99/461/99461954_4979214_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783" y="4056423"/>
            <a:ext cx="1808466" cy="255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пятиконечная звезда,  картинка на прозрачном фоне, картинка графика, картинки для логотипа, картинка для создания сайта, картинка png, звездочка png, звезда икон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41" y="1732086"/>
            <a:ext cx="2200227" cy="22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forchel.ru/uploads/posts/2010-08/1281949477_zvezdochet-klipar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16" y="4140294"/>
            <a:ext cx="2134821" cy="21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89" y="798636"/>
            <a:ext cx="48466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07524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Схема составления описательного рассказа о 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космонавте</a:t>
            </a:r>
            <a:endParaRPr lang="ru-RU" sz="2800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407445"/>
              </p:ext>
            </p:extLst>
          </p:nvPr>
        </p:nvGraphicFramePr>
        <p:xfrm>
          <a:off x="683568" y="1396998"/>
          <a:ext cx="7704855" cy="482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/>
                <a:gridCol w="2568285"/>
                <a:gridCol w="2568285"/>
              </a:tblGrid>
              <a:tr h="24119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119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1600" y="3314813"/>
            <a:ext cx="2050713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eorgia" pitchFamily="18" charset="0"/>
              </a:rPr>
              <a:t>Я вам расскажу о…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3314813"/>
            <a:ext cx="2050713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eorgia" pitchFamily="18" charset="0"/>
              </a:rPr>
              <a:t>Одежда космонавта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3314813"/>
            <a:ext cx="2304256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eorgia" pitchFamily="18" charset="0"/>
              </a:rPr>
              <a:t>Питание в космонавта…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2047" y="5661248"/>
            <a:ext cx="2050713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eorgia" pitchFamily="18" charset="0"/>
              </a:rPr>
              <a:t>Описание вида транспорта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80892" y="5661248"/>
            <a:ext cx="2050713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eorgia" pitchFamily="18" charset="0"/>
              </a:rPr>
              <a:t>В космосе космонавт может  увидеть…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99196" y="5661248"/>
            <a:ext cx="2050713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eorgia" pitchFamily="18" charset="0"/>
              </a:rPr>
              <a:t>Космонавт должен быть…</a:t>
            </a:r>
            <a:endParaRPr lang="ru-RU" sz="1400" dirty="0">
              <a:latin typeface="Georgia" pitchFamily="18" charset="0"/>
            </a:endParaRPr>
          </a:p>
        </p:txBody>
      </p:sp>
      <p:pic>
        <p:nvPicPr>
          <p:cNvPr id="3074" name="Picture 2" descr="http://artsides.ru/big/item_4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84" y="1510491"/>
            <a:ext cx="949331" cy="17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bchr.ru/virt4/images/21_3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7" b="30469"/>
          <a:stretch/>
        </p:blipFill>
        <p:spPr bwMode="auto">
          <a:xfrm>
            <a:off x="1254667" y="1500472"/>
            <a:ext cx="1574246" cy="1738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gakish.com/new/raskraski/raskraski-raketa-kosmos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25" y="3933056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raskras-ka.com/wp-content/uploads/Dlya-malchikov/Cosmos/mini/raskraski-kosmos-mini-1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4" t="18441" r="24578" b="34460"/>
          <a:stretch/>
        </p:blipFill>
        <p:spPr bwMode="auto">
          <a:xfrm>
            <a:off x="1294000" y="3933055"/>
            <a:ext cx="1405911" cy="173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raskras-ka.com/wp-content/uploads/Dlya-malchikov/Cosmos/mini/raskraski-kosmos-mini-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38" y="3846173"/>
            <a:ext cx="1361306" cy="18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raskraski.link/uploads/7/8/1/7811-raskraska-Sladkiy-biskvitniy-tort-i-kusok-torta-raskraska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762" r="12128" b="7660"/>
          <a:stretch/>
        </p:blipFill>
        <p:spPr bwMode="auto">
          <a:xfrm>
            <a:off x="5951979" y="1484983"/>
            <a:ext cx="2071424" cy="1754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114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592185" cy="194891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48" y="887746"/>
            <a:ext cx="2659092" cy="19908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5"/>
          <a:stretch/>
        </p:blipFill>
        <p:spPr bwMode="auto">
          <a:xfrm>
            <a:off x="3101814" y="1883177"/>
            <a:ext cx="2769171" cy="24335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8" y="3028812"/>
            <a:ext cx="2605843" cy="191536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49694"/>
            <a:ext cx="4320480" cy="188464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00789"/>
            <a:ext cx="2596687" cy="193801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2411760" y="332656"/>
            <a:ext cx="4464496" cy="864097"/>
          </a:xfrm>
          <a:effectLst/>
          <a:scene3d>
            <a:camera prst="obliqueTopLef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Мнемотехника - это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 rot="21001232">
            <a:off x="-401481" y="4369979"/>
            <a:ext cx="4091569" cy="1410841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Занимательно!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 rot="21001232">
            <a:off x="-37539" y="1756629"/>
            <a:ext cx="4091569" cy="1410841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Увлека</a:t>
            </a: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тельно!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 rot="1246919">
            <a:off x="4964521" y="1715927"/>
            <a:ext cx="4320994" cy="1410841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Интерес</a:t>
            </a: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но!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 rot="1246919">
            <a:off x="5401806" y="4133529"/>
            <a:ext cx="4320994" cy="1410841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Познавательно!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16766"/>
            <a:ext cx="3392956" cy="66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2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61" y="0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841" y="476672"/>
            <a:ext cx="6624736" cy="1024911"/>
          </a:xfrm>
        </p:spPr>
        <p:txBody>
          <a:bodyPr>
            <a:prstTxWarp prst="textCanUp">
              <a:avLst/>
            </a:prstTxWarp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Результат мнемотехники это: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16832"/>
            <a:ext cx="2448272" cy="1224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Повышение уровня речевого развития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1999836"/>
            <a:ext cx="2448272" cy="1224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Активизация словарного запаса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22073" y="1628800"/>
            <a:ext cx="2448272" cy="1224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Расширение знаний об окружающем мире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2138326" y="5589240"/>
            <a:ext cx="5186777" cy="808886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Stop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Подготовка дошкольника к школе</a:t>
            </a:r>
            <a:endParaRPr lang="ru-RU" sz="1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7325102" y="4509120"/>
            <a:ext cx="919305" cy="139398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3480114"/>
            <a:ext cx="2448272" cy="1224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 Развитие психических процессов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115616" y="4509120"/>
            <a:ext cx="927047" cy="13939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3470630"/>
            <a:ext cx="2323225" cy="1224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Речевая творческая активность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76" y="3415647"/>
            <a:ext cx="2376264" cy="17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133" y="2900745"/>
            <a:ext cx="33893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0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07524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Разучивание стихотворений</a:t>
            </a:r>
            <a:endParaRPr lang="ru-RU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12361"/>
              </p:ext>
            </p:extLst>
          </p:nvPr>
        </p:nvGraphicFramePr>
        <p:xfrm>
          <a:off x="395537" y="1556792"/>
          <a:ext cx="8285416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354"/>
                <a:gridCol w="2071354"/>
                <a:gridCol w="2071354"/>
                <a:gridCol w="2071354"/>
              </a:tblGrid>
              <a:tr h="22682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682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https://im0-tub-ru.yandex.net/i?id=e368802de48259c720e4ffbe81563262&amp;n=33&amp;h=215&amp;w=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4388" y="1636243"/>
            <a:ext cx="2090534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1-tub-ru.yandex.net/i?id=b40601464c0ce622efcbf59d7782f87f&amp;n=33&amp;h=215&amp;w=1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05743"/>
            <a:ext cx="16859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a2460c841f8301c5f27ddeddf185fdf7&amp;n=33&amp;h=215&amp;w=1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5743"/>
            <a:ext cx="1728192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yahooeu.info/uploads/posts/2015-07/1438002151_rake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12276" y="1696261"/>
            <a:ext cx="204012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https://im2-tub-ru.yandex.net/i?id=cca6e7a8c5043024d2639e3c8464f0c8&amp;n=33&amp;h=215&amp;w=2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82" name="Picture 10" descr="https://im2-tub-ru.yandex.net/i?id=cca6e7a8c5043024d2639e3c8464f0c8&amp;n=33&amp;h=215&amp;w=2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3936884"/>
            <a:ext cx="1944218" cy="19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m2-tub-ru.yandex.net/i?id=406f656a5f76745a798ecebdc87fe5f3&amp;n=33&amp;h=215&amp;w=2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862962"/>
            <a:ext cx="1829941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im0-tub-ru.yandex.net/i?id=33e9f27e20b173a5c40d71b233ed15fa&amp;n=33&amp;h=215&amp;w=28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16517" r="9806"/>
          <a:stretch/>
        </p:blipFill>
        <p:spPr bwMode="auto">
          <a:xfrm>
            <a:off x="6660232" y="4127469"/>
            <a:ext cx="1931494" cy="151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5386946" y="4032176"/>
            <a:ext cx="386332" cy="1878662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206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6" y="3653618"/>
            <a:ext cx="8136902" cy="209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</a:rPr>
              <a:t>В темном небе  звезды                    светят,                                   космонавт                             летит в ракете</a:t>
            </a:r>
            <a:endParaRPr lang="ru-RU" sz="12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6" y="5910838"/>
            <a:ext cx="8124180" cy="209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</a:rPr>
              <a:t>        День  летит                            и ночь летит                            и на землю вниз                           глядит.</a:t>
            </a:r>
            <a:endParaRPr lang="ru-RU" sz="12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95" y="629634"/>
            <a:ext cx="48466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5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3/09/02/59969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3"/>
            <a:ext cx="9144000" cy="68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1338421" y="1484784"/>
            <a:ext cx="6624736" cy="2969127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anUp">
              <a:avLst>
                <a:gd name="adj" fmla="val 92473"/>
              </a:avLst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Спасибо 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за 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внимание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: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4546848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«Учите ребёнка каким-нибудь неизвестным ему пяти словам- он будет долго и напрасно мучиться, но свяжите двадцать таких слов с картинками, и он усвоит на лету».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К. Д. Ушинский 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810000" cy="31273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58" y="3377514"/>
            <a:ext cx="44196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149080"/>
            <a:ext cx="3810000" cy="24207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6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496944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i="1" dirty="0">
                <a:solidFill>
                  <a:schemeClr val="bg1"/>
                </a:solidFill>
                <a:latin typeface="Georgia" pitchFamily="18" charset="0"/>
              </a:rPr>
              <a:t>Цель: </a:t>
            </a:r>
            <a:r>
              <a:rPr lang="ru-RU" sz="2600" dirty="0">
                <a:solidFill>
                  <a:schemeClr val="bg1"/>
                </a:solidFill>
                <a:latin typeface="Georgia" pitchFamily="18" charset="0"/>
              </a:rPr>
              <a:t>ознакомление педагогов с методом мнемотехники как способом развития речи, памяти и мышления дошкольников, обеспечивающего эффективное запоминание, сохранение и воспроизведение информации.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600" b="1" i="1" dirty="0" smtClean="0">
                <a:solidFill>
                  <a:schemeClr val="bg1"/>
                </a:solidFill>
                <a:latin typeface="Georgia" pitchFamily="18" charset="0"/>
              </a:rPr>
              <a:t>Задачи</a:t>
            </a:r>
            <a:r>
              <a:rPr lang="ru-RU" sz="2600" b="1" i="1" dirty="0">
                <a:solidFill>
                  <a:schemeClr val="bg1"/>
                </a:solidFill>
                <a:latin typeface="Georgia" pitchFamily="18" charset="0"/>
              </a:rPr>
              <a:t>: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Georgia" pitchFamily="18" charset="0"/>
              </a:rPr>
              <a:t>1. Познакомить  педагогов работе </a:t>
            </a:r>
            <a:r>
              <a:rPr lang="ru-RU" sz="2600" dirty="0" smtClean="0">
                <a:solidFill>
                  <a:schemeClr val="bg1"/>
                </a:solidFill>
                <a:latin typeface="Georgia" pitchFamily="18" charset="0"/>
              </a:rPr>
              <a:t>по мнемосхемам.</a:t>
            </a:r>
            <a:endParaRPr lang="ru-RU" sz="2600" dirty="0">
              <a:solidFill>
                <a:schemeClr val="bg1"/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Georgia" pitchFamily="18" charset="0"/>
              </a:rPr>
              <a:t>2. Расширить представление педагогов о приёмах работы  с помощью мнемотехники.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Georgia" pitchFamily="18" charset="0"/>
              </a:rPr>
              <a:t>3. Формировать умение активного общения, сопровождая речью игровые действия.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6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3898776" cy="5328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Мнемотехника - это система методов и приёмов, обеспечивающих эффективное запоминание, сохранение и воспроизведение информации. 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" name="Рисунок 5" descr="C:\Users\asus-1\Pictures\НОД Простоквашино\DSCN69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7" y="620688"/>
            <a:ext cx="3600400" cy="26642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  <a:sp3d>
            <a:bevelT prst="slope"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t="8507" r="8912" b="8507"/>
          <a:stretch/>
        </p:blipFill>
        <p:spPr bwMode="auto">
          <a:xfrm>
            <a:off x="4810017" y="3717032"/>
            <a:ext cx="3600400" cy="27562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bliqueTopRigh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0982" y="1477584"/>
            <a:ext cx="775766" cy="413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6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54226" y="620688"/>
            <a:ext cx="4032448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Сенсорно-графические схемы</a:t>
            </a:r>
            <a:endParaRPr lang="ru-RU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7697" y="1844824"/>
            <a:ext cx="4032448" cy="7259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Предметно-схематичные модели</a:t>
            </a:r>
            <a:endParaRPr lang="ru-RU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71811" y="5559781"/>
            <a:ext cx="4032448" cy="7259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Блоки - квадраты</a:t>
            </a:r>
            <a:endParaRPr lang="ru-RU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4221086"/>
            <a:ext cx="4032448" cy="7259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Коллаж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3071905"/>
            <a:ext cx="4032448" cy="7259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Схема составления рассказа</a:t>
            </a:r>
            <a:endParaRPr lang="ru-RU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737439" y="762277"/>
            <a:ext cx="2592288" cy="650499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В.К. Воробьёва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1163363" y="1852286"/>
            <a:ext cx="2592288" cy="650499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Т.А. Ткаченко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737439" y="5559781"/>
            <a:ext cx="2592288" cy="650499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В.П. Глухов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1259632" y="4221087"/>
            <a:ext cx="2592288" cy="650499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Т.В. Большова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1259632" y="3147377"/>
            <a:ext cx="2988065" cy="650499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Л.Н.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Ефименкова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30706" r="11061" b="14748"/>
          <a:stretch/>
        </p:blipFill>
        <p:spPr bwMode="auto">
          <a:xfrm>
            <a:off x="179512" y="2348880"/>
            <a:ext cx="8784976" cy="374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Выгнутая влево стрелка 8"/>
          <p:cNvSpPr/>
          <p:nvPr/>
        </p:nvSpPr>
        <p:spPr>
          <a:xfrm rot="1481188">
            <a:off x="1480425" y="705305"/>
            <a:ext cx="731520" cy="1562201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2476" y="855043"/>
            <a:ext cx="1364778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548680"/>
            <a:ext cx="4248472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Мнемотехника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059837" y="1486405"/>
            <a:ext cx="484632" cy="68999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7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07524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Разучивание стихотворений</a:t>
            </a:r>
            <a:endParaRPr lang="ru-RU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301104"/>
              </p:ext>
            </p:extLst>
          </p:nvPr>
        </p:nvGraphicFramePr>
        <p:xfrm>
          <a:off x="395537" y="1556792"/>
          <a:ext cx="8285416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354"/>
                <a:gridCol w="2071354"/>
                <a:gridCol w="2071354"/>
                <a:gridCol w="2071354"/>
              </a:tblGrid>
              <a:tr h="22682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682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https://im0-tub-ru.yandex.net/i?id=e368802de48259c720e4ffbe81563262&amp;n=33&amp;h=215&amp;w=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4388" y="1636243"/>
            <a:ext cx="2090534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1-tub-ru.yandex.net/i?id=b40601464c0ce622efcbf59d7782f87f&amp;n=33&amp;h=215&amp;w=1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05743"/>
            <a:ext cx="16859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a2460c841f8301c5f27ddeddf185fdf7&amp;n=33&amp;h=215&amp;w=1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5743"/>
            <a:ext cx="1728192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yahooeu.info/uploads/posts/2015-07/1438002151_rake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12276" y="1696261"/>
            <a:ext cx="204012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https://im2-tub-ru.yandex.net/i?id=cca6e7a8c5043024d2639e3c8464f0c8&amp;n=33&amp;h=215&amp;w=2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s://im2-tub-ru.yandex.net/i?id=cca6e7a8c5043024d2639e3c8464f0c8&amp;n=33&amp;h=215&amp;w=2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3936884"/>
            <a:ext cx="1944218" cy="19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m2-tub-ru.yandex.net/i?id=406f656a5f76745a798ecebdc87fe5f3&amp;n=33&amp;h=215&amp;w=2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862962"/>
            <a:ext cx="1829941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im0-tub-ru.yandex.net/i?id=33e9f27e20b173a5c40d71b233ed15fa&amp;n=33&amp;h=215&amp;w=28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16517" r="9806"/>
          <a:stretch/>
        </p:blipFill>
        <p:spPr bwMode="auto">
          <a:xfrm>
            <a:off x="6660232" y="4127469"/>
            <a:ext cx="1931494" cy="151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5386946" y="4032176"/>
            <a:ext cx="386332" cy="1878662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95" y="548680"/>
            <a:ext cx="48466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8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58" y="692696"/>
            <a:ext cx="807524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Загадывание загадок 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446147"/>
              </p:ext>
            </p:extLst>
          </p:nvPr>
        </p:nvGraphicFramePr>
        <p:xfrm>
          <a:off x="467544" y="3212976"/>
          <a:ext cx="8208912" cy="20929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20929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http://d4.yimg.com/sr/img/1/d0d94989-a12f-3782-818d-809a26fcf46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7" t="18457" r="5249" b="27836"/>
          <a:stretch/>
        </p:blipFill>
        <p:spPr bwMode="auto">
          <a:xfrm>
            <a:off x="611560" y="3312658"/>
            <a:ext cx="1800200" cy="18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3-tub-ru.yandex.net/i?id=ffbcd610819d2a97e633d99dc53601ef&amp;n=33&amp;h=215&amp;w=3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61" y="3312658"/>
            <a:ext cx="1943917" cy="18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essiya-ua.com/pars_docs/refs/29/28734/28734_html_m3e0b6f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09" y="3312659"/>
            <a:ext cx="1744207" cy="17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m2-tub-ru.yandex.net/i?id=78e9425fd802d95d771f43286bde6128&amp;n=33&amp;h=215&amp;w=2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12659"/>
            <a:ext cx="1964752" cy="17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48466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0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3-tub-ru.yandex.net/i?id=6618c7fcba3cc88935ddc7f99f5706de&amp;n=33&amp;h=215&amp;w=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2"/>
            <a:ext cx="9144000" cy="68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380" y="980728"/>
            <a:ext cx="807524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Загадывание загадок 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59657"/>
              </p:ext>
            </p:extLst>
          </p:nvPr>
        </p:nvGraphicFramePr>
        <p:xfrm>
          <a:off x="626081" y="3140968"/>
          <a:ext cx="8097760" cy="2463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440"/>
                <a:gridCol w="2024440"/>
                <a:gridCol w="2024440"/>
                <a:gridCol w="2024440"/>
              </a:tblGrid>
              <a:tr h="24634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30" name="Picture 10" descr="http://a533.phobos.apple.com/us/r1000/034/Purple4/v4/8a/4b/de/8a4bde1e-30c2-f98d-fbd6-0fc6bdad211c/mzl.ulvonjt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7" y="3284984"/>
            <a:ext cx="179719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35931" y="3284984"/>
            <a:ext cx="14015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32" name="Picture 12" descr="https://www.pics-zone.ru/img.php?url=http://www.balleto.gr/assets/media/PICTURES/Anekdota/108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13" y="3284984"/>
            <a:ext cx="183788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padlet-uploads.storage.googleapis.com/54419487/2bff3f08c9acd00e558d4c7713b9c50ad8bb08cb/aaec300cd12efc00c66eef219c6de57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21" y="3284984"/>
            <a:ext cx="135891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948264" y="3212742"/>
            <a:ext cx="166145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?</a:t>
            </a:r>
            <a:endParaRPr lang="ru-RU" sz="13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484590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2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266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asus-1</dc:creator>
  <cp:lastModifiedBy>asus-1</cp:lastModifiedBy>
  <cp:revision>39</cp:revision>
  <dcterms:created xsi:type="dcterms:W3CDTF">2016-04-09T16:35:49Z</dcterms:created>
  <dcterms:modified xsi:type="dcterms:W3CDTF">2016-04-11T15:03:03Z</dcterms:modified>
</cp:coreProperties>
</file>