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/>
          <a:lstStyle/>
          <a:p>
            <a:r>
              <a:rPr lang="ru-RU" b="1" dirty="0" smtClean="0"/>
              <a:t>Раздел программы: Элементы комбинаторики.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>
              <a:latin typeface="Arial Black" pitchFamily="34" charset="0"/>
            </a:endParaRPr>
          </a:p>
          <a:p>
            <a:r>
              <a:rPr lang="ru-RU" sz="4400" b="1" dirty="0" smtClean="0"/>
              <a:t>Тема: «Сочетания»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85794"/>
            <a:ext cx="7772400" cy="4983181"/>
          </a:xfrm>
        </p:spPr>
        <p:txBody>
          <a:bodyPr/>
          <a:lstStyle/>
          <a:p>
            <a:r>
              <a:rPr lang="ru-RU" sz="2400" dirty="0" smtClean="0"/>
              <a:t>Обратите внимание, что подмножества (2,1) и (1,2) содержат один и тот же набор элементов и поэтому отождествляются</a:t>
            </a:r>
            <a:endParaRPr lang="ru-RU" sz="2400" dirty="0"/>
          </a:p>
        </p:txBody>
      </p:sp>
      <p:pic>
        <p:nvPicPr>
          <p:cNvPr id="4" name="Рисунок 3" descr="http://umka.nrpk8.ru/library/courses/ms/Image/t1_2-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71438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628654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Числом сочетаний из </a:t>
            </a:r>
            <a:r>
              <a:rPr lang="ru-RU" sz="2000" dirty="0" err="1" smtClean="0"/>
              <a:t>n</a:t>
            </a:r>
            <a:r>
              <a:rPr lang="ru-RU" sz="2000" dirty="0" smtClean="0"/>
              <a:t> элементов </a:t>
            </a:r>
            <a:r>
              <a:rPr lang="ru-RU" sz="2000" dirty="0" err="1" smtClean="0"/>
              <a:t>m</a:t>
            </a:r>
            <a:r>
              <a:rPr lang="ru-RU" sz="2000" dirty="0" smtClean="0"/>
              <a:t> (обозначается: (    читается "</a:t>
            </a:r>
            <a:r>
              <a:rPr lang="ru-RU" sz="2000" dirty="0" err="1" smtClean="0"/>
              <a:t>це</a:t>
            </a:r>
            <a:r>
              <a:rPr lang="ru-RU" sz="2000" dirty="0" smtClean="0"/>
              <a:t> из </a:t>
            </a:r>
            <a:r>
              <a:rPr lang="ru-RU" sz="2000" dirty="0" err="1" smtClean="0"/>
              <a:t>эн</a:t>
            </a:r>
            <a:r>
              <a:rPr lang="ru-RU" sz="2000" dirty="0" smtClean="0"/>
              <a:t> по </a:t>
            </a:r>
            <a:r>
              <a:rPr lang="ru-RU" sz="2000" dirty="0" err="1" smtClean="0"/>
              <a:t>эм</a:t>
            </a:r>
            <a:r>
              <a:rPr lang="ru-RU" sz="2000" dirty="0" smtClean="0"/>
              <a:t>") называется число </a:t>
            </a:r>
            <a:r>
              <a:rPr lang="ru-RU" sz="2000" dirty="0" err="1" smtClean="0"/>
              <a:t>м-элементных</a:t>
            </a:r>
            <a:r>
              <a:rPr lang="ru-RU" sz="2000" dirty="0" smtClean="0"/>
              <a:t> подмножеств n-элементного множества.</a:t>
            </a:r>
            <a:br>
              <a:rPr lang="ru-RU" sz="2000" dirty="0" smtClean="0"/>
            </a:br>
            <a:r>
              <a:rPr lang="ru-RU" sz="2000" dirty="0" smtClean="0"/>
              <a:t>Буква C выбрана для обозначения числа сочетаний в связи тем, что по-французски слово "сочетание" - "</a:t>
            </a:r>
            <a:r>
              <a:rPr lang="ru-RU" sz="2000" dirty="0" err="1" smtClean="0"/>
              <a:t>combinaison</a:t>
            </a:r>
            <a:r>
              <a:rPr lang="ru-RU" sz="2000" dirty="0" smtClean="0"/>
              <a:t>" - начинается с этой буквы.</a:t>
            </a:r>
            <a:br>
              <a:rPr lang="ru-RU" sz="2000" dirty="0" smtClean="0"/>
            </a:br>
            <a:r>
              <a:rPr lang="ru-RU" sz="2000" dirty="0" smtClean="0"/>
              <a:t>В предыдущем примере мы нашли число сочетаний из 5 по 2: </a:t>
            </a:r>
            <a:br>
              <a:rPr lang="ru-RU" sz="2000" dirty="0" smtClean="0"/>
            </a:br>
            <a:r>
              <a:rPr lang="ru-RU" sz="2000" dirty="0" smtClean="0"/>
              <a:t>Для вычисления числа сочетаний существует очень удобная и красивая формула. Чтобы ею пользоваться, надо сначала ввести одно обозначение - факториал.</a:t>
            </a:r>
            <a:br>
              <a:rPr lang="ru-RU" sz="2000" dirty="0" smtClean="0"/>
            </a:br>
            <a:r>
              <a:rPr lang="ru-RU" sz="2000" dirty="0" smtClean="0"/>
              <a:t>Определение 2.3. Пусть </a:t>
            </a:r>
            <a:r>
              <a:rPr lang="ru-RU" sz="2000" dirty="0" err="1" smtClean="0"/>
              <a:t>n</a:t>
            </a:r>
            <a:r>
              <a:rPr lang="ru-RU" sz="2000" dirty="0" smtClean="0"/>
              <a:t> - натуральное число. Через </a:t>
            </a:r>
            <a:r>
              <a:rPr lang="ru-RU" sz="2000" dirty="0" err="1" smtClean="0"/>
              <a:t>n</a:t>
            </a:r>
            <a:r>
              <a:rPr lang="ru-RU" sz="2000" dirty="0" smtClean="0"/>
              <a:t>! (читается "</a:t>
            </a:r>
            <a:r>
              <a:rPr lang="ru-RU" sz="2000" dirty="0" err="1" smtClean="0"/>
              <a:t>эн</a:t>
            </a:r>
            <a:r>
              <a:rPr lang="ru-RU" sz="2000" dirty="0" smtClean="0"/>
              <a:t> факториал") обозначается число, равное произведению всех натуральных чисел 1 от до n:</a:t>
            </a:r>
            <a:br>
              <a:rPr lang="ru-RU" sz="2000" dirty="0" smtClean="0"/>
            </a:br>
            <a:r>
              <a:rPr lang="ru-RU" sz="2000" dirty="0" err="1" smtClean="0"/>
              <a:t>n</a:t>
            </a:r>
            <a:r>
              <a:rPr lang="ru-RU" sz="2000" dirty="0" smtClean="0"/>
              <a:t>! = 1 * 2 * 3 * ... * </a:t>
            </a:r>
            <a:r>
              <a:rPr lang="ru-RU" sz="2000" dirty="0" err="1" smtClean="0"/>
              <a:t>n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случае, если n=0, по определению полагается:</a:t>
            </a:r>
            <a:br>
              <a:rPr lang="ru-RU" sz="2000" dirty="0" smtClean="0"/>
            </a:br>
            <a:r>
              <a:rPr lang="ru-RU" sz="2000" dirty="0" smtClean="0"/>
              <a:t>0! = 1</a:t>
            </a:r>
            <a:br>
              <a:rPr lang="ru-RU" sz="2000" dirty="0" smtClean="0"/>
            </a:br>
            <a:r>
              <a:rPr lang="ru-RU" sz="2000" dirty="0" smtClean="0"/>
              <a:t>Пример 2 Найдем значения следующих выражений:</a:t>
            </a:r>
            <a:br>
              <a:rPr lang="ru-RU" sz="2000" dirty="0" smtClean="0"/>
            </a:br>
            <a:r>
              <a:rPr lang="ru-RU" sz="2000" dirty="0" smtClean="0"/>
              <a:t>1! = 1</a:t>
            </a:r>
            <a:br>
              <a:rPr lang="ru-RU" sz="2000" dirty="0" smtClean="0"/>
            </a:br>
            <a:r>
              <a:rPr lang="ru-RU" sz="2000" dirty="0" smtClean="0"/>
              <a:t>2! = 1 * 2 = 2</a:t>
            </a:r>
            <a:br>
              <a:rPr lang="ru-RU" sz="2000" dirty="0" smtClean="0"/>
            </a:br>
            <a:r>
              <a:rPr lang="ru-RU" sz="2000" dirty="0" smtClean="0"/>
              <a:t>3! = 1 * 2 * 3 =</a:t>
            </a:r>
            <a:br>
              <a:rPr lang="ru-RU" sz="2000" dirty="0" smtClean="0"/>
            </a:br>
            <a:r>
              <a:rPr lang="ru-RU" sz="2000" dirty="0" smtClean="0"/>
              <a:t>4! = 1 * 2 * 3 * 4 = </a:t>
            </a:r>
            <a:br>
              <a:rPr lang="ru-RU" sz="2000" dirty="0" smtClean="0"/>
            </a:br>
            <a:r>
              <a:rPr lang="ru-RU" sz="2000" dirty="0" smtClean="0"/>
              <a:t>5! = 1 * 2 * 3 * 4 * 5 = </a:t>
            </a:r>
            <a:br>
              <a:rPr lang="ru-RU" sz="2000" dirty="0" smtClean="0"/>
            </a:br>
            <a:r>
              <a:rPr lang="ru-RU" sz="2000" dirty="0" smtClean="0"/>
              <a:t>6! = 1 * 2 * 3 * 4 * 5 * 6 =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6" name="Рисунок 5" descr="http://umka.nrpk8.ru/library/courses/ms/Image/t1_3-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42852"/>
            <a:ext cx="25241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86874" cy="61436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Теорема 2.1. </a:t>
            </a:r>
            <a:br>
              <a:rPr lang="ru-RU" sz="2800" dirty="0" smtClean="0"/>
            </a:br>
            <a:r>
              <a:rPr lang="ru-RU" sz="2800" dirty="0" smtClean="0"/>
              <a:t>Число сочетаний из </a:t>
            </a:r>
            <a:r>
              <a:rPr lang="ru-RU" sz="2800" dirty="0" err="1" smtClean="0"/>
              <a:t>n</a:t>
            </a:r>
            <a:r>
              <a:rPr lang="ru-RU" sz="2800" dirty="0" smtClean="0"/>
              <a:t> по </a:t>
            </a:r>
            <a:r>
              <a:rPr lang="ru-RU" sz="2800" dirty="0" err="1" smtClean="0"/>
              <a:t>m</a:t>
            </a:r>
            <a:r>
              <a:rPr lang="ru-RU" sz="2800" dirty="0" smtClean="0"/>
              <a:t> находится по следующей формуле: </a:t>
            </a:r>
            <a:br>
              <a:rPr lang="ru-RU" sz="2800" dirty="0" smtClean="0"/>
            </a:br>
            <a:r>
              <a:rPr lang="ru-RU" sz="2800" dirty="0" smtClean="0"/>
              <a:t>В примере 1 мы нашли значение  </a:t>
            </a:r>
            <a:br>
              <a:rPr lang="ru-RU" sz="2800" dirty="0" smtClean="0"/>
            </a:br>
            <a:r>
              <a:rPr lang="ru-RU" sz="2800" dirty="0" smtClean="0"/>
              <a:t>Проверим этот результат с помощью формулы (2.1):</a:t>
            </a:r>
            <a:br>
              <a:rPr lang="ru-RU" sz="2800" dirty="0" smtClean="0"/>
            </a:br>
            <a:r>
              <a:rPr lang="ru-RU" sz="2800" dirty="0" smtClean="0"/>
              <a:t>Заметим, что то - же самое значение мы получим, если будем находить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err="1" smtClean="0"/>
              <a:t>Действительно,В</a:t>
            </a:r>
            <a:r>
              <a:rPr lang="ru-RU" sz="2800" dirty="0" smtClean="0"/>
              <a:t> общем случае нетрудно заметить, что правая часть формулы (2.1) будет одной и той же для выражений , поэтому справедлива формула: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</a:t>
            </a:r>
            <a:endParaRPr lang="ru-RU" sz="2800" dirty="0"/>
          </a:p>
        </p:txBody>
      </p:sp>
      <p:pic>
        <p:nvPicPr>
          <p:cNvPr id="4" name="Рисунок 3" descr="http://umka.nrpk8.ru/library/courses/ms/Image/t1_6-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357298"/>
            <a:ext cx="200026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umka.nrpk8.ru/library/courses/ms/Image/t1_7-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785926"/>
            <a:ext cx="51435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mka.nrpk8.ru/library/courses/ms/Image/t1_8-2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643182"/>
            <a:ext cx="269081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umka.nrpk8.ru/library/courses/ms/Image/t1_10-2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3429000"/>
            <a:ext cx="24765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umka.nrpk8.ru/library/courses/ms/Image/t1_12-2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6286520"/>
            <a:ext cx="1485901" cy="31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umka.nrpk8.ru/library/courses/ms/Image/t1_6-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5572140"/>
            <a:ext cx="164306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358246" cy="592935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Пример 3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Рассмотрим задачу: </a:t>
            </a:r>
            <a:br>
              <a:rPr lang="ru-RU" sz="2400" dirty="0" smtClean="0"/>
            </a:br>
            <a:r>
              <a:rPr lang="ru-RU" sz="2400" dirty="0" smtClean="0"/>
              <a:t>Из отряда солдат в 50 человек, среди которых есть рядовой Иванов, назначаются в караул 4 человека. Сколькими способами может быть составлен караул? В скольких случаях в число караульных попадет рядовой Иванов? А в скольких случаях не попадет?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Пример 4</a:t>
            </a:r>
            <a:br>
              <a:rPr lang="ru-RU" sz="2400" dirty="0" smtClean="0"/>
            </a:br>
            <a:r>
              <a:rPr lang="ru-RU" sz="2400" dirty="0" smtClean="0"/>
              <a:t>Работа по учебнику стр49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715435" cy="6286544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VI</a:t>
            </a:r>
            <a:r>
              <a:rPr lang="ru-RU" sz="2700" dirty="0" smtClean="0"/>
              <a:t>. </a:t>
            </a:r>
            <a:r>
              <a:rPr lang="ru-RU" sz="2700" dirty="0" err="1" smtClean="0"/>
              <a:t>Физминутка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/>
              <a:t>V</a:t>
            </a:r>
            <a:r>
              <a:rPr lang="ru-RU" sz="2700" dirty="0" smtClean="0"/>
              <a:t>. Закрепление нового материала</a:t>
            </a:r>
            <a:br>
              <a:rPr lang="ru-RU" sz="2700" dirty="0" smtClean="0"/>
            </a:br>
            <a:r>
              <a:rPr lang="ru-RU" sz="2700" dirty="0" smtClean="0"/>
              <a:t>1.Выполнить № 9.57на доске и в тетрадях</a:t>
            </a:r>
            <a:br>
              <a:rPr lang="ru-RU" sz="2700" dirty="0" smtClean="0"/>
            </a:br>
            <a:r>
              <a:rPr lang="ru-RU" sz="2700" dirty="0" smtClean="0"/>
              <a:t>2.  Решить с комментированием № 9.58</a:t>
            </a:r>
            <a:br>
              <a:rPr lang="ru-RU" sz="2700" dirty="0" smtClean="0"/>
            </a:br>
            <a:r>
              <a:rPr lang="ru-RU" sz="2700" dirty="0" smtClean="0"/>
              <a:t>3.Самостоятельно выполнить № 9.62(один уч-ся работает под ширмой )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dirty="0" smtClean="0"/>
              <a:t>VI</a:t>
            </a:r>
            <a:r>
              <a:rPr lang="ru-RU" sz="2700" dirty="0" smtClean="0"/>
              <a:t>. Первичный контроль знаний умений и навыков.  Тест</a:t>
            </a:r>
            <a:br>
              <a:rPr lang="ru-RU" sz="2700" dirty="0" smtClean="0"/>
            </a:br>
            <a:r>
              <a:rPr lang="ru-RU" sz="2700" dirty="0" smtClean="0"/>
              <a:t>а) Самостоятельная работа</a:t>
            </a:r>
            <a:br>
              <a:rPr lang="ru-RU" sz="2700" dirty="0" smtClean="0"/>
            </a:br>
            <a:r>
              <a:rPr lang="ru-RU" sz="2700" dirty="0" smtClean="0"/>
              <a:t>б) Взаимопроверка теста</a:t>
            </a:r>
            <a:br>
              <a:rPr lang="ru-RU" sz="2700" dirty="0" smtClean="0"/>
            </a:br>
            <a:r>
              <a:rPr lang="ru-RU" sz="2700" dirty="0" smtClean="0"/>
              <a:t>Критерии оценивания:  3 задания – «3»; </a:t>
            </a:r>
            <a:br>
              <a:rPr lang="ru-RU" sz="2700" dirty="0" smtClean="0"/>
            </a:br>
            <a:r>
              <a:rPr lang="ru-RU" sz="2700" dirty="0" smtClean="0"/>
              <a:t>                                                    6Заданий – «4»</a:t>
            </a:r>
            <a:br>
              <a:rPr lang="ru-RU" sz="2700" dirty="0" smtClean="0"/>
            </a:br>
            <a:r>
              <a:rPr lang="ru-RU" sz="2700" dirty="0" smtClean="0"/>
              <a:t>                                                    8 заданий – «5».</a:t>
            </a:r>
            <a:r>
              <a:rPr lang="ru-RU" sz="2700" smtClean="0"/>
              <a:t/>
            </a:r>
            <a:br>
              <a:rPr lang="ru-RU" sz="2700" smtClean="0"/>
            </a:br>
            <a:r>
              <a:rPr lang="en-US" sz="2700" dirty="0" smtClean="0"/>
              <a:t>VII</a:t>
            </a:r>
            <a:r>
              <a:rPr lang="ru-RU" sz="2700" dirty="0" smtClean="0"/>
              <a:t>. Итог урока </a:t>
            </a:r>
            <a:br>
              <a:rPr lang="ru-RU" sz="2700" dirty="0" smtClean="0"/>
            </a:br>
            <a:r>
              <a:rPr lang="en-US" sz="2700" dirty="0" smtClean="0"/>
              <a:t>VIII</a:t>
            </a:r>
            <a:r>
              <a:rPr lang="ru-RU" sz="2700" dirty="0" smtClean="0"/>
              <a:t>. Д/З: Повторить п. 26;  п.4;  №9.16;  № 9.36;</a:t>
            </a:r>
            <a:br>
              <a:rPr lang="ru-RU" sz="2700" dirty="0" smtClean="0"/>
            </a:br>
            <a:r>
              <a:rPr lang="ru-RU" sz="2700" dirty="0" smtClean="0"/>
              <a:t>                Задания из сборника ГИА А17; А18</a:t>
            </a:r>
            <a:br>
              <a:rPr lang="ru-RU" sz="27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86873" cy="5929354"/>
          </a:xfrm>
        </p:spPr>
        <p:txBody>
          <a:bodyPr>
            <a:noAutofit/>
          </a:bodyPr>
          <a:lstStyle/>
          <a:p>
            <a:r>
              <a:rPr lang="ru-RU" sz="3200" dirty="0" smtClean="0"/>
              <a:t> Цель урока: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способствовать формированию умений и навыков, носящих общенаучный и </a:t>
            </a:r>
            <a:r>
              <a:rPr lang="ru-RU" sz="3200" dirty="0" err="1" smtClean="0"/>
              <a:t>общеинтеллектуальный</a:t>
            </a:r>
            <a:r>
              <a:rPr lang="ru-RU" sz="3200" smtClean="0"/>
              <a:t> </a:t>
            </a:r>
            <a:r>
              <a:rPr lang="ru-RU" sz="3200" smtClean="0"/>
              <a:t> характер</a:t>
            </a:r>
            <a:r>
              <a:rPr lang="ru-RU" sz="3200" dirty="0" smtClean="0"/>
              <a:t>; способствовать развитию теоретического, творческого мышления, формированию операционного мышления, направленного на выбор оптимальных решений нестандартных задач.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715436" cy="6215106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Задачи урока: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Образовательные: обобщить и систематизировать знания по теме, научить решать задачи.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Воспитательные: способствовать формированию познавательного интереса к обучению, научного мировоззрения; создать условия для проявления самостоятельности, настойчивости.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Развивающие: способствовать развитию исследовательских способностей, умения видеть проблему, анализировать ситуацию, находить пути решения проблемы; способствовать развитию коммуникативных способностей, навыков взаимодействия; способствовать развитию активности, инициативности.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642942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I</a:t>
            </a:r>
            <a:r>
              <a:rPr lang="ru-RU" sz="2400" dirty="0" smtClean="0"/>
              <a:t>. Организационный момент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Комбинаторика </a:t>
            </a:r>
            <a:r>
              <a:rPr lang="ru-RU" sz="2400" dirty="0" smtClean="0"/>
              <a:t>- область математики, в которой изучаются вопросы о том, сколько различных комбинаций можно составить из заданных объектов.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Комбинаторика возникла и развивалась одновременно с теорией вероятностей. И первоначально комбинаторные задачи касались в основном азартных игр.</a:t>
            </a:r>
            <a:br>
              <a:rPr lang="ru-RU" sz="2400" dirty="0" smtClean="0"/>
            </a:br>
            <a:r>
              <a:rPr lang="ru-RU" sz="2400" dirty="0" smtClean="0"/>
              <a:t>С помощью формул, которые выводятся в комбинаторике, можно быстро определить число исходов опыта. Это особенно важно, если число исходов опыта велико - простое перечисление исходов может привести к ошибке.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Сегодня  мы познакомимся с таким комбинаторным понятием, как сочетание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5" cy="63579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II</a:t>
            </a:r>
            <a:r>
              <a:rPr lang="ru-RU" sz="2800" dirty="0" smtClean="0"/>
              <a:t>. Актуализация опорных знаний </a:t>
            </a:r>
            <a:br>
              <a:rPr lang="ru-RU" sz="2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0" dirty="0" smtClean="0"/>
              <a:t>1.Объясните, в чем состоит комбинаторное правило умножения, используемое для подсчета числа возможных вариантов. </a:t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i="1" dirty="0" smtClean="0"/>
              <a:t>(Пусть имеется </a:t>
            </a:r>
            <a:r>
              <a:rPr lang="en-US" sz="2800" b="0" i="1" dirty="0" smtClean="0"/>
              <a:t>n</a:t>
            </a:r>
            <a:r>
              <a:rPr lang="ru-RU" sz="2800" b="0" i="1" dirty="0" smtClean="0"/>
              <a:t> элементов, и требуется выбрать один за другим некоторые </a:t>
            </a:r>
            <a:r>
              <a:rPr lang="en-US" sz="2800" b="0" i="1" dirty="0" smtClean="0"/>
              <a:t>k</a:t>
            </a:r>
            <a:r>
              <a:rPr lang="ru-RU" sz="2800" b="0" i="1" dirty="0" smtClean="0"/>
              <a:t> элементов. Если первый  элемент можно выбрать </a:t>
            </a:r>
            <a:r>
              <a:rPr lang="en-US" sz="2800" b="0" i="1" dirty="0" smtClean="0"/>
              <a:t>n</a:t>
            </a:r>
            <a:r>
              <a:rPr lang="ru-RU" sz="2800" b="0" i="1" baseline="-25000" dirty="0" smtClean="0"/>
              <a:t>1</a:t>
            </a:r>
            <a:r>
              <a:rPr lang="ru-RU" sz="2800" b="0" i="1" dirty="0" smtClean="0"/>
              <a:t> способами, после чего второй элемент можно выбрать из оставшихся элементов  </a:t>
            </a:r>
            <a:r>
              <a:rPr lang="en-US" sz="2800" b="0" i="1" dirty="0" smtClean="0"/>
              <a:t>n</a:t>
            </a:r>
            <a:r>
              <a:rPr lang="ru-RU" sz="2800" b="0" i="1" baseline="-25000" dirty="0" smtClean="0"/>
              <a:t>2  </a:t>
            </a:r>
            <a:r>
              <a:rPr lang="ru-RU" sz="2800" b="0" i="1" dirty="0" smtClean="0"/>
              <a:t>способами, затем третий элемент – </a:t>
            </a:r>
            <a:r>
              <a:rPr lang="en-US" sz="2800" b="0" i="1" dirty="0" smtClean="0"/>
              <a:t>n</a:t>
            </a:r>
            <a:r>
              <a:rPr lang="ru-RU" sz="2800" b="0" i="1" baseline="-25000" dirty="0" smtClean="0"/>
              <a:t>3 </a:t>
            </a:r>
            <a:r>
              <a:rPr lang="ru-RU" sz="2800" b="0" i="1" dirty="0" smtClean="0"/>
              <a:t>способами и т.д.)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42918"/>
            <a:ext cx="7772400" cy="5126057"/>
          </a:xfrm>
        </p:spPr>
        <p:txBody>
          <a:bodyPr>
            <a:normAutofit/>
          </a:bodyPr>
          <a:lstStyle/>
          <a:p>
            <a:r>
              <a:rPr lang="ru-RU" sz="2800" b="0" dirty="0" smtClean="0"/>
              <a:t>2.Что называется перестановкой из </a:t>
            </a:r>
            <a:r>
              <a:rPr lang="en-US" sz="2800" b="0" dirty="0" smtClean="0"/>
              <a:t>n</a:t>
            </a:r>
            <a:r>
              <a:rPr lang="ru-RU" sz="2800" b="0" dirty="0" smtClean="0"/>
              <a:t> элементов? </a:t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>(</a:t>
            </a:r>
            <a:r>
              <a:rPr lang="ru-RU" sz="2800" b="0" i="1" dirty="0" smtClean="0"/>
              <a:t>Перестановкой из </a:t>
            </a:r>
            <a:r>
              <a:rPr lang="en-US" sz="2800" b="0" i="1" dirty="0" smtClean="0"/>
              <a:t>n</a:t>
            </a:r>
            <a:r>
              <a:rPr lang="ru-RU" sz="2800" b="0" i="1" dirty="0" smtClean="0"/>
              <a:t> элементов называется каждое расположение этих элементов в определенном порядке)</a:t>
            </a:r>
            <a:r>
              <a:rPr lang="ru-RU" sz="2800" b="0" dirty="0" smtClean="0"/>
              <a:t>. </a:t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>Запишите формулу для вычисления числа перестановок из </a:t>
            </a:r>
            <a:r>
              <a:rPr lang="en-US" sz="2800" b="0" dirty="0" smtClean="0"/>
              <a:t>n </a:t>
            </a:r>
            <a:r>
              <a:rPr lang="ru-RU" sz="2800" b="0" dirty="0" smtClean="0"/>
              <a:t>элементов.  </a:t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> </a:t>
            </a:r>
            <a:r>
              <a:rPr lang="ru-RU" sz="2800" b="0" i="1" dirty="0" smtClean="0"/>
              <a:t>(</a:t>
            </a:r>
            <a:r>
              <a:rPr lang="en-US" sz="2800" b="0" i="1" dirty="0" err="1" smtClean="0"/>
              <a:t>P</a:t>
            </a:r>
            <a:r>
              <a:rPr lang="en-US" sz="2800" b="0" i="1" baseline="-25000" dirty="0" err="1" smtClean="0"/>
              <a:t>n</a:t>
            </a:r>
            <a:r>
              <a:rPr lang="ru-RU" sz="2800" b="0" i="1" dirty="0" smtClean="0"/>
              <a:t>=</a:t>
            </a:r>
            <a:r>
              <a:rPr lang="en-US" sz="2800" b="0" dirty="0" smtClean="0"/>
              <a:t> n</a:t>
            </a:r>
            <a:r>
              <a:rPr lang="ru-RU" sz="2800" b="0" dirty="0" smtClean="0"/>
              <a:t>!</a:t>
            </a:r>
            <a:r>
              <a:rPr lang="ru-RU" sz="2800" b="0" i="1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5983313"/>
          </a:xfrm>
        </p:spPr>
        <p:txBody>
          <a:bodyPr>
            <a:normAutofit fontScale="90000"/>
          </a:bodyPr>
          <a:lstStyle/>
          <a:p>
            <a:r>
              <a:rPr lang="ru-RU" sz="2800" b="0" dirty="0" smtClean="0"/>
              <a:t> </a:t>
            </a:r>
            <a:br>
              <a:rPr lang="ru-RU" sz="2800" b="0" dirty="0" smtClean="0"/>
            </a:br>
            <a:r>
              <a:rPr lang="ru-RU" sz="2800" b="0" dirty="0" smtClean="0"/>
              <a:t>3. Что называется размещением из </a:t>
            </a:r>
            <a:r>
              <a:rPr lang="en-US" sz="2800" b="0" dirty="0" smtClean="0"/>
              <a:t>n </a:t>
            </a:r>
            <a:r>
              <a:rPr lang="ru-RU" sz="2800" b="0" dirty="0" smtClean="0"/>
              <a:t>элементов по </a:t>
            </a:r>
            <a:r>
              <a:rPr lang="en-US" sz="2800" b="0" dirty="0" smtClean="0"/>
              <a:t>k</a:t>
            </a:r>
            <a:r>
              <a:rPr lang="ru-RU" sz="2800" b="0" dirty="0" smtClean="0"/>
              <a:t>?  </a:t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>(Размещением из </a:t>
            </a:r>
            <a:r>
              <a:rPr lang="en-US" sz="2800" b="0" dirty="0" smtClean="0"/>
              <a:t>n </a:t>
            </a:r>
            <a:r>
              <a:rPr lang="ru-RU" sz="2800" b="0" dirty="0" smtClean="0"/>
              <a:t>элементов по </a:t>
            </a:r>
            <a:r>
              <a:rPr lang="en-US" sz="2800" b="0" dirty="0" smtClean="0"/>
              <a:t>k </a:t>
            </a:r>
            <a:r>
              <a:rPr lang="ru-RU" sz="2800" b="0" dirty="0" smtClean="0"/>
              <a:t> называется любое множество, состоящее из любых </a:t>
            </a:r>
            <a:r>
              <a:rPr lang="en-US" sz="2800" b="0" dirty="0" smtClean="0"/>
              <a:t>k </a:t>
            </a:r>
            <a:r>
              <a:rPr lang="ru-RU" sz="2800" b="0" dirty="0" smtClean="0"/>
              <a:t> элементов, взятых в определенном порядке из данных </a:t>
            </a:r>
            <a:r>
              <a:rPr lang="en-US" sz="2800" b="0" dirty="0" smtClean="0"/>
              <a:t>n </a:t>
            </a:r>
            <a:r>
              <a:rPr lang="ru-RU" sz="2800" b="0" dirty="0" smtClean="0"/>
              <a:t> элементов). </a:t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>Запишите формулу для вычисления числа размещения из </a:t>
            </a:r>
            <a:r>
              <a:rPr lang="en-US" sz="2800" b="0" dirty="0" smtClean="0"/>
              <a:t>n </a:t>
            </a:r>
            <a:r>
              <a:rPr lang="ru-RU" sz="2800" b="0" dirty="0" smtClean="0"/>
              <a:t>элементов по </a:t>
            </a:r>
            <a:r>
              <a:rPr lang="en-US" sz="2800" b="0" dirty="0" smtClean="0"/>
              <a:t>k</a:t>
            </a:r>
            <a:r>
              <a:rPr lang="ru-RU" sz="2800" b="0" dirty="0" smtClean="0"/>
              <a:t>. </a:t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i="1" dirty="0" smtClean="0"/>
              <a:t>(</a:t>
            </a:r>
            <a:r>
              <a:rPr lang="en-US" sz="2800" b="0" i="1" dirty="0" err="1" smtClean="0"/>
              <a:t>A</a:t>
            </a:r>
            <a:r>
              <a:rPr lang="en-US" sz="2800" b="0" i="1" baseline="-25000" dirty="0" err="1" smtClean="0"/>
              <a:t>n</a:t>
            </a:r>
            <a:r>
              <a:rPr lang="en-US" sz="2800" b="0" i="1" baseline="30000" dirty="0" err="1" smtClean="0"/>
              <a:t>k</a:t>
            </a:r>
            <a:r>
              <a:rPr lang="ru-RU" sz="2800" b="0" i="1" dirty="0" smtClean="0"/>
              <a:t>=</a:t>
            </a:r>
            <a:r>
              <a:rPr lang="en-US" sz="2800" b="0" i="1" dirty="0" smtClean="0"/>
              <a:t>n</a:t>
            </a:r>
            <a:r>
              <a:rPr lang="ru-RU" sz="2800" b="0" i="1" dirty="0" smtClean="0"/>
              <a:t>(</a:t>
            </a:r>
            <a:r>
              <a:rPr lang="en-US" sz="2800" b="0" i="1" dirty="0" smtClean="0"/>
              <a:t>n</a:t>
            </a:r>
            <a:r>
              <a:rPr lang="ru-RU" sz="2800" b="0" i="1" dirty="0" smtClean="0"/>
              <a:t>-1) (</a:t>
            </a:r>
            <a:r>
              <a:rPr lang="en-US" sz="2800" b="0" i="1" dirty="0" smtClean="0"/>
              <a:t>n</a:t>
            </a:r>
            <a:r>
              <a:rPr lang="ru-RU" sz="2800" b="0" i="1" dirty="0" smtClean="0"/>
              <a:t>-2)</a:t>
            </a:r>
            <a:r>
              <a:rPr lang="en-US" sz="2800" b="0" i="1" dirty="0" smtClean="0"/>
              <a:t>x</a:t>
            </a:r>
            <a:r>
              <a:rPr lang="ru-RU" sz="2800" b="0" i="1" dirty="0" smtClean="0"/>
              <a:t>…</a:t>
            </a:r>
            <a:r>
              <a:rPr lang="en-US" sz="2800" b="0" i="1" dirty="0" smtClean="0"/>
              <a:t>x</a:t>
            </a:r>
            <a:r>
              <a:rPr lang="ru-RU" sz="2800" b="0" i="1" dirty="0" smtClean="0"/>
              <a:t>(</a:t>
            </a:r>
            <a:r>
              <a:rPr lang="en-US" sz="2800" b="0" i="1" dirty="0" smtClean="0"/>
              <a:t>n</a:t>
            </a:r>
            <a:r>
              <a:rPr lang="ru-RU" sz="2800" b="0" i="1" dirty="0" smtClean="0"/>
              <a:t>-(</a:t>
            </a:r>
            <a:r>
              <a:rPr lang="en-US" sz="2800" b="0" i="1" dirty="0" smtClean="0"/>
              <a:t>k</a:t>
            </a:r>
            <a:r>
              <a:rPr lang="ru-RU" sz="2800" b="0" i="1" dirty="0" smtClean="0"/>
              <a:t>-1)).</a:t>
            </a:r>
            <a:r>
              <a:rPr lang="ru-RU" sz="2800" b="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56"/>
            <a:ext cx="7772400" cy="505461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4.Из города  (А)  в город (В) ведут 3 дороги, из города  (В) </a:t>
            </a:r>
            <a:r>
              <a:rPr lang="ru-RU" sz="2800" dirty="0" err="1" smtClean="0"/>
              <a:t>в</a:t>
            </a:r>
            <a:r>
              <a:rPr lang="ru-RU" sz="2800" dirty="0" smtClean="0"/>
              <a:t> город (С) 5 дорог из города (С) до пристани 2 дороги. Туристы хотят проехать из города (А) через город В и С к пристани. Сколькими способами они могут выбрать маршрут?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5.Сколько различных четырёхзначных чисел, в которых цифры не повторяются, можно составить из  цифр 1, 2, 4, 5.</a:t>
            </a:r>
            <a:br>
              <a:rPr lang="ru-RU" sz="2800" dirty="0" smtClean="0"/>
            </a:br>
            <a:endParaRPr lang="ru-RU" sz="2800" b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31835"/>
            <a:ext cx="7772400" cy="5483247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III</a:t>
            </a:r>
            <a:r>
              <a:rPr lang="ru-RU" sz="2400" dirty="0" smtClean="0"/>
              <a:t>. Работа над новым материалом</a:t>
            </a:r>
            <a:br>
              <a:rPr lang="ru-RU" sz="2400" dirty="0" smtClean="0"/>
            </a:br>
            <a:r>
              <a:rPr lang="ru-RU" sz="2400" dirty="0" smtClean="0"/>
              <a:t>  </a:t>
            </a:r>
            <a:br>
              <a:rPr lang="ru-RU" sz="2400" dirty="0" smtClean="0"/>
            </a:br>
            <a:r>
              <a:rPr lang="ru-RU" sz="2400" dirty="0" smtClean="0"/>
              <a:t>Пример 1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Пусть в коробке находится пять пронумерованных шаров {1,2,3,4,5}. Перечислите все способы выбора двух шаров из этих пяти.</a:t>
            </a:r>
            <a:br>
              <a:rPr lang="ru-RU" sz="2400" dirty="0" smtClean="0"/>
            </a:br>
            <a:r>
              <a:rPr lang="ru-RU" sz="2400" dirty="0" smtClean="0"/>
              <a:t>Каждому способу выбора двух шаров из пяти соответствует некоторое двухэлементное подмножество пятиэлементного множества. Перечислим эти подмножества: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96</Words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Раздел программы: Элементы комбинаторики. </vt:lpstr>
      <vt:lpstr> Цель урока:   способствовать формированию умений и навыков, носящих общенаучный и общеинтеллектуальный  характер; способствовать развитию теоретического, творческого мышления, формированию операционного мышления, направленного на выбор оптимальных решений нестандартных задач. </vt:lpstr>
      <vt:lpstr>Задачи урока:   Образовательные: обобщить и систематизировать знания по теме, научить решать задачи.  Воспитательные: способствовать формированию познавательного интереса к обучению, научного мировоззрения; создать условия для проявления самостоятельности, настойчивости.  Развивающие: способствовать развитию исследовательских способностей, умения видеть проблему, анализировать ситуацию, находить пути решения проблемы; способствовать развитию коммуникативных способностей, навыков взаимодействия; способствовать развитию активности, инициативности. </vt:lpstr>
      <vt:lpstr>I. Организационный момент  Комбинаторика - область математики, в которой изучаются вопросы о том, сколько различных комбинаций можно составить из заданных объектов.  Комбинаторика возникла и развивалась одновременно с теорией вероятностей. И первоначально комбинаторные задачи касались в основном азартных игр. С помощью формул, которые выводятся в комбинаторике, можно быстро определить число исходов опыта. Это особенно важно, если число исходов опыта велико - простое перечисление исходов может привести к ошибке.  Сегодня  мы познакомимся с таким комбинаторным понятием, как сочетание </vt:lpstr>
      <vt:lpstr>II. Актуализация опорных знаний   1.Объясните, в чем состоит комбинаторное правило умножения, используемое для подсчета числа возможных вариантов.   (Пусть имеется n элементов, и требуется выбрать один за другим некоторые k элементов. Если первый  элемент можно выбрать n1 способами, после чего второй элемент можно выбрать из оставшихся элементов  n2  способами, затем третий элемент – n3 способами и т.д.)  </vt:lpstr>
      <vt:lpstr>2.Что называется перестановкой из n элементов?   (Перестановкой из n элементов называется каждое расположение этих элементов в определенном порядке).   Запишите формулу для вычисления числа перестановок из n элементов.     (Pn= n!)</vt:lpstr>
      <vt:lpstr>  3. Что называется размещением из n элементов по k?    (Размещением из n элементов по k  называется любое множество, состоящее из любых k  элементов, взятых в определенном порядке из данных n  элементов).   Запишите формулу для вычисления числа размещения из n элементов по k.   (Ank=n(n-1) (n-2)x…x(n-(k-1)).  </vt:lpstr>
      <vt:lpstr> 4.Из города  (А)  в город (В) ведут 3 дороги, из города  (В) в город (С) 5 дорог из города (С) до пристани 2 дороги. Туристы хотят проехать из города (А) через город В и С к пристани. Сколькими способами они могут выбрать маршрут?   5.Сколько различных четырёхзначных чисел, в которых цифры не повторяются, можно составить из  цифр 1, 2, 4, 5. </vt:lpstr>
      <vt:lpstr>III. Работа над новым материалом    Пример 1    Пусть в коробке находится пять пронумерованных шаров {1,2,3,4,5}. Перечислите все способы выбора двух шаров из этих пяти. Каждому способу выбора двух шаров из пяти соответствует некоторое двухэлементное подмножество пятиэлементного множества. Перечислим эти подмножества:     </vt:lpstr>
      <vt:lpstr>Обратите внимание, что подмножества (2,1) и (1,2) содержат один и тот же набор элементов и поэтому отождествляются</vt:lpstr>
      <vt:lpstr>Числом сочетаний из n элементов m (обозначается: (    читается "це из эн по эм") называется число м-элементных подмножеств n-элементного множества. Буква C выбрана для обозначения числа сочетаний в связи тем, что по-французски слово "сочетание" - "combinaison" - начинается с этой буквы. В предыдущем примере мы нашли число сочетаний из 5 по 2:  Для вычисления числа сочетаний существует очень удобная и красивая формула. Чтобы ею пользоваться, надо сначала ввести одно обозначение - факториал. Определение 2.3. Пусть n - натуральное число. Через n! (читается "эн факториал") обозначается число, равное произведению всех натуральных чисел 1 от до n: n! = 1 * 2 * 3 * ... * n В случае, если n=0, по определению полагается: 0! = 1 Пример 2 Найдем значения следующих выражений: 1! = 1 2! = 1 * 2 = 2 3! = 1 * 2 * 3 = 4! = 1 * 2 * 3 * 4 =  5! = 1 * 2 * 3 * 4 * 5 =  6! = 1 * 2 * 3 * 4 * 5 * 6 = </vt:lpstr>
      <vt:lpstr>Теорема 2.1.  Число сочетаний из n по m находится по следующей формуле:  В примере 1 мы нашли значение   Проверим этот результат с помощью формулы (2.1): Заметим, что то - же самое значение мы получим, если будем находить    Действительно,В общем случае нетрудно заметить, что правая часть формулы (2.1) будет одной и той же для выражений , поэтому справедлива формула:                                                       </vt:lpstr>
      <vt:lpstr>Пример 3   Рассмотрим задачу:  Из отряда солдат в 50 человек, среди которых есть рядовой Иванов, назначаются в караул 4 человека. Сколькими способами может быть составлен караул? В скольких случаях в число караульных попадет рядовой Иванов? А в скольких случаях не попадет?  Пример 4 Работа по учебнику стр49  </vt:lpstr>
      <vt:lpstr>VI. Физминутка  V. Закрепление нового материала 1.Выполнить № 9.57на доске и в тетрадях 2.  Решить с комментированием № 9.58 3.Самостоятельно выполнить № 9.62(один уч-ся работает под ширмой )  VI. Первичный контроль знаний умений и навыков.  Тест а) Самостоятельная работа б) Взаимопроверка теста Критерии оценивания:  3 задания – «3»;                                                      6Заданий – «4»                                                     8 заданий – «5». VII. Итог урока  VIII. Д/З: Повторить п. 26;  п.4;  №9.16;  № 9.36;                 Задания из сборника ГИА А17; А18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26</cp:revision>
  <dcterms:modified xsi:type="dcterms:W3CDTF">2011-04-27T06:19:04Z</dcterms:modified>
</cp:coreProperties>
</file>