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5" r:id="rId10"/>
    <p:sldId id="279" r:id="rId11"/>
    <p:sldId id="267" r:id="rId12"/>
    <p:sldId id="266" r:id="rId13"/>
    <p:sldId id="268" r:id="rId14"/>
    <p:sldId id="270" r:id="rId15"/>
    <p:sldId id="271" r:id="rId16"/>
    <p:sldId id="272" r:id="rId17"/>
    <p:sldId id="276" r:id="rId18"/>
    <p:sldId id="277" r:id="rId19"/>
    <p:sldId id="282" r:id="rId20"/>
    <p:sldId id="283" r:id="rId21"/>
    <p:sldId id="285" r:id="rId22"/>
    <p:sldId id="280" r:id="rId23"/>
    <p:sldId id="281" r:id="rId24"/>
    <p:sldId id="286" r:id="rId25"/>
    <p:sldId id="26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CC3300"/>
    <a:srgbClr val="72A1FE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36886-656F-44A0-BB93-AC83111AEC5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22811A0-01F2-4854-B325-4EF0CAECC99B}">
      <dgm:prSet phldrT="[Текст]"/>
      <dgm:spPr>
        <a:ln>
          <a:solidFill>
            <a:srgbClr val="0000FF"/>
          </a:solidFill>
        </a:ln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изучение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/>
        </a:p>
      </dgm:t>
    </dgm:pt>
    <dgm:pt modelId="{63531887-1F0C-4369-88D2-76A7FD43DFB0}" type="parTrans" cxnId="{1326E4A0-C1D2-4C36-8F58-5AC71EF6305D}">
      <dgm:prSet/>
      <dgm:spPr/>
      <dgm:t>
        <a:bodyPr/>
        <a:lstStyle/>
        <a:p>
          <a:endParaRPr lang="ru-RU"/>
        </a:p>
      </dgm:t>
    </dgm:pt>
    <dgm:pt modelId="{C22FA1DE-F5B1-453D-B8AD-433E61415160}" type="sibTrans" cxnId="{1326E4A0-C1D2-4C36-8F58-5AC71EF6305D}">
      <dgm:prSet/>
      <dgm:spPr/>
      <dgm:t>
        <a:bodyPr/>
        <a:lstStyle/>
        <a:p>
          <a:endParaRPr lang="ru-RU"/>
        </a:p>
      </dgm:t>
    </dgm:pt>
    <dgm:pt modelId="{602FF6B9-1C5A-4661-B489-683AD5BACD8E}">
      <dgm:prSet phldrT="[Текст]"/>
      <dgm:spPr>
        <a:ln>
          <a:solidFill>
            <a:srgbClr val="0000FF"/>
          </a:solidFill>
        </a:ln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наблюдение</a:t>
          </a:r>
          <a:endParaRPr lang="ru-RU" dirty="0"/>
        </a:p>
      </dgm:t>
    </dgm:pt>
    <dgm:pt modelId="{960AD6B4-0D7F-4407-82C5-8CF92E461DDC}" type="parTrans" cxnId="{8D7F0292-29F8-430C-8D67-6D9563B9468F}">
      <dgm:prSet/>
      <dgm:spPr/>
      <dgm:t>
        <a:bodyPr/>
        <a:lstStyle/>
        <a:p>
          <a:endParaRPr lang="ru-RU"/>
        </a:p>
      </dgm:t>
    </dgm:pt>
    <dgm:pt modelId="{A50A295B-26F0-4979-BB01-D51DF9DB1977}" type="sibTrans" cxnId="{8D7F0292-29F8-430C-8D67-6D9563B9468F}">
      <dgm:prSet/>
      <dgm:spPr/>
      <dgm:t>
        <a:bodyPr/>
        <a:lstStyle/>
        <a:p>
          <a:endParaRPr lang="ru-RU"/>
        </a:p>
      </dgm:t>
    </dgm:pt>
    <dgm:pt modelId="{C7549C80-A2DB-40E7-A06E-E09A5F1ECBAD}">
      <dgm:prSet phldrT="[Текст]"/>
      <dgm:spPr>
        <a:ln>
          <a:solidFill>
            <a:srgbClr val="0000FF"/>
          </a:solidFill>
        </a:ln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анкетирование</a:t>
          </a:r>
          <a:endParaRPr lang="ru-RU" dirty="0"/>
        </a:p>
      </dgm:t>
    </dgm:pt>
    <dgm:pt modelId="{3C6089E5-025F-4A78-BE9F-63CE1ED26DDC}" type="parTrans" cxnId="{5C9BD3EB-27A1-4EB6-A0DF-45E47CBFE0FA}">
      <dgm:prSet/>
      <dgm:spPr/>
      <dgm:t>
        <a:bodyPr/>
        <a:lstStyle/>
        <a:p>
          <a:endParaRPr lang="ru-RU"/>
        </a:p>
      </dgm:t>
    </dgm:pt>
    <dgm:pt modelId="{712140AC-7605-4519-8B8A-B588A9E870C3}" type="sibTrans" cxnId="{5C9BD3EB-27A1-4EB6-A0DF-45E47CBFE0FA}">
      <dgm:prSet/>
      <dgm:spPr/>
      <dgm:t>
        <a:bodyPr/>
        <a:lstStyle/>
        <a:p>
          <a:endParaRPr lang="ru-RU"/>
        </a:p>
      </dgm:t>
    </dgm:pt>
    <dgm:pt modelId="{EAF636CA-16EC-4D84-A1C3-437D9F64D5F2}">
      <dgm:prSet phldrT="[Текст]"/>
      <dgm:spPr>
        <a:ln>
          <a:solidFill>
            <a:srgbClr val="0000FF"/>
          </a:solidFill>
        </a:ln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синтез</a:t>
          </a:r>
          <a:endParaRPr lang="ru-RU" dirty="0"/>
        </a:p>
      </dgm:t>
    </dgm:pt>
    <dgm:pt modelId="{2A0A8E32-88C3-4046-88AD-5ED7D3575113}" type="parTrans" cxnId="{895F06EA-6107-48CB-ADD1-209ACA0F60CA}">
      <dgm:prSet/>
      <dgm:spPr/>
      <dgm:t>
        <a:bodyPr/>
        <a:lstStyle/>
        <a:p>
          <a:endParaRPr lang="ru-RU"/>
        </a:p>
      </dgm:t>
    </dgm:pt>
    <dgm:pt modelId="{7DCEA0C7-FC89-423B-96EC-21FB48E3E3C0}" type="sibTrans" cxnId="{895F06EA-6107-48CB-ADD1-209ACA0F60CA}">
      <dgm:prSet/>
      <dgm:spPr/>
      <dgm:t>
        <a:bodyPr/>
        <a:lstStyle/>
        <a:p>
          <a:endParaRPr lang="ru-RU"/>
        </a:p>
      </dgm:t>
    </dgm:pt>
    <dgm:pt modelId="{651EB3DC-EBEA-4A6E-89D3-D31BB6BEF8DF}">
      <dgm:prSet phldrT="[Текст]"/>
      <dgm:spPr>
        <a:ln>
          <a:solidFill>
            <a:srgbClr val="0000FF"/>
          </a:solidFill>
        </a:ln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классификация</a:t>
          </a:r>
          <a:endParaRPr lang="ru-RU" dirty="0"/>
        </a:p>
      </dgm:t>
    </dgm:pt>
    <dgm:pt modelId="{BBC09CA4-65C2-4012-A7CB-DC447BA9C628}" type="parTrans" cxnId="{D2719DEB-94DB-4395-BD9F-35AC80919F5D}">
      <dgm:prSet/>
      <dgm:spPr/>
      <dgm:t>
        <a:bodyPr/>
        <a:lstStyle/>
        <a:p>
          <a:endParaRPr lang="ru-RU"/>
        </a:p>
      </dgm:t>
    </dgm:pt>
    <dgm:pt modelId="{29408907-198E-470A-96EA-803007775AB1}" type="sibTrans" cxnId="{D2719DEB-94DB-4395-BD9F-35AC80919F5D}">
      <dgm:prSet/>
      <dgm:spPr/>
      <dgm:t>
        <a:bodyPr/>
        <a:lstStyle/>
        <a:p>
          <a:endParaRPr lang="ru-RU"/>
        </a:p>
      </dgm:t>
    </dgm:pt>
    <dgm:pt modelId="{CCD6B406-851B-402F-88FD-6AE65F86A789}">
      <dgm:prSet phldrT="[Текст]"/>
      <dgm:spPr>
        <a:ln>
          <a:solidFill>
            <a:srgbClr val="0000FF"/>
          </a:solidFill>
        </a:ln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анализ</a:t>
          </a:r>
          <a:endParaRPr lang="ru-RU" dirty="0"/>
        </a:p>
      </dgm:t>
    </dgm:pt>
    <dgm:pt modelId="{269B1452-55CD-4DC2-B45C-CE9031F0B8B9}" type="parTrans" cxnId="{1C6C977E-F995-4ECD-A88F-F40BE3F37A41}">
      <dgm:prSet/>
      <dgm:spPr/>
      <dgm:t>
        <a:bodyPr/>
        <a:lstStyle/>
        <a:p>
          <a:endParaRPr lang="ru-RU"/>
        </a:p>
      </dgm:t>
    </dgm:pt>
    <dgm:pt modelId="{5DC1A426-D1E9-40C4-BA64-EC9AB05B134A}" type="sibTrans" cxnId="{1C6C977E-F995-4ECD-A88F-F40BE3F37A41}">
      <dgm:prSet/>
      <dgm:spPr/>
      <dgm:t>
        <a:bodyPr/>
        <a:lstStyle/>
        <a:p>
          <a:endParaRPr lang="ru-RU"/>
        </a:p>
      </dgm:t>
    </dgm:pt>
    <dgm:pt modelId="{867E6C10-AA50-4012-97DF-50E9AFC9955C}" type="pres">
      <dgm:prSet presAssocID="{FB436886-656F-44A0-BB93-AC83111AEC5B}" presName="compositeShape" presStyleCnt="0">
        <dgm:presLayoutVars>
          <dgm:dir/>
          <dgm:resizeHandles/>
        </dgm:presLayoutVars>
      </dgm:prSet>
      <dgm:spPr/>
    </dgm:pt>
    <dgm:pt modelId="{A96F53E9-C86C-462B-AB18-4830A6FD1574}" type="pres">
      <dgm:prSet presAssocID="{FB436886-656F-44A0-BB93-AC83111AEC5B}" presName="pyramid" presStyleLbl="node1" presStyleIdx="0" presStyleCnt="1"/>
      <dgm:spPr>
        <a:solidFill>
          <a:srgbClr val="72A1FE"/>
        </a:solidFill>
      </dgm:spPr>
    </dgm:pt>
    <dgm:pt modelId="{3CA057BE-64C8-466C-8EDC-6A990B0BCF85}" type="pres">
      <dgm:prSet presAssocID="{FB436886-656F-44A0-BB93-AC83111AEC5B}" presName="theList" presStyleCnt="0"/>
      <dgm:spPr/>
    </dgm:pt>
    <dgm:pt modelId="{C29CDE15-4AF0-4DB8-8B0A-3B4F386A55A5}" type="pres">
      <dgm:prSet presAssocID="{C22811A0-01F2-4854-B325-4EF0CAECC99B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B2B76-3651-4E9A-918D-C34D2CDD6304}" type="pres">
      <dgm:prSet presAssocID="{C22811A0-01F2-4854-B325-4EF0CAECC99B}" presName="aSpace" presStyleCnt="0"/>
      <dgm:spPr/>
    </dgm:pt>
    <dgm:pt modelId="{7DD55CFB-AB51-462E-9402-2E0AE31D0AAC}" type="pres">
      <dgm:prSet presAssocID="{602FF6B9-1C5A-4661-B489-683AD5BACD8E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4A538-FE20-40BD-9852-E79E65E9CB88}" type="pres">
      <dgm:prSet presAssocID="{602FF6B9-1C5A-4661-B489-683AD5BACD8E}" presName="aSpace" presStyleCnt="0"/>
      <dgm:spPr/>
    </dgm:pt>
    <dgm:pt modelId="{54D477B7-EA56-4B0A-80C5-664F7CE35931}" type="pres">
      <dgm:prSet presAssocID="{C7549C80-A2DB-40E7-A06E-E09A5F1ECBAD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92A7C-2A06-472D-B94B-5A094A0D4B05}" type="pres">
      <dgm:prSet presAssocID="{C7549C80-A2DB-40E7-A06E-E09A5F1ECBAD}" presName="aSpace" presStyleCnt="0"/>
      <dgm:spPr/>
    </dgm:pt>
    <dgm:pt modelId="{E2C32CBF-2098-435B-874C-74CC5C56B23E}" type="pres">
      <dgm:prSet presAssocID="{651EB3DC-EBEA-4A6E-89D3-D31BB6BEF8DF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08E25-D2D9-4A1B-AAA1-211D4B4C0798}" type="pres">
      <dgm:prSet presAssocID="{651EB3DC-EBEA-4A6E-89D3-D31BB6BEF8DF}" presName="aSpace" presStyleCnt="0"/>
      <dgm:spPr/>
    </dgm:pt>
    <dgm:pt modelId="{1908C93A-15D1-4D3F-9305-646C24664E0B}" type="pres">
      <dgm:prSet presAssocID="{CCD6B406-851B-402F-88FD-6AE65F86A789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FFCDE-B8D2-448A-8195-47559065C7B6}" type="pres">
      <dgm:prSet presAssocID="{CCD6B406-851B-402F-88FD-6AE65F86A789}" presName="aSpace" presStyleCnt="0"/>
      <dgm:spPr/>
    </dgm:pt>
    <dgm:pt modelId="{EA8619B1-691A-4ADF-AA66-624D56926A80}" type="pres">
      <dgm:prSet presAssocID="{EAF636CA-16EC-4D84-A1C3-437D9F64D5F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67279-2513-42F4-8038-5CECB02E8330}" type="pres">
      <dgm:prSet presAssocID="{EAF636CA-16EC-4D84-A1C3-437D9F64D5F2}" presName="aSpace" presStyleCnt="0"/>
      <dgm:spPr/>
    </dgm:pt>
  </dgm:ptLst>
  <dgm:cxnLst>
    <dgm:cxn modelId="{5C9BD3EB-27A1-4EB6-A0DF-45E47CBFE0FA}" srcId="{FB436886-656F-44A0-BB93-AC83111AEC5B}" destId="{C7549C80-A2DB-40E7-A06E-E09A5F1ECBAD}" srcOrd="2" destOrd="0" parTransId="{3C6089E5-025F-4A78-BE9F-63CE1ED26DDC}" sibTransId="{712140AC-7605-4519-8B8A-B588A9E870C3}"/>
    <dgm:cxn modelId="{8A0B3636-C7B4-4276-AA0E-C5A8F05A0B97}" type="presOf" srcId="{651EB3DC-EBEA-4A6E-89D3-D31BB6BEF8DF}" destId="{E2C32CBF-2098-435B-874C-74CC5C56B23E}" srcOrd="0" destOrd="0" presId="urn:microsoft.com/office/officeart/2005/8/layout/pyramid2"/>
    <dgm:cxn modelId="{1C6C977E-F995-4ECD-A88F-F40BE3F37A41}" srcId="{FB436886-656F-44A0-BB93-AC83111AEC5B}" destId="{CCD6B406-851B-402F-88FD-6AE65F86A789}" srcOrd="4" destOrd="0" parTransId="{269B1452-55CD-4DC2-B45C-CE9031F0B8B9}" sibTransId="{5DC1A426-D1E9-40C4-BA64-EC9AB05B134A}"/>
    <dgm:cxn modelId="{B4F89804-042D-4E1C-ACE0-7A1F6919ED2A}" type="presOf" srcId="{C7549C80-A2DB-40E7-A06E-E09A5F1ECBAD}" destId="{54D477B7-EA56-4B0A-80C5-664F7CE35931}" srcOrd="0" destOrd="0" presId="urn:microsoft.com/office/officeart/2005/8/layout/pyramid2"/>
    <dgm:cxn modelId="{895F06EA-6107-48CB-ADD1-209ACA0F60CA}" srcId="{FB436886-656F-44A0-BB93-AC83111AEC5B}" destId="{EAF636CA-16EC-4D84-A1C3-437D9F64D5F2}" srcOrd="5" destOrd="0" parTransId="{2A0A8E32-88C3-4046-88AD-5ED7D3575113}" sibTransId="{7DCEA0C7-FC89-423B-96EC-21FB48E3E3C0}"/>
    <dgm:cxn modelId="{8F43F8E8-E8CD-46EC-A53D-0C330A4BB6C8}" type="presOf" srcId="{CCD6B406-851B-402F-88FD-6AE65F86A789}" destId="{1908C93A-15D1-4D3F-9305-646C24664E0B}" srcOrd="0" destOrd="0" presId="urn:microsoft.com/office/officeart/2005/8/layout/pyramid2"/>
    <dgm:cxn modelId="{32B450DD-EEDC-4DC8-BDA1-A6E4881B08D5}" type="presOf" srcId="{C22811A0-01F2-4854-B325-4EF0CAECC99B}" destId="{C29CDE15-4AF0-4DB8-8B0A-3B4F386A55A5}" srcOrd="0" destOrd="0" presId="urn:microsoft.com/office/officeart/2005/8/layout/pyramid2"/>
    <dgm:cxn modelId="{44A97935-8157-44A8-9A6B-1B8FACA25AEE}" type="presOf" srcId="{EAF636CA-16EC-4D84-A1C3-437D9F64D5F2}" destId="{EA8619B1-691A-4ADF-AA66-624D56926A80}" srcOrd="0" destOrd="0" presId="urn:microsoft.com/office/officeart/2005/8/layout/pyramid2"/>
    <dgm:cxn modelId="{D2719DEB-94DB-4395-BD9F-35AC80919F5D}" srcId="{FB436886-656F-44A0-BB93-AC83111AEC5B}" destId="{651EB3DC-EBEA-4A6E-89D3-D31BB6BEF8DF}" srcOrd="3" destOrd="0" parTransId="{BBC09CA4-65C2-4012-A7CB-DC447BA9C628}" sibTransId="{29408907-198E-470A-96EA-803007775AB1}"/>
    <dgm:cxn modelId="{1326E4A0-C1D2-4C36-8F58-5AC71EF6305D}" srcId="{FB436886-656F-44A0-BB93-AC83111AEC5B}" destId="{C22811A0-01F2-4854-B325-4EF0CAECC99B}" srcOrd="0" destOrd="0" parTransId="{63531887-1F0C-4369-88D2-76A7FD43DFB0}" sibTransId="{C22FA1DE-F5B1-453D-B8AD-433E61415160}"/>
    <dgm:cxn modelId="{8D7F0292-29F8-430C-8D67-6D9563B9468F}" srcId="{FB436886-656F-44A0-BB93-AC83111AEC5B}" destId="{602FF6B9-1C5A-4661-B489-683AD5BACD8E}" srcOrd="1" destOrd="0" parTransId="{960AD6B4-0D7F-4407-82C5-8CF92E461DDC}" sibTransId="{A50A295B-26F0-4979-BB01-D51DF9DB1977}"/>
    <dgm:cxn modelId="{CB7710E1-24D4-4C3C-B878-D61F9B8AD239}" type="presOf" srcId="{602FF6B9-1C5A-4661-B489-683AD5BACD8E}" destId="{7DD55CFB-AB51-462E-9402-2E0AE31D0AAC}" srcOrd="0" destOrd="0" presId="urn:microsoft.com/office/officeart/2005/8/layout/pyramid2"/>
    <dgm:cxn modelId="{DCB4C33F-6AFD-49FD-9F95-DE1B0114623C}" type="presOf" srcId="{FB436886-656F-44A0-BB93-AC83111AEC5B}" destId="{867E6C10-AA50-4012-97DF-50E9AFC9955C}" srcOrd="0" destOrd="0" presId="urn:microsoft.com/office/officeart/2005/8/layout/pyramid2"/>
    <dgm:cxn modelId="{E3579776-8C4D-4D40-9A44-B95640DFCD69}" type="presParOf" srcId="{867E6C10-AA50-4012-97DF-50E9AFC9955C}" destId="{A96F53E9-C86C-462B-AB18-4830A6FD1574}" srcOrd="0" destOrd="0" presId="urn:microsoft.com/office/officeart/2005/8/layout/pyramid2"/>
    <dgm:cxn modelId="{27923017-C720-465C-8235-26AF69BCD9F1}" type="presParOf" srcId="{867E6C10-AA50-4012-97DF-50E9AFC9955C}" destId="{3CA057BE-64C8-466C-8EDC-6A990B0BCF85}" srcOrd="1" destOrd="0" presId="urn:microsoft.com/office/officeart/2005/8/layout/pyramid2"/>
    <dgm:cxn modelId="{3E4CECE2-181E-450B-9E3F-D1E7AC33F54E}" type="presParOf" srcId="{3CA057BE-64C8-466C-8EDC-6A990B0BCF85}" destId="{C29CDE15-4AF0-4DB8-8B0A-3B4F386A55A5}" srcOrd="0" destOrd="0" presId="urn:microsoft.com/office/officeart/2005/8/layout/pyramid2"/>
    <dgm:cxn modelId="{035D95A5-7DDA-456F-9F96-3D8D88FF3F64}" type="presParOf" srcId="{3CA057BE-64C8-466C-8EDC-6A990B0BCF85}" destId="{4A1B2B76-3651-4E9A-918D-C34D2CDD6304}" srcOrd="1" destOrd="0" presId="urn:microsoft.com/office/officeart/2005/8/layout/pyramid2"/>
    <dgm:cxn modelId="{B29816EB-8118-4F9C-AAA4-7E35F52D7A28}" type="presParOf" srcId="{3CA057BE-64C8-466C-8EDC-6A990B0BCF85}" destId="{7DD55CFB-AB51-462E-9402-2E0AE31D0AAC}" srcOrd="2" destOrd="0" presId="urn:microsoft.com/office/officeart/2005/8/layout/pyramid2"/>
    <dgm:cxn modelId="{0DB07AAF-8727-425B-B74C-04CC6ABD37F1}" type="presParOf" srcId="{3CA057BE-64C8-466C-8EDC-6A990B0BCF85}" destId="{53A4A538-FE20-40BD-9852-E79E65E9CB88}" srcOrd="3" destOrd="0" presId="urn:microsoft.com/office/officeart/2005/8/layout/pyramid2"/>
    <dgm:cxn modelId="{732C15F0-FB16-4BE4-B3C9-05C0AD1C7A0E}" type="presParOf" srcId="{3CA057BE-64C8-466C-8EDC-6A990B0BCF85}" destId="{54D477B7-EA56-4B0A-80C5-664F7CE35931}" srcOrd="4" destOrd="0" presId="urn:microsoft.com/office/officeart/2005/8/layout/pyramid2"/>
    <dgm:cxn modelId="{79691569-92D2-4214-A358-23F7A9FC9061}" type="presParOf" srcId="{3CA057BE-64C8-466C-8EDC-6A990B0BCF85}" destId="{A9492A7C-2A06-472D-B94B-5A094A0D4B05}" srcOrd="5" destOrd="0" presId="urn:microsoft.com/office/officeart/2005/8/layout/pyramid2"/>
    <dgm:cxn modelId="{F1E1825A-629F-4C48-B84E-161650C640E5}" type="presParOf" srcId="{3CA057BE-64C8-466C-8EDC-6A990B0BCF85}" destId="{E2C32CBF-2098-435B-874C-74CC5C56B23E}" srcOrd="6" destOrd="0" presId="urn:microsoft.com/office/officeart/2005/8/layout/pyramid2"/>
    <dgm:cxn modelId="{A9212269-4682-4D27-889B-E2A0A5CE4A83}" type="presParOf" srcId="{3CA057BE-64C8-466C-8EDC-6A990B0BCF85}" destId="{60908E25-D2D9-4A1B-AAA1-211D4B4C0798}" srcOrd="7" destOrd="0" presId="urn:microsoft.com/office/officeart/2005/8/layout/pyramid2"/>
    <dgm:cxn modelId="{ED4681EE-A70F-4518-B1F0-24409378F264}" type="presParOf" srcId="{3CA057BE-64C8-466C-8EDC-6A990B0BCF85}" destId="{1908C93A-15D1-4D3F-9305-646C24664E0B}" srcOrd="8" destOrd="0" presId="urn:microsoft.com/office/officeart/2005/8/layout/pyramid2"/>
    <dgm:cxn modelId="{1E99C89E-42BF-457C-93A5-F518E2AD31B2}" type="presParOf" srcId="{3CA057BE-64C8-466C-8EDC-6A990B0BCF85}" destId="{07CFFCDE-B8D2-448A-8195-47559065C7B6}" srcOrd="9" destOrd="0" presId="urn:microsoft.com/office/officeart/2005/8/layout/pyramid2"/>
    <dgm:cxn modelId="{B010C977-DB98-4556-9D30-B7BAD773023F}" type="presParOf" srcId="{3CA057BE-64C8-466C-8EDC-6A990B0BCF85}" destId="{EA8619B1-691A-4ADF-AA66-624D56926A80}" srcOrd="10" destOrd="0" presId="urn:microsoft.com/office/officeart/2005/8/layout/pyramid2"/>
    <dgm:cxn modelId="{06ADAFAA-29AB-4E35-9F87-68BA22D9B6D5}" type="presParOf" srcId="{3CA057BE-64C8-466C-8EDC-6A990B0BCF85}" destId="{BB067279-2513-42F4-8038-5CECB02E833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F53E9-C86C-462B-AB18-4830A6FD1574}">
      <dsp:nvSpPr>
        <dsp:cNvPr id="0" name=""/>
        <dsp:cNvSpPr/>
      </dsp:nvSpPr>
      <dsp:spPr>
        <a:xfrm>
          <a:off x="453650" y="0"/>
          <a:ext cx="5472608" cy="5472608"/>
        </a:xfrm>
        <a:prstGeom prst="triangle">
          <a:avLst/>
        </a:prstGeom>
        <a:solidFill>
          <a:srgbClr val="72A1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CDE15-4AF0-4DB8-8B0A-3B4F386A55A5}">
      <dsp:nvSpPr>
        <dsp:cNvPr id="0" name=""/>
        <dsp:cNvSpPr/>
      </dsp:nvSpPr>
      <dsp:spPr>
        <a:xfrm>
          <a:off x="3189954" y="550200"/>
          <a:ext cx="3557195" cy="647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изучение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kern="1200" dirty="0"/>
        </a:p>
      </dsp:txBody>
      <dsp:txXfrm>
        <a:off x="3221574" y="581820"/>
        <a:ext cx="3493955" cy="584494"/>
      </dsp:txXfrm>
    </dsp:sp>
    <dsp:sp modelId="{7DD55CFB-AB51-462E-9402-2E0AE31D0AAC}">
      <dsp:nvSpPr>
        <dsp:cNvPr id="0" name=""/>
        <dsp:cNvSpPr/>
      </dsp:nvSpPr>
      <dsp:spPr>
        <a:xfrm>
          <a:off x="3189954" y="1278901"/>
          <a:ext cx="3557195" cy="647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наблюдение</a:t>
          </a:r>
          <a:endParaRPr lang="ru-RU" sz="2800" kern="1200" dirty="0"/>
        </a:p>
      </dsp:txBody>
      <dsp:txXfrm>
        <a:off x="3221574" y="1310521"/>
        <a:ext cx="3493955" cy="584494"/>
      </dsp:txXfrm>
    </dsp:sp>
    <dsp:sp modelId="{54D477B7-EA56-4B0A-80C5-664F7CE35931}">
      <dsp:nvSpPr>
        <dsp:cNvPr id="0" name=""/>
        <dsp:cNvSpPr/>
      </dsp:nvSpPr>
      <dsp:spPr>
        <a:xfrm>
          <a:off x="3189954" y="2007602"/>
          <a:ext cx="3557195" cy="647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анкетирование</a:t>
          </a:r>
          <a:endParaRPr lang="ru-RU" sz="2800" kern="1200" dirty="0"/>
        </a:p>
      </dsp:txBody>
      <dsp:txXfrm>
        <a:off x="3221574" y="2039222"/>
        <a:ext cx="3493955" cy="584494"/>
      </dsp:txXfrm>
    </dsp:sp>
    <dsp:sp modelId="{E2C32CBF-2098-435B-874C-74CC5C56B23E}">
      <dsp:nvSpPr>
        <dsp:cNvPr id="0" name=""/>
        <dsp:cNvSpPr/>
      </dsp:nvSpPr>
      <dsp:spPr>
        <a:xfrm>
          <a:off x="3189954" y="2736304"/>
          <a:ext cx="3557195" cy="647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классификация</a:t>
          </a:r>
          <a:endParaRPr lang="ru-RU" sz="2800" kern="1200" dirty="0"/>
        </a:p>
      </dsp:txBody>
      <dsp:txXfrm>
        <a:off x="3221574" y="2767924"/>
        <a:ext cx="3493955" cy="584494"/>
      </dsp:txXfrm>
    </dsp:sp>
    <dsp:sp modelId="{1908C93A-15D1-4D3F-9305-646C24664E0B}">
      <dsp:nvSpPr>
        <dsp:cNvPr id="0" name=""/>
        <dsp:cNvSpPr/>
      </dsp:nvSpPr>
      <dsp:spPr>
        <a:xfrm>
          <a:off x="3189954" y="3465005"/>
          <a:ext cx="3557195" cy="647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анализ</a:t>
          </a:r>
          <a:endParaRPr lang="ru-RU" sz="2800" kern="1200" dirty="0"/>
        </a:p>
      </dsp:txBody>
      <dsp:txXfrm>
        <a:off x="3221574" y="3496625"/>
        <a:ext cx="3493955" cy="584494"/>
      </dsp:txXfrm>
    </dsp:sp>
    <dsp:sp modelId="{EA8619B1-691A-4ADF-AA66-624D56926A80}">
      <dsp:nvSpPr>
        <dsp:cNvPr id="0" name=""/>
        <dsp:cNvSpPr/>
      </dsp:nvSpPr>
      <dsp:spPr>
        <a:xfrm>
          <a:off x="3189954" y="4193706"/>
          <a:ext cx="3557195" cy="647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rPr>
            <a:t>синтез</a:t>
          </a:r>
          <a:endParaRPr lang="ru-RU" sz="2800" kern="1200" dirty="0"/>
        </a:p>
      </dsp:txBody>
      <dsp:txXfrm>
        <a:off x="3221574" y="4225326"/>
        <a:ext cx="3493955" cy="584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 dirty="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 dirty="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 dirty="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 dirty="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 dirty="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 dirty="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 dirty="0"/>
                </a:p>
              </p:txBody>
            </p:sp>
          </p:grpSp>
        </p:grpSp>
      </p:grpSp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57C1-45A4-4C5A-946F-22EE2AD55A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9359414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56BB-2718-46DB-A8F5-024BFBA92D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0384054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9451-D2E6-4B89-A6A0-7DD408EA85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8193254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501A-CB5C-488D-A63F-78B39AF55C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9386764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EBA7-FC4D-42D2-9481-EF77ED309C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7677233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F40AE-CD6F-4FB4-80C9-17A341F10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498074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C569F-B83C-4A61-AE5A-93DF030237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9134469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6BCF-0E5E-4644-84A8-7A612A22E1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3291310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5BF73-DFAD-463D-923F-049A27105B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7064028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B7A3C-CCB4-4936-BAA3-B5AF91D270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6226466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3A70-C356-47DB-82CD-BC4C623D78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5773131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 dirty="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 dirty="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 dirty="0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 dirty="0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41586EF-EE91-4887-85DE-4A17C89045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oiskslov.com/word/%D1%85%D0%BB%D0%B5%D0%B1/" TargetMode="External"/><Relationship Id="rId2" Type="http://schemas.openxmlformats.org/officeDocument/2006/relationships/hyperlink" Target="http://prokhleb.ru/index.php?option=com_content&amp;task=view&amp;id=83&amp;Itemid=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5%EB%E5%E1" TargetMode="External"/><Relationship Id="rId4" Type="http://schemas.openxmlformats.org/officeDocument/2006/relationships/hyperlink" Target="http://www.reright.ru/analysis/687645~%D1%85%D0%BB%D0%B5%D0%B1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"/>
          <p:cNvSpPr>
            <a:spLocks noChangeArrowheads="1"/>
          </p:cNvSpPr>
          <p:nvPr/>
        </p:nvSpPr>
        <p:spPr bwMode="auto">
          <a:xfrm>
            <a:off x="3563938" y="692150"/>
            <a:ext cx="50403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Портрет слова </a:t>
            </a:r>
            <a:br>
              <a:rPr lang="ru-RU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</a:p>
        </p:txBody>
      </p:sp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6372225" y="5534025"/>
            <a:ext cx="2771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>
              <a:buFont typeface="Arial" charset="0"/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ученица 8 класса Б</a:t>
            </a:r>
          </a:p>
          <a:p>
            <a:pPr algn="r">
              <a:buFont typeface="Arial" charset="0"/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МАОУ СОШ №22</a:t>
            </a:r>
          </a:p>
          <a:p>
            <a:pPr algn="r">
              <a:buFont typeface="Arial" charset="0"/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Тамбов</a:t>
            </a:r>
          </a:p>
          <a:p>
            <a:pPr algn="r">
              <a:buFont typeface="Arial" charset="0"/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Кудрина Маргарита</a:t>
            </a:r>
          </a:p>
        </p:txBody>
      </p:sp>
      <p:pic>
        <p:nvPicPr>
          <p:cNvPr id="3076" name="Picture 5" descr="Свежий хлеб - Женские вопро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62769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0648"/>
            <a:ext cx="7491412" cy="471487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0" kern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Хлеб. м. колосовые растенья с мучнистыми зернами, коими человек питается и коих посев и жатва основа сельского хозяйства; хлеб на ниве, в поле, хлеб на корню, хлеба мн. Озимые хлеба хорошо стоят, яровые плохи. Хлеб не снят еще, не сжат. Кочевники хлеба не сеют. Хлеба красуются, цветут. Хлеб — Божий дар. С этой земли снято два хлеба, два года сряду, озимый и яровой.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2474913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35346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242050" y="0"/>
            <a:ext cx="2901950" cy="11572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kern="1200" dirty="0">
                <a:solidFill>
                  <a:srgbClr val="0000FF"/>
                </a:solidFill>
                <a:ea typeface="+mn-ea"/>
                <a:cs typeface="Times New Roman" pitchFamily="18" charset="0"/>
              </a:rPr>
              <a:t>СКЛОНЕНИЕ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И.п.	(кто, что?)		   хлеб                 хлеба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Р.п.	(кого, чего?)	               хлеба	   хлебов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Д.п.	(кому, чему?)	               хлебу	   хлебам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В.п.	(кого, что?)	                хлеб	                хлеба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Т.п.	(кем, чем?)	                хлебом	     хлебами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П.п.	(о ком, о чём?)               хлебе	     хлебах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356100" y="0"/>
            <a:ext cx="4787900" cy="7651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b="1" i="1" kern="1200" dirty="0" smtClean="0">
                <a:solidFill>
                  <a:srgbClr val="0000FF"/>
                </a:solidFill>
                <a:ea typeface="+mn-ea"/>
                <a:cs typeface="Times New Roman" pitchFamily="18" charset="0"/>
              </a:rPr>
              <a:t>ФОНЕТИЧЕСКИЙ РАЗБОР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 – </a:t>
            </a:r>
            <a:r>
              <a:rPr lang="en-US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 л</a:t>
            </a:r>
            <a:r>
              <a:rPr lang="en-US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 п</a:t>
            </a:r>
            <a:r>
              <a:rPr lang="en-US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b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 – </a:t>
            </a:r>
            <a:r>
              <a:rPr lang="en-US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[x]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согл., гл. неп., тв. пар.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 – </a:t>
            </a:r>
            <a:r>
              <a:rPr lang="en-US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согл., сонор., мяг. пар.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 – </a:t>
            </a:r>
            <a:r>
              <a:rPr lang="en-US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] – 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гл., удар.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 – </a:t>
            </a:r>
            <a:r>
              <a:rPr lang="en-US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согл., гл. пар., тв. пар.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б., 4 зв.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446838" y="228600"/>
            <a:ext cx="2544762" cy="608013"/>
          </a:xfrm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b="1" i="1" kern="1200" dirty="0" smtClean="0">
                <a:solidFill>
                  <a:srgbClr val="0000FF"/>
                </a:solidFill>
                <a:ea typeface="+mn-ea"/>
                <a:cs typeface="Times New Roman" pitchFamily="18" charset="0"/>
              </a:rPr>
              <a:t>СИНОНИМЫ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заработок, пища; зерно; черняшка, черный хлеб, средства, артос, кулич, булка, гренок, паляница, печево, чурек, хлебушек, хлебушко, доходы, ржаник, ржаной хлеб, пшеничный хлеб, средства к существованию, маца, хлебец, черемуха, чернушка, чернуха, житник, жито, белый хлеб, черняга, беляшка, плетенка, каравай, всему голова, пропитание, валок, лаваш, ситник, еда, калач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63938" y="228600"/>
            <a:ext cx="5427662" cy="896938"/>
          </a:xfrm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b="1" i="1" kern="1200" dirty="0" smtClean="0">
                <a:solidFill>
                  <a:srgbClr val="0000FF"/>
                </a:solidFill>
                <a:ea typeface="+mn-ea"/>
                <a:cs typeface="Times New Roman" pitchFamily="18" charset="0"/>
              </a:rPr>
              <a:t>ПОСЛОВИЦЫ и ПОГОВОРКИ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500188" y="1524000"/>
            <a:ext cx="7491412" cy="3128963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 всему голова.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 да вода – богатырская еда.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 да пирог и во сне добро.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Хлеб-соль не бранится (не бранит). Боронись хлебом-солью.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Хлебом сыты, хлебом (т. е. вином) и пьяны.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Хлебушка калачу дедушка (ржаной пшеничному).</a:t>
            </a:r>
          </a:p>
        </p:txBody>
      </p:sp>
      <p:pic>
        <p:nvPicPr>
          <p:cNvPr id="16388" name="Picture 5" descr="Скачать PNG фото в высоком разрешении: Хлеб PNG фот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13325"/>
            <a:ext cx="1866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292725" y="228600"/>
            <a:ext cx="3698875" cy="752475"/>
          </a:xfrm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b="1" i="1" kern="1200" dirty="0" smtClean="0">
                <a:solidFill>
                  <a:srgbClr val="0000FF"/>
                </a:solidFill>
                <a:ea typeface="+mn-ea"/>
                <a:cs typeface="Times New Roman" pitchFamily="18" charset="0"/>
              </a:rPr>
              <a:t>ФРАЗЕОЛОГИЗМЫ</a:t>
            </a:r>
          </a:p>
        </p:txBody>
      </p:sp>
      <p:sp>
        <p:nvSpPr>
          <p:cNvPr id="17411" name="Стрелка вправо 3"/>
          <p:cNvSpPr>
            <a:spLocks noChangeArrowheads="1"/>
          </p:cNvSpPr>
          <p:nvPr/>
        </p:nvSpPr>
        <p:spPr bwMode="auto">
          <a:xfrm>
            <a:off x="1619250" y="1125538"/>
            <a:ext cx="7056438" cy="3024187"/>
          </a:xfrm>
          <a:prstGeom prst="rightArrow">
            <a:avLst>
              <a:gd name="adj1" fmla="val 50000"/>
              <a:gd name="adj2" fmla="val 50005"/>
            </a:avLst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насущный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(то, что является необходимым условием для существования жизни)</a:t>
            </a:r>
          </a:p>
        </p:txBody>
      </p:sp>
      <p:sp>
        <p:nvSpPr>
          <p:cNvPr id="17412" name="Стрелка вправо 6"/>
          <p:cNvSpPr>
            <a:spLocks noChangeArrowheads="1"/>
          </p:cNvSpPr>
          <p:nvPr/>
        </p:nvSpPr>
        <p:spPr bwMode="auto">
          <a:xfrm>
            <a:off x="1619250" y="4149725"/>
            <a:ext cx="5113338" cy="2087563"/>
          </a:xfrm>
          <a:prstGeom prst="rightArrow">
            <a:avLst>
              <a:gd name="adj1" fmla="val 50000"/>
              <a:gd name="adj2" fmla="val 50021"/>
            </a:avLst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Хлеб-соль</a:t>
            </a:r>
          </a:p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(гостеприимство, радушие)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356100" y="228600"/>
            <a:ext cx="4635500" cy="7524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kern="1200" dirty="0" smtClean="0">
                <a:solidFill>
                  <a:srgbClr val="0000FF"/>
                </a:solidFill>
                <a:ea typeface="+mn-ea"/>
                <a:cs typeface="Times New Roman" pitchFamily="18" charset="0"/>
              </a:rPr>
              <a:t>КУЛЬТУРА и РЕЛИГИЯ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403350" y="3213100"/>
            <a:ext cx="7491413" cy="32670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400" kern="1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Являясь </a:t>
            </a:r>
            <a:r>
              <a:rPr lang="ru-RU" sz="24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основой питания многих народов, хлеб рассматривается как источник жизни и символ труда. </a:t>
            </a:r>
            <a:endParaRPr lang="ru-RU" sz="2400" b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4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4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славянскому обычаю гостеприимства, круглый хлеб с солонкой посередине («хлеб-соль») преподносят на расшитом полотенце — рушнике. </a:t>
            </a:r>
            <a:endParaRPr lang="ru-RU" sz="2400" b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4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русском языке имеется множество пословиц и поговорок связанных с хлебом: «Хлеб — всему голова», «Будет хлеб — будет и песня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5" descr="В Смоленске пройдет праздник хлеба - Смоленск 2.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28194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4356100" y="228600"/>
            <a:ext cx="4635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КУЛЬТУРА и РЕЛИГИЯ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476375" y="1052513"/>
            <a:ext cx="7343775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В христианстве хлеб играет центральную роль в таинстве Святого Причастия, пресуществляясь во время Евхаристии в Тело Христово. В иудаизме пресный (то есть изготовленный без дрожжей) хлеб употребляется на Пасху, праздник исхода из Египта.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Согласно христианскому богословию, оба обычая тесно связаны между собой, так как именно во время празднования еврейской пасхи, на Тайной Вечере, Христос преломил хлеб, положив тем самым начало таинству Евхаристии. </a:t>
            </a:r>
          </a:p>
        </p:txBody>
      </p:sp>
      <p:pic>
        <p:nvPicPr>
          <p:cNvPr id="20484" name="Picture 2" descr="Научно-техническая библиотека ОНАПТ им. Ломоносов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941888"/>
            <a:ext cx="2887663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403350" y="1052513"/>
            <a:ext cx="74168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У народов Средней Азии хлеб и хлебопродукты высоко ценятся. Если гость торопится и не может пообедать с хозяевами то ему дают отведать хлеба. Считается кощунством бросать хлеб на мусор или на землю. Также считается недопустимым лгать если на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достархане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лежит хлеб.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В прошлом хлеб часто использовался в политических лозунгах: древние римляне требовали «хлеба и зрелищ»; в первые годы СССР был популярен лозунг: «Даёшь хлеб!».</a:t>
            </a: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4356100" y="228600"/>
            <a:ext cx="4635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КУЛЬТУРА и РЕЛИГИЯ</a:t>
            </a:r>
          </a:p>
        </p:txBody>
      </p:sp>
      <p:pic>
        <p:nvPicPr>
          <p:cNvPr id="21508" name="Picture 2" descr="Новости кондитерского рынка. . Кондитерские новинки - Candynet.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EC"/>
              </a:clrFrom>
              <a:clrTo>
                <a:srgbClr val="FFFA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8152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403350" y="1052513"/>
            <a:ext cx="7416800" cy="65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 всегда играл огромную роль в жизни русского человека, поэтому в нашем фольклоре всегда было множество пословиц, поговорок, примет, песен, связанных с ним. Не случайно в сборниках  народного творчества произведениям о хлебе зачастую отводится целый раздел.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Во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все времена люди отдавали дань важности хлеба в своей жизни, считали его даром Божьим и практически живым существом. Про него говорили: «Хлеб всему голова», «Любая пища приедается, хлеб никогда», «Хлеб везде хорош – и у нас и за морем», «Хлеба край – и под елью рай, хлеба ни куска – и в полатях возьмет тоска». Хлеб никогда не выбрасывали – из зачерствевших корок сушили сухари, крошки сметали со стола и отдавали птицам или животным.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4356100" y="228600"/>
            <a:ext cx="4635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РУССКИЙ ФОЛЬКЛОР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05111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500188" y="0"/>
            <a:ext cx="7643812" cy="5805488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  <a:defRPr/>
            </a:pPr>
            <a:endParaRPr lang="ru-RU" i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sz="2800" i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sz="2800" b="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800" b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Мы знаем слово </a:t>
            </a:r>
            <a:r>
              <a:rPr lang="ru-RU" sz="28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 sz="28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буквально с рождения.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8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Но мы не знаем об этом слове практически ничего, поэтому нам необходимо познакомиться с этим словом поближе.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8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Люди, которые </a:t>
            </a:r>
            <a:r>
              <a:rPr lang="ru-RU" sz="28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знают, как </a:t>
            </a:r>
            <a:r>
              <a:rPr lang="ru-RU" sz="28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трудно растить хлеб, знают его древнейшую историю, понимают его истинную цену и поэтому берегут его. </a:t>
            </a:r>
          </a:p>
        </p:txBody>
      </p:sp>
      <p:pic>
        <p:nvPicPr>
          <p:cNvPr id="4099" name="Picture 5" descr="Галицкая сдоба - Рус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192713"/>
            <a:ext cx="224472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403350" y="836712"/>
            <a:ext cx="7416800" cy="651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Руси существовало множество примет, связанных с хлебом.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Не разрешалось, чтобы один человек доедал хлеб за другим – заберешь его счастье и силу.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Нельзя есть за спиной другого человека – тоже съешь его силу.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Дашь во время еды хлеб со стола собакам – постигнет бедность.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Самым большим грехом на Руси считалось уронить хотя бы одну крошку хлеба, еще большим – растоптать эту крошку ногами.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Люди, преломившие хлеб, становятся друзьями на всю жизнь.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Принимая хлеб соль на рушнике, хлеб следует поцеловать.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4356100" y="228600"/>
            <a:ext cx="4635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РУССКИЙ ФОЛЬКЛОР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90887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403350" y="836712"/>
            <a:ext cx="7416800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Каравай хлеба всегда был символом семьи (именно отсюда пошло выражение «отрезанный ломоть» - человек, который навсегда покинул отчий дом и оторвался от близких родственников). Поэтому когда при выпечке хлеба он  отслаивался или разламывался, это считалось предвестником раздора в семье или дальней поездки одного из ее членов.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И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напоследок вспомним еще одну народную мудрость: «Хоть по-старому, хоть по-новому, а без хлеба ни прожить».  Действительно, все в жизни проходит и меняется, но такие извечные и простые ценности, как хлеб, всегда остаются с нами.</a:t>
            </a: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4356100" y="228600"/>
            <a:ext cx="4635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РУССКИЙ ФОЛЬКЛОР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22805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403350" y="1052513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4356100" y="228600"/>
            <a:ext cx="4635500" cy="8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963930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Благинина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Е. «Песенка о колоске»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2. Дацкевич В. «От зерна до каравая»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3. Емельянова Е. «Расскажите детям о хлебе»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Михалевская: «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Большая хрестоматия для дошкольников»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5. Сборник «Делу время, а потехе час» Некрасов Н. , стих «Колосья»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6. "Котик - золотой лобик" - белорусская народная сказка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7. "Легкий хлеб" - белорусская сказка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8. "Колобок" - руссккая народная сказка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9. "Хлебороб" - украинская народная сказка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10. "Колосок" - украинская народная сказка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446612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403350" y="1052513"/>
            <a:ext cx="7416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11. Легенда о том, как появился хлеб или сказка о волшебном зернышке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12. Пришвин М. "Лисичкин хлеб"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13. Паустовский К. "Теплый хлеб"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14. Яковлев Ю. "Цветок хлеба"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15. Г. Х. Андерсен "Девочка, которая наступила на хлеб"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16. Биссет Д. "Про лужу и булочку с изюмом"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17. Усович Е. "Чудесные пряники"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18. Крутогоров Ю. "Дождь из семян"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19. Кон Л. из книги "О растениях"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20. Тайц Я. "Все здесь"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4356100" y="228600"/>
            <a:ext cx="4635500" cy="8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39236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z="2800" b="1" i="1" kern="1200" dirty="0">
                <a:solidFill>
                  <a:srgbClr val="0000FF"/>
                </a:solidFill>
                <a:ea typeface="+mn-ea"/>
                <a:cs typeface="Times New Roman" pitchFamily="18" charset="0"/>
              </a:rPr>
              <a:t>ВЫВОДЫ и ЗАКЛЮЧЕНИЯ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0" kern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Благодаря этому проекту, мы пополнили свой лексикон, узнав об этимологии, фонетике, лексике слова хлеб.</a:t>
            </a:r>
          </a:p>
          <a:p>
            <a:pPr marL="0" indent="0" algn="just">
              <a:buNone/>
            </a:pPr>
            <a:r>
              <a:rPr lang="ru-RU" sz="2400" b="0" kern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нас открылось много нового и интересного. Мы узнали о русском фольклоре, о художественных произведениях, связанных с хлебом.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3464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584525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794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b="1" i="1" kern="1200" dirty="0" smtClean="0">
                <a:solidFill>
                  <a:srgbClr val="0000FF"/>
                </a:solidFill>
                <a:ea typeface="+mn-ea"/>
                <a:cs typeface="Times New Roman" pitchFamily="18" charset="0"/>
              </a:rPr>
              <a:t>ИСТОЧНИКИ ИНФОРМАЦИИ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eaLnBrk="1" hangingPunct="1">
              <a:buClr>
                <a:srgbClr val="0000FF"/>
              </a:buClr>
              <a:buFont typeface="+mj-lt"/>
              <a:buAutoNum type="arabicPeriod"/>
              <a:defRPr/>
            </a:pPr>
            <a:r>
              <a:rPr lang="en-US" sz="2400" kern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http://prokhleb.ru/index.php?option=com_content&amp;task=view&amp;id=83&amp;Itemid=5</a:t>
            </a:r>
            <a:endParaRPr lang="ru-RU" sz="2400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Clr>
                <a:srgbClr val="0000FF"/>
              </a:buClr>
              <a:buFont typeface="+mj-lt"/>
              <a:buAutoNum type="arabicPeriod"/>
              <a:defRPr/>
            </a:pPr>
            <a:r>
              <a:rPr lang="en-US" sz="2400" kern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http://poiskslov.com/word/%D1%85%D0%BB%D0%B5%D0%B1/</a:t>
            </a:r>
            <a:endParaRPr lang="ru-RU" sz="2400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Clr>
                <a:srgbClr val="0000FF"/>
              </a:buClr>
              <a:buFont typeface="+mj-lt"/>
              <a:buAutoNum type="arabicPeriod"/>
              <a:defRPr/>
            </a:pPr>
            <a:r>
              <a:rPr lang="en-US" sz="2400" kern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http://www.reright.ru/analysis/687645~%D1%85%D0%BB%D0%B5%D0%B1.html</a:t>
            </a:r>
            <a:endParaRPr lang="ru-RU" sz="2400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Clr>
                <a:srgbClr val="0000FF"/>
              </a:buClr>
              <a:buFont typeface="+mj-lt"/>
              <a:buAutoNum type="arabicPeriod"/>
              <a:defRPr/>
            </a:pPr>
            <a:r>
              <a:rPr lang="en-US" sz="2400" kern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https://ru.wikipedia.org/wiki/%D5%EB%E5%E1</a:t>
            </a:r>
            <a:endParaRPr lang="ru-RU" sz="2400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350" y="0"/>
            <a:ext cx="7740650" cy="5805488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marL="0" indent="0" algn="just" eaLnBrk="1" hangingPunct="1">
              <a:buClr>
                <a:srgbClr val="000066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8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сбор </a:t>
            </a:r>
            <a:r>
              <a:rPr lang="ru-RU" sz="28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информации о слове </a:t>
            </a:r>
            <a:r>
              <a:rPr lang="ru-RU" sz="2800" b="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 sz="28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используя словари и научную литературу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eaLnBrk="1" fontAlgn="auto" hangingPunct="1">
              <a:spcAft>
                <a:spcPts val="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изучить этимологию, лексику, морфологию, фонетику слова </a:t>
            </a:r>
            <a:r>
              <a:rPr lang="ru-RU" sz="2800" b="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 sz="28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узнать об употреблении этого слова в пословицах, поговорках и фразеологизмах;</a:t>
            </a:r>
          </a:p>
          <a:p>
            <a:pPr eaLnBrk="1" fontAlgn="auto" hangingPunct="1">
              <a:spcAft>
                <a:spcPts val="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знать об </a:t>
            </a:r>
            <a:r>
              <a:rPr lang="ru-RU" sz="28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особенности употребления слова </a:t>
            </a:r>
            <a:r>
              <a:rPr lang="ru-RU" sz="2800" b="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 sz="28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 художественной литературе, фольклоре, культуре и религии.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476375" y="0"/>
            <a:ext cx="7667625" cy="6858000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  <a:defRPr/>
            </a:pPr>
            <a:endParaRPr lang="ru-RU" sz="28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ru-RU" sz="2800" i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sz="2800" b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sz="2800" b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sz="2800" b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sz="2800" b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sz="2800" b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8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Собрав </a:t>
            </a:r>
            <a:r>
              <a:rPr lang="ru-RU" sz="28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достаточно информации о слове </a:t>
            </a:r>
            <a:r>
              <a:rPr lang="ru-RU" sz="2800" b="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 sz="28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изучив подробно ее, мы узнаем больше об этом слове и сможем употреблять его в речи, не задумываясь о том, что это за слово и откуда оно к нам пришло.</a:t>
            </a:r>
          </a:p>
        </p:txBody>
      </p:sp>
      <p:pic>
        <p:nvPicPr>
          <p:cNvPr id="6147" name="Picture 5" descr="Бесплатные фото Хлеб (Страница 1) - HDStockPhoto.co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7488"/>
            <a:ext cx="40322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19575" y="0"/>
            <a:ext cx="4924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kern="1200" dirty="0" smtClean="0">
                <a:solidFill>
                  <a:srgbClr val="0000FF"/>
                </a:solidFill>
                <a:ea typeface="+mn-ea"/>
                <a:cs typeface="Times New Roman" pitchFamily="18" charset="0"/>
              </a:rPr>
              <a:t>МЕТОДЫ</a:t>
            </a:r>
            <a:r>
              <a:rPr lang="ru-RU" sz="2800" b="1" dirty="0" smtClean="0">
                <a:solidFill>
                  <a:srgbClr val="CC330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2800" b="1" i="1" kern="1200" dirty="0" smtClean="0">
                <a:solidFill>
                  <a:srgbClr val="0000FF"/>
                </a:solidFill>
                <a:ea typeface="+mn-ea"/>
                <a:cs typeface="Times New Roman" pitchFamily="18" charset="0"/>
              </a:rPr>
              <a:t>ИСЛЕДОВАНИЯ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403648" y="1052736"/>
          <a:ext cx="7200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i="1" kern="1200" dirty="0">
                <a:solidFill>
                  <a:srgbClr val="0000FF"/>
                </a:solidFill>
                <a:ea typeface="+mn-ea"/>
                <a:cs typeface="Times New Roman" pitchFamily="18" charset="0"/>
              </a:rPr>
              <a:t>ПРЕДПОЛАГАЕМЫЙ ПРОДУКТ ПРОЕКТА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258888" y="1916113"/>
            <a:ext cx="7491412" cy="33147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5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Мини-словарь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5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 «хлеб»</a:t>
            </a:r>
          </a:p>
        </p:txBody>
      </p:sp>
      <p:pic>
        <p:nvPicPr>
          <p:cNvPr id="8196" name="Picture 5" descr="UHQ Stock Photo - Baked Bread Хлеб &quot; ALLDAY - народный сайт о дизайн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17913"/>
            <a:ext cx="51847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011863" y="228600"/>
            <a:ext cx="3132137" cy="968375"/>
          </a:xfrm>
        </p:spPr>
        <p:txBody>
          <a:bodyPr/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ru-RU" sz="2800" b="1" i="1" kern="1200" dirty="0">
                <a:solidFill>
                  <a:srgbClr val="0000FF"/>
                </a:solidFill>
                <a:ea typeface="+mn-ea"/>
                <a:cs typeface="Times New Roman" pitchFamily="18" charset="0"/>
              </a:rPr>
              <a:t>ЭТИМОЛОГИЯ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652588" y="1125538"/>
            <a:ext cx="7167562" cy="47148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b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Согласно официальной версии, слово </a:t>
            </a:r>
            <a:r>
              <a:rPr lang="ru-RU" sz="2400" b="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пришло в славянский из готского языка.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Готы - исчезнувшее германское племя, которое жило на территории нынешней Великой Русской Равнины. Славяне имели многочисленные контакты с готами. Но эта версия не единственная и не разделяется всеми. Дело в том, что согласно археологическим данным, славяне выращивали </a:t>
            </a:r>
            <a:r>
              <a:rPr lang="ru-RU" sz="2400" b="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всегда, во все времена своей истории, следовательно, они не могли не иметь отдельного слова для обозначения </a:t>
            </a:r>
            <a:r>
              <a:rPr lang="ru-RU" sz="2400" b="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хлеба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Возможно, слово </a:t>
            </a:r>
            <a:r>
              <a:rPr lang="ru-RU" sz="2400" b="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 разных языках имеет общие индоевропейские корни.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63938" y="115888"/>
            <a:ext cx="5580062" cy="86518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b="1" i="1" kern="1200" dirty="0" smtClean="0">
                <a:solidFill>
                  <a:srgbClr val="0000FF"/>
                </a:solidFill>
                <a:ea typeface="+mn-ea"/>
                <a:cs typeface="Times New Roman" pitchFamily="18" charset="0"/>
              </a:rPr>
              <a:t>ЛЕКСИЧЕСКОЕ ЗНАЧЕНИЕ</a:t>
            </a:r>
            <a:endParaRPr lang="ru-RU" sz="2800" b="1" i="1" kern="1200" dirty="0">
              <a:solidFill>
                <a:srgbClr val="0000FF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350" y="836712"/>
            <a:ext cx="7740650" cy="5732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C3300"/>
              </a:buClr>
              <a:buFont typeface="Arial" pitchFamily="34" charset="0"/>
              <a:buChar char="•"/>
              <a:defRPr/>
            </a:pPr>
            <a:r>
              <a:rPr lang="ru-RU" sz="24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Новый толково-словообразовательный словарь русского языка. Автор Т. Ф. Ефремова.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Продукт, выпекаемый из муки. 2) Изделие из муки определенной формы (буханка, батон, каравай и т.п.). 3) Зерно, которое перемалывается в муку для выпечки таких изделий. 4) Растения на корню, из зерен которых изготавливаются мука и крупы; злаки. </a:t>
            </a:r>
            <a:br>
              <a:rPr lang="ru-RU" sz="2400" b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5) а) Пропитание, пища. б) перен. </a:t>
            </a:r>
            <a:b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Содержание, иждивение. </a:t>
            </a:r>
            <a:b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6) а) перен. Средства к существованию; </a:t>
            </a:r>
            <a:b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заработок. б) Самое нужное, </a:t>
            </a:r>
            <a:b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самое существенное для жизни. </a:t>
            </a:r>
            <a:b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7) перен. Основной пищевой </a:t>
            </a:r>
            <a:b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продукт какой-л. страны, местности.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165" y="3645025"/>
            <a:ext cx="2225791" cy="283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06475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092280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Толковый словарь под ред. C. И. Ожегова и Н.Ю.Шведовой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ХЛЕБ, -а, мн. хлебы, -ов и хлеба, -ов, м. I. ед. Пищевой продукт,выпекаемый из муки (во 2 энач.). Печеный х. Ржаной или черный х. Пшеничныйили белый х. Ломоть хлеба. Кусок хлеба (также перен.: о пропитании, пищевообще). 2. (мн. хлебы).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продукт в виде крупного выпеченного изделия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Круглый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высокий х.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Ставить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хлебы в печь. 3. ед. Плоды,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семена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злаков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размалываемые </a:t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муку (во 2 знач.). Сеять х.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Сдана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хлеба государству.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-всему голова (поел.).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(мн. хлеба).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злаки. Урожай хлебов.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Уборка хлебов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комбайнами. X.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83583"/>
            <a:ext cx="2138638" cy="281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335</TotalTime>
  <Words>899</Words>
  <Application>Microsoft Office PowerPoint</Application>
  <PresentationFormat>Экран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Reporting Progress or Status</vt:lpstr>
      <vt:lpstr>Слайд 1</vt:lpstr>
      <vt:lpstr>Слайд 2</vt:lpstr>
      <vt:lpstr>Слайд 3</vt:lpstr>
      <vt:lpstr>Слайд 4</vt:lpstr>
      <vt:lpstr>МЕТОДЫ ИСЛЕДОВАНИЯ</vt:lpstr>
      <vt:lpstr>ПРЕДПОЛАГАЕМЫЙ ПРОДУКТ ПРОЕКТА</vt:lpstr>
      <vt:lpstr>ЭТИМОЛОГИЯ</vt:lpstr>
      <vt:lpstr>ЛЕКСИЧЕСКОЕ ЗНАЧЕНИЕ</vt:lpstr>
      <vt:lpstr>Слайд 9</vt:lpstr>
      <vt:lpstr>Слайд 10</vt:lpstr>
      <vt:lpstr>СКЛОНЕНИЕ</vt:lpstr>
      <vt:lpstr>ФОНЕТИЧЕСКИЙ РАЗБОР</vt:lpstr>
      <vt:lpstr>СИНОНИМЫ</vt:lpstr>
      <vt:lpstr>ПОСЛОВИЦЫ и ПОГОВОРКИ</vt:lpstr>
      <vt:lpstr>ФРАЗЕОЛОГИЗМЫ</vt:lpstr>
      <vt:lpstr>КУЛЬТУРА и РЕЛИГИЯ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ВЫВОДЫ и ЗАКЛЮЧЕНИЯ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слова хлеб</dc:title>
  <dc:creator>Рита</dc:creator>
  <cp:lastModifiedBy>user</cp:lastModifiedBy>
  <cp:revision>34</cp:revision>
  <dcterms:created xsi:type="dcterms:W3CDTF">2015-03-31T10:42:43Z</dcterms:created>
  <dcterms:modified xsi:type="dcterms:W3CDTF">2016-03-20T19:49:38Z</dcterms:modified>
</cp:coreProperties>
</file>