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5EA6-DBED-472D-B965-E429CC1EF183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8A8962E-D56D-4C5F-8CBF-D256D822F0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5EA6-DBED-472D-B965-E429CC1EF183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962E-D56D-4C5F-8CBF-D256D822F0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5EA6-DBED-472D-B965-E429CC1EF183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962E-D56D-4C5F-8CBF-D256D822F0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5EA6-DBED-472D-B965-E429CC1EF183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962E-D56D-4C5F-8CBF-D256D822F0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5EA6-DBED-472D-B965-E429CC1EF183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8A8962E-D56D-4C5F-8CBF-D256D822F0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5EA6-DBED-472D-B965-E429CC1EF183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962E-D56D-4C5F-8CBF-D256D822F0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5EA6-DBED-472D-B965-E429CC1EF183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962E-D56D-4C5F-8CBF-D256D822F0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5EA6-DBED-472D-B965-E429CC1EF183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962E-D56D-4C5F-8CBF-D256D822F0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5EA6-DBED-472D-B965-E429CC1EF183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962E-D56D-4C5F-8CBF-D256D822F0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5EA6-DBED-472D-B965-E429CC1EF183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962E-D56D-4C5F-8CBF-D256D822F0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5EA6-DBED-472D-B965-E429CC1EF183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8A8962E-D56D-4C5F-8CBF-D256D822F0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9315EA6-DBED-472D-B965-E429CC1EF183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8A8962E-D56D-4C5F-8CBF-D256D822F0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31683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Рабочая группа</a:t>
            </a:r>
            <a:r>
              <a:rPr lang="en-US" dirty="0" smtClean="0"/>
              <a:t>: </a:t>
            </a:r>
            <a:r>
              <a:rPr lang="ru-RU" dirty="0" smtClean="0"/>
              <a:t>Вергунов А.А., </a:t>
            </a:r>
            <a:r>
              <a:rPr lang="ru-RU" dirty="0" err="1" smtClean="0"/>
              <a:t>Кадырбаев</a:t>
            </a:r>
            <a:r>
              <a:rPr lang="ru-RU" dirty="0" smtClean="0"/>
              <a:t> Б.Д., </a:t>
            </a:r>
            <a:r>
              <a:rPr lang="ru-RU" dirty="0" err="1" smtClean="0"/>
              <a:t>Резванцева</a:t>
            </a:r>
            <a:r>
              <a:rPr lang="ru-RU" dirty="0" smtClean="0"/>
              <a:t> Е.М.</a:t>
            </a:r>
            <a:r>
              <a:rPr lang="en-US" dirty="0" smtClean="0"/>
              <a:t>, </a:t>
            </a:r>
            <a:r>
              <a:rPr lang="ru-RU" dirty="0" smtClean="0"/>
              <a:t>Путилов Н.Д., </a:t>
            </a:r>
            <a:r>
              <a:rPr lang="ru-RU" dirty="0" err="1" smtClean="0"/>
              <a:t>Даурский</a:t>
            </a:r>
            <a:r>
              <a:rPr lang="ru-RU" dirty="0" smtClean="0"/>
              <a:t> Р.А. </a:t>
            </a:r>
            <a:r>
              <a:rPr lang="ru-RU" dirty="0" err="1" smtClean="0"/>
              <a:t>Поминчук</a:t>
            </a:r>
            <a:r>
              <a:rPr lang="ru-RU" dirty="0" smtClean="0"/>
              <a:t> С.В.,  </a:t>
            </a:r>
            <a:r>
              <a:rPr lang="ru-RU" dirty="0" err="1" smtClean="0"/>
              <a:t>Остриков</a:t>
            </a:r>
            <a:r>
              <a:rPr lang="ru-RU" dirty="0" smtClean="0"/>
              <a:t> М.Ю., </a:t>
            </a:r>
            <a:r>
              <a:rPr lang="ru-RU" dirty="0" err="1" smtClean="0"/>
              <a:t>Золотухин</a:t>
            </a:r>
            <a:r>
              <a:rPr lang="ru-RU" dirty="0" smtClean="0"/>
              <a:t> К.П., </a:t>
            </a:r>
            <a:r>
              <a:rPr lang="ru-RU" smtClean="0"/>
              <a:t>Шестаков П.В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Гипергеометрическое распределение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9740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2547938"/>
            <a:ext cx="8712967" cy="397740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Дискретная случайная величина Х имеет гипергеометрическое распределение, если она принимает значения. </a:t>
            </a:r>
            <a:r>
              <a:rPr lang="en-US" dirty="0" smtClean="0">
                <a:solidFill>
                  <a:srgbClr val="002060"/>
                </a:solidFill>
              </a:rPr>
              <a:t>0,</a:t>
            </a:r>
            <a:r>
              <a:rPr lang="ru-RU" dirty="0" smtClean="0">
                <a:solidFill>
                  <a:srgbClr val="002060"/>
                </a:solidFill>
              </a:rPr>
              <a:t>1,2,…,</a:t>
            </a:r>
            <a:r>
              <a:rPr lang="en-US" dirty="0" smtClean="0">
                <a:solidFill>
                  <a:srgbClr val="002060"/>
                </a:solidFill>
              </a:rPr>
              <a:t>min(</a:t>
            </a:r>
            <a:r>
              <a:rPr lang="en-US" dirty="0" err="1" smtClean="0">
                <a:solidFill>
                  <a:srgbClr val="002060"/>
                </a:solidFill>
              </a:rPr>
              <a:t>n,M</a:t>
            </a:r>
            <a:r>
              <a:rPr lang="en-US" dirty="0" smtClean="0">
                <a:solidFill>
                  <a:srgbClr val="002060"/>
                </a:solidFill>
              </a:rPr>
              <a:t>) c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вероятностями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						,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ru-RU" sz="2200" dirty="0" smtClean="0">
                <a:solidFill>
                  <a:srgbClr val="002060"/>
                </a:solidFill>
              </a:rPr>
              <a:t>где </a:t>
            </a:r>
            <a:r>
              <a:rPr lang="en-US" sz="2200" dirty="0" smtClean="0">
                <a:solidFill>
                  <a:srgbClr val="002060"/>
                </a:solidFill>
              </a:rPr>
              <a:t>m=0,1,2…,min(</a:t>
            </a:r>
            <a:r>
              <a:rPr lang="en-US" sz="2200" dirty="0" err="1" smtClean="0">
                <a:solidFill>
                  <a:srgbClr val="002060"/>
                </a:solidFill>
              </a:rPr>
              <a:t>n;M</a:t>
            </a:r>
            <a:r>
              <a:rPr lang="en-US" sz="2200" dirty="0" smtClean="0">
                <a:solidFill>
                  <a:srgbClr val="002060"/>
                </a:solidFill>
              </a:rPr>
              <a:t>), </a:t>
            </a:r>
            <a:r>
              <a:rPr lang="en-US" sz="2200" dirty="0" err="1" smtClean="0">
                <a:solidFill>
                  <a:srgbClr val="002060"/>
                </a:solidFill>
              </a:rPr>
              <a:t>m≤N</a:t>
            </a:r>
            <a:r>
              <a:rPr lang="en-US" sz="2200" dirty="0" smtClean="0">
                <a:solidFill>
                  <a:srgbClr val="002060"/>
                </a:solidFill>
              </a:rPr>
              <a:t>, </a:t>
            </a:r>
            <a:r>
              <a:rPr lang="en-US" sz="2200" dirty="0" err="1" smtClean="0">
                <a:solidFill>
                  <a:srgbClr val="002060"/>
                </a:solidFill>
              </a:rPr>
              <a:t>n≤N</a:t>
            </a:r>
            <a:r>
              <a:rPr lang="en-US" sz="2200" dirty="0" smtClean="0">
                <a:solidFill>
                  <a:srgbClr val="002060"/>
                </a:solidFill>
              </a:rPr>
              <a:t>, M,N – </a:t>
            </a:r>
            <a:r>
              <a:rPr lang="ru-RU" sz="2200" dirty="0" smtClean="0">
                <a:solidFill>
                  <a:srgbClr val="002060"/>
                </a:solidFill>
              </a:rPr>
              <a:t>натуральные числа.</a:t>
            </a:r>
          </a:p>
          <a:p>
            <a:r>
              <a:rPr lang="en-US" sz="2200" dirty="0" smtClean="0">
                <a:solidFill>
                  <a:srgbClr val="002060"/>
                </a:solidFill>
              </a:rPr>
              <a:t>X=m – </a:t>
            </a:r>
            <a:r>
              <a:rPr lang="ru-RU" sz="2200" dirty="0" smtClean="0">
                <a:solidFill>
                  <a:srgbClr val="002060"/>
                </a:solidFill>
              </a:rPr>
              <a:t>число объектов, обладающих заданным свойством, случайно извлечённых из совокупности </a:t>
            </a:r>
            <a:r>
              <a:rPr lang="en-US" sz="2200" dirty="0" smtClean="0">
                <a:solidFill>
                  <a:srgbClr val="002060"/>
                </a:solidFill>
              </a:rPr>
              <a:t>N </a:t>
            </a:r>
            <a:r>
              <a:rPr lang="ru-RU" sz="2200" dirty="0" smtClean="0">
                <a:solidFill>
                  <a:srgbClr val="002060"/>
                </a:solidFill>
              </a:rPr>
              <a:t>объектов, </a:t>
            </a:r>
            <a:r>
              <a:rPr lang="en-US" sz="2200" dirty="0" smtClean="0">
                <a:solidFill>
                  <a:srgbClr val="002060"/>
                </a:solidFill>
              </a:rPr>
              <a:t>M </a:t>
            </a:r>
            <a:r>
              <a:rPr lang="ru-RU" sz="2200" dirty="0" smtClean="0">
                <a:solidFill>
                  <a:srgbClr val="002060"/>
                </a:solidFill>
              </a:rPr>
              <a:t>из которых обладают этим свойством.</a:t>
            </a:r>
            <a:endParaRPr lang="ru-RU" sz="2200" dirty="0">
              <a:solidFill>
                <a:srgbClr val="00206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717032"/>
            <a:ext cx="2638053" cy="871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72140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Числовые характеристики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2547938"/>
            <a:ext cx="8964487" cy="4049414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Математическое ожидание случайной величины </a:t>
            </a:r>
            <a:r>
              <a:rPr lang="en-US" dirty="0" smtClean="0">
                <a:solidFill>
                  <a:srgbClr val="002060"/>
                </a:solidFill>
              </a:rPr>
              <a:t>X</a:t>
            </a:r>
            <a:r>
              <a:rPr lang="ru-RU" dirty="0" smtClean="0">
                <a:solidFill>
                  <a:srgbClr val="002060"/>
                </a:solidFill>
              </a:rPr>
              <a:t>, имеющей гипергеометрическое распределение с параметрами </a:t>
            </a:r>
            <a:r>
              <a:rPr lang="en-US" dirty="0" smtClean="0">
                <a:solidFill>
                  <a:srgbClr val="002060"/>
                </a:solidFill>
              </a:rPr>
              <a:t>n, M, N</a:t>
            </a:r>
            <a:r>
              <a:rPr lang="ru-RU" dirty="0" smtClean="0">
                <a:solidFill>
                  <a:srgbClr val="002060"/>
                </a:solidFill>
              </a:rPr>
              <a:t>, есть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						,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а</a:t>
            </a:r>
            <a:r>
              <a:rPr lang="ru-RU" dirty="0" smtClean="0">
                <a:solidFill>
                  <a:srgbClr val="002060"/>
                </a:solidFill>
              </a:rPr>
              <a:t> её дисперсия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789040"/>
            <a:ext cx="1872208" cy="94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229200"/>
            <a:ext cx="3744416" cy="1019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0449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772400" cy="820315"/>
          </a:xfrm>
        </p:spPr>
        <p:txBody>
          <a:bodyPr>
            <a:normAutofit/>
          </a:bodyPr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2547938"/>
            <a:ext cx="8712967" cy="4121422"/>
          </a:xfrm>
        </p:spPr>
        <p:txBody>
          <a:bodyPr>
            <a:normAutofit/>
          </a:bodyPr>
          <a:lstStyle/>
          <a:p>
            <a:r>
              <a:rPr lang="ru-RU" sz="1700" dirty="0" smtClean="0">
                <a:solidFill>
                  <a:srgbClr val="002060"/>
                </a:solidFill>
              </a:rPr>
              <a:t>Решение</a:t>
            </a:r>
            <a:r>
              <a:rPr lang="en-US" sz="1700" dirty="0" smtClean="0">
                <a:solidFill>
                  <a:srgbClr val="002060"/>
                </a:solidFill>
              </a:rPr>
              <a:t>:</a:t>
            </a:r>
            <a:r>
              <a:rPr lang="ru-RU" sz="1700" dirty="0" smtClean="0">
                <a:solidFill>
                  <a:srgbClr val="002060"/>
                </a:solidFill>
              </a:rPr>
              <a:t>    </a:t>
            </a:r>
            <a:r>
              <a:rPr lang="en-US" sz="1700" dirty="0" smtClean="0">
                <a:solidFill>
                  <a:srgbClr val="002060"/>
                </a:solidFill>
              </a:rPr>
              <a:t>N=15; n=3; M=5; m=0,1,2,3.</a:t>
            </a:r>
          </a:p>
          <a:p>
            <a:endParaRPr lang="en-US" sz="1800" dirty="0" smtClean="0"/>
          </a:p>
          <a:p>
            <a:endParaRPr lang="ru-RU" sz="18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96951"/>
            <a:ext cx="4176464" cy="3724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077072"/>
            <a:ext cx="3307401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5013862"/>
            <a:ext cx="4032448" cy="122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896448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 корзине 10 белых шаров и 5 черных. Случайным образом из корзины извлечены 3 шара. Составить ряд распределения случайной величины </a:t>
            </a:r>
            <a:r>
              <a:rPr lang="en-US" sz="2000" dirty="0" smtClean="0"/>
              <a:t>X-</a:t>
            </a:r>
            <a:r>
              <a:rPr lang="ru-RU" sz="2000" dirty="0" smtClean="0"/>
              <a:t>числа черных шаров среди извлеченных. </a:t>
            </a:r>
            <a:r>
              <a:rPr lang="ru-RU" sz="2000" dirty="0" smtClean="0"/>
              <a:t>Найти </a:t>
            </a:r>
            <a:r>
              <a:rPr lang="ru-RU" sz="2000" dirty="0" smtClean="0"/>
              <a:t>математическое ожидание и дисперсию </a:t>
            </a:r>
            <a:r>
              <a:rPr lang="en-US" sz="2000" dirty="0" smtClean="0"/>
              <a:t>X.</a:t>
            </a:r>
          </a:p>
          <a:p>
            <a:endParaRPr lang="ru-RU" dirty="0"/>
          </a:p>
        </p:txBody>
      </p:sp>
      <p:pic>
        <p:nvPicPr>
          <p:cNvPr id="1026" name="Picture 2" descr="d:\users\IS10820\Desktop\Рисунок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2996952"/>
            <a:ext cx="3410991" cy="9148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2612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просмотр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8904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151</TotalTime>
  <Words>125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Справедливость</vt:lpstr>
      <vt:lpstr>Гипергеометрическое распределение</vt:lpstr>
      <vt:lpstr>Определение</vt:lpstr>
      <vt:lpstr>Числовые характеристики</vt:lpstr>
      <vt:lpstr>Пример</vt:lpstr>
      <vt:lpstr>Спасибо за просмотр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Гипергеометрическая прогрессия</dc:title>
  <dc:creator>Пользователь Windows</dc:creator>
  <cp:lastModifiedBy>IS10820</cp:lastModifiedBy>
  <cp:revision>23</cp:revision>
  <dcterms:created xsi:type="dcterms:W3CDTF">2016-04-24T03:51:48Z</dcterms:created>
  <dcterms:modified xsi:type="dcterms:W3CDTF">2016-04-26T07:56:32Z</dcterms:modified>
</cp:coreProperties>
</file>