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3077" name="AutoShape 5"/>
                <p:cNvSpPr>
                  <a:spLocks noChangeArrowheads="1"/>
                </p:cNvSpPr>
                <p:nvPr/>
              </p:nvSpPr>
              <p:spPr bwMode="auto">
                <a:xfrm rot="12360000" flipH="1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" name="AutoShape 6"/>
                <p:cNvSpPr>
                  <a:spLocks noChangeArrowheads="1"/>
                </p:cNvSpPr>
                <p:nvPr/>
              </p:nvSpPr>
              <p:spPr bwMode="auto">
                <a:xfrm rot="12360000" flipH="1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9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3080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3083" name="Arc 11"/>
                <p:cNvSpPr>
                  <a:spLocks/>
                </p:cNvSpPr>
                <p:nvPr/>
              </p:nvSpPr>
              <p:spPr bwMode="auto">
                <a:xfrm rot="10485000">
                  <a:off x="1263" y="2241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4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ru-RU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ru-RU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BBDC2E61-C8FC-428E-99E3-C93E31B08A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8E876-1030-490D-A5C9-0394B3AA5E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5334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5334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3051D-F5E5-499C-9C67-DDD8B14981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FC447-3538-4556-8AD9-7CE6E10507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963FD-816A-422A-82A5-1F9B6A2DD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EC481-6253-435C-A412-A9AA3E781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8FB28-F9D6-4F72-B533-1EC27B5AD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1A0A0-B03E-45D7-B62A-DAA4E4BA6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B5CC6-4522-4E81-BC24-99286E0692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DEF48-B9B3-4298-9F0A-C7FCCA750F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08971-1F5A-40A5-8981-2309507BA0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539875" cy="6856413"/>
            <a:chOff x="0" y="0"/>
            <a:chExt cx="970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68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68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92" y="240"/>
              <a:ext cx="576" cy="206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0" y="960"/>
              <a:ext cx="768" cy="52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480" y="432"/>
              <a:ext cx="144" cy="379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0" y="3024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3216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auto">
            <a:xfrm>
              <a:off x="768" y="2259"/>
              <a:ext cx="202" cy="1154"/>
            </a:xfrm>
            <a:custGeom>
              <a:avLst/>
              <a:gdLst>
                <a:gd name="G0" fmla="+- 754 0 0"/>
                <a:gd name="G1" fmla="+- 21600 0 0"/>
                <a:gd name="G2" fmla="+- 21600 0 0"/>
                <a:gd name="T0" fmla="*/ 0 w 22354"/>
                <a:gd name="T1" fmla="*/ 13 h 43200"/>
                <a:gd name="T2" fmla="*/ 754 w 22354"/>
                <a:gd name="T3" fmla="*/ 43200 h 43200"/>
                <a:gd name="T4" fmla="*/ 754 w 2235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54" h="43200" fill="none" extrusionOk="0">
                  <a:moveTo>
                    <a:pt x="0" y="13"/>
                  </a:moveTo>
                  <a:cubicBezTo>
                    <a:pt x="251" y="4"/>
                    <a:pt x="502" y="-1"/>
                    <a:pt x="754" y="0"/>
                  </a:cubicBezTo>
                  <a:cubicBezTo>
                    <a:pt x="12683" y="0"/>
                    <a:pt x="22354" y="9670"/>
                    <a:pt x="22354" y="21600"/>
                  </a:cubicBezTo>
                  <a:cubicBezTo>
                    <a:pt x="22354" y="33529"/>
                    <a:pt x="12683" y="43199"/>
                    <a:pt x="754" y="43200"/>
                  </a:cubicBezTo>
                </a:path>
                <a:path w="22354" h="43200" stroke="0" extrusionOk="0">
                  <a:moveTo>
                    <a:pt x="0" y="13"/>
                  </a:moveTo>
                  <a:cubicBezTo>
                    <a:pt x="251" y="4"/>
                    <a:pt x="502" y="-1"/>
                    <a:pt x="754" y="0"/>
                  </a:cubicBezTo>
                  <a:cubicBezTo>
                    <a:pt x="12683" y="0"/>
                    <a:pt x="22354" y="9670"/>
                    <a:pt x="22354" y="21600"/>
                  </a:cubicBezTo>
                  <a:cubicBezTo>
                    <a:pt x="22354" y="33529"/>
                    <a:pt x="12683" y="43199"/>
                    <a:pt x="754" y="43200"/>
                  </a:cubicBezTo>
                  <a:lnTo>
                    <a:pt x="754" y="21600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56316B9A-9BA0-45F1-A9D3-45D706DB3CA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214414" y="714356"/>
            <a:ext cx="7772400" cy="1643066"/>
          </a:xfrm>
        </p:spPr>
        <p:txBody>
          <a:bodyPr/>
          <a:lstStyle/>
          <a:p>
            <a:r>
              <a:rPr lang="ru-RU" sz="3600" dirty="0" smtClean="0"/>
              <a:t>Презентация к уроку геометрии по теме «Признаки параллельности прямых» для учащихся 7 класса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714876" y="3500438"/>
            <a:ext cx="4267200" cy="3200400"/>
          </a:xfrm>
        </p:spPr>
        <p:txBody>
          <a:bodyPr/>
          <a:lstStyle/>
          <a:p>
            <a:r>
              <a:rPr lang="ru-RU" sz="2000" dirty="0" smtClean="0"/>
              <a:t>Мордовских Надежда Васильевна, учитель математики МБОУ Сарасинской СОШ Алтайского района Алтайского края, </a:t>
            </a:r>
          </a:p>
          <a:p>
            <a:r>
              <a:rPr lang="ru-RU" sz="2000" dirty="0" smtClean="0"/>
              <a:t>с. Сараса, Алтайский район, Алтайский край,</a:t>
            </a:r>
          </a:p>
          <a:p>
            <a:r>
              <a:rPr lang="ru-RU" sz="2000" dirty="0" smtClean="0"/>
              <a:t>2015 г.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Геометрия, 7-9 классы. Учебник для общеобразовательных школ. Авторы: Л.С. Атанасян, В.Ф. Бутузов и др. Москва «Просвещение», 2009 г.</a:t>
            </a:r>
          </a:p>
          <a:p>
            <a:r>
              <a:rPr lang="ru-RU" dirty="0" smtClean="0"/>
              <a:t>Дидактический материал. 5-7 классы. Автор-составитель: С.В. Токарева. Издательство «Учитель», 2013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71600" y="19050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ru-RU" sz="8000" b="1" dirty="0" smtClean="0"/>
              <a:t>Устная работа</a:t>
            </a:r>
          </a:p>
          <a:p>
            <a:pPr algn="ctr">
              <a:buNone/>
            </a:pPr>
            <a:endParaRPr lang="ru-RU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Найдите пары параллельных прямых</a:t>
            </a:r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857752" y="4071942"/>
            <a:ext cx="1000132" cy="157163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1</a:t>
            </a:r>
            <a:endParaRPr lang="ru-RU" b="1" dirty="0"/>
          </a:p>
        </p:txBody>
      </p:sp>
      <p:pic>
        <p:nvPicPr>
          <p:cNvPr id="4" name="Содержимое 3" descr="Изображение 034.jpg"/>
          <p:cNvPicPr>
            <a:picLocks noGrp="1" noChangeAspect="1"/>
          </p:cNvPicPr>
          <p:nvPr>
            <p:ph idx="1"/>
          </p:nvPr>
        </p:nvPicPr>
        <p:blipFill>
          <a:blip r:embed="rId2"/>
          <a:srcRect l="5000" t="11310" b="5000"/>
          <a:stretch>
            <a:fillRect/>
          </a:stretch>
        </p:blipFill>
        <p:spPr>
          <a:xfrm>
            <a:off x="3357554" y="2714620"/>
            <a:ext cx="4071966" cy="264320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2</a:t>
            </a:r>
            <a:endParaRPr lang="ru-RU" b="1" dirty="0"/>
          </a:p>
        </p:txBody>
      </p:sp>
      <p:pic>
        <p:nvPicPr>
          <p:cNvPr id="4" name="Содержимое 3" descr="Изображение 035.jpg"/>
          <p:cNvPicPr>
            <a:picLocks noGrp="1" noChangeAspect="1"/>
          </p:cNvPicPr>
          <p:nvPr>
            <p:ph idx="1"/>
          </p:nvPr>
        </p:nvPicPr>
        <p:blipFill>
          <a:blip r:embed="rId2"/>
          <a:srcRect l="8377" t="2255" r="6461" b="7535"/>
          <a:stretch>
            <a:fillRect/>
          </a:stretch>
        </p:blipFill>
        <p:spPr>
          <a:xfrm>
            <a:off x="3000364" y="2500306"/>
            <a:ext cx="4357718" cy="28575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3</a:t>
            </a:r>
            <a:endParaRPr lang="ru-RU" b="1" dirty="0"/>
          </a:p>
        </p:txBody>
      </p:sp>
      <p:pic>
        <p:nvPicPr>
          <p:cNvPr id="4" name="Содержимое 3" descr="Изображение 037.jpg"/>
          <p:cNvPicPr>
            <a:picLocks noGrp="1" noChangeAspect="1"/>
          </p:cNvPicPr>
          <p:nvPr>
            <p:ph idx="1"/>
          </p:nvPr>
        </p:nvPicPr>
        <p:blipFill>
          <a:blip r:embed="rId2"/>
          <a:srcRect l="10959" t="10179" r="8219" b="11465"/>
          <a:stretch>
            <a:fillRect/>
          </a:stretch>
        </p:blipFill>
        <p:spPr>
          <a:xfrm>
            <a:off x="3357554" y="2428868"/>
            <a:ext cx="4214842" cy="278608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4</a:t>
            </a:r>
            <a:endParaRPr lang="ru-RU" b="1" dirty="0"/>
          </a:p>
        </p:txBody>
      </p:sp>
      <p:pic>
        <p:nvPicPr>
          <p:cNvPr id="4" name="Содержимое 3" descr="Изображение 038.jpg"/>
          <p:cNvPicPr>
            <a:picLocks noGrp="1" noChangeAspect="1"/>
          </p:cNvPicPr>
          <p:nvPr>
            <p:ph idx="1"/>
          </p:nvPr>
        </p:nvPicPr>
        <p:blipFill>
          <a:blip r:embed="rId2"/>
          <a:srcRect l="15517" t="3830" r="5172" b="10626"/>
          <a:stretch>
            <a:fillRect/>
          </a:stretch>
        </p:blipFill>
        <p:spPr>
          <a:xfrm>
            <a:off x="3571868" y="2143116"/>
            <a:ext cx="3897524" cy="36433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5</a:t>
            </a:r>
            <a:endParaRPr lang="ru-RU" b="1" dirty="0"/>
          </a:p>
        </p:txBody>
      </p:sp>
      <p:pic>
        <p:nvPicPr>
          <p:cNvPr id="4" name="Содержимое 3" descr="Изображение 039.jpg"/>
          <p:cNvPicPr>
            <a:picLocks noGrp="1" noChangeAspect="1"/>
          </p:cNvPicPr>
          <p:nvPr>
            <p:ph idx="1"/>
          </p:nvPr>
        </p:nvPicPr>
        <p:blipFill>
          <a:blip r:embed="rId2"/>
          <a:srcRect l="15789" t="7380" r="1754" b="7599"/>
          <a:stretch>
            <a:fillRect/>
          </a:stretch>
        </p:blipFill>
        <p:spPr>
          <a:xfrm>
            <a:off x="3357554" y="2357430"/>
            <a:ext cx="3857652" cy="32147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z="2800" dirty="0" smtClean="0"/>
              <a:t>а</a:t>
            </a:r>
            <a:r>
              <a:rPr lang="en-US" sz="2800" dirty="0" smtClean="0"/>
              <a:t>II</a:t>
            </a:r>
            <a:r>
              <a:rPr lang="ru-RU" sz="2800" dirty="0" smtClean="0"/>
              <a:t>в, т.к. накрест лежащие углы равны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с</a:t>
            </a:r>
            <a:r>
              <a:rPr lang="en-US" sz="2800" dirty="0" err="1" smtClean="0"/>
              <a:t>IId</a:t>
            </a:r>
            <a:r>
              <a:rPr lang="ru-RU" sz="2800" dirty="0" smtClean="0"/>
              <a:t>, т.к. 110+70= 180 – сумма односторонних углов равна 180 градусам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МС</a:t>
            </a:r>
            <a:r>
              <a:rPr lang="en-US" sz="2800" dirty="0" smtClean="0"/>
              <a:t>IID</a:t>
            </a:r>
            <a:r>
              <a:rPr lang="ru-RU" sz="2800" dirty="0" smtClean="0"/>
              <a:t>К, т.к. соответственные углы равны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ВС</a:t>
            </a:r>
            <a:r>
              <a:rPr lang="en-US" sz="2800" dirty="0" smtClean="0"/>
              <a:t>IIAD</a:t>
            </a:r>
            <a:r>
              <a:rPr lang="ru-RU" sz="2800" dirty="0" smtClean="0"/>
              <a:t>, т.к. внутренние накрест лежащие углы равны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АВ</a:t>
            </a:r>
            <a:r>
              <a:rPr lang="en-US" sz="2800" dirty="0" smtClean="0"/>
              <a:t>IICD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«Морская волна»">
  <a:themeElements>
    <a:clrScheme name="Тема Office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319C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«Морская волна»</Template>
  <TotalTime>41</TotalTime>
  <Words>155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Шаблон оформления «Морская волна»</vt:lpstr>
      <vt:lpstr>Презентация к уроку геометрии по теме «Признаки параллельности прямых» для учащихся 7 класса</vt:lpstr>
      <vt:lpstr>Слайд 2</vt:lpstr>
      <vt:lpstr>Задание</vt:lpstr>
      <vt:lpstr>Задача 1</vt:lpstr>
      <vt:lpstr>Задача 2</vt:lpstr>
      <vt:lpstr>Задача 3</vt:lpstr>
      <vt:lpstr>Задача 4</vt:lpstr>
      <vt:lpstr>Задача 5</vt:lpstr>
      <vt:lpstr>Ответы</vt:lpstr>
      <vt:lpstr>Литература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геометрии по теме «Признаки параллельности прямых» для учащихся 7 класса</dc:title>
  <dc:subject/>
  <dc:creator>Admin</dc:creator>
  <cp:keywords/>
  <dc:description/>
  <cp:lastModifiedBy>Admin</cp:lastModifiedBy>
  <cp:revision>11</cp:revision>
  <dcterms:created xsi:type="dcterms:W3CDTF">2015-01-05T14:32:15Z</dcterms:created>
  <dcterms:modified xsi:type="dcterms:W3CDTF">2015-01-05T15:13:40Z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TC010689881049</vt:lpwstr>
  </property>
</Properties>
</file>