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8" r:id="rId3"/>
    <p:sldId id="258" r:id="rId4"/>
    <p:sldId id="266" r:id="rId5"/>
    <p:sldId id="259" r:id="rId6"/>
    <p:sldId id="260" r:id="rId7"/>
    <p:sldId id="261" r:id="rId8"/>
    <p:sldId id="262" r:id="rId9"/>
    <p:sldId id="263" r:id="rId10"/>
    <p:sldId id="264" r:id="rId11"/>
    <p:sldId id="265" r:id="rId12"/>
    <p:sldId id="267" r:id="rId13"/>
    <p:sldId id="268" r:id="rId14"/>
    <p:sldId id="269" r:id="rId15"/>
    <p:sldId id="270" r:id="rId16"/>
    <p:sldId id="271" r:id="rId17"/>
    <p:sldId id="272" r:id="rId18"/>
    <p:sldId id="273" r:id="rId19"/>
    <p:sldId id="274" r:id="rId20"/>
    <p:sldId id="275" r:id="rId21"/>
    <p:sldId id="277" r:id="rId22"/>
  </p:sldIdLst>
  <p:sldSz cx="9144000" cy="6858000" type="screen4x3"/>
  <p:notesSz cx="6858000" cy="9144000"/>
  <p:defaultText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8" autoAdjust="0"/>
    <p:restoredTop sz="94629" autoAdjust="0"/>
  </p:normalViewPr>
  <p:slideViewPr>
    <p:cSldViewPr snapToGrid="0" snapToObjects="1">
      <p:cViewPr varScale="1">
        <p:scale>
          <a:sx n="70" d="100"/>
          <a:sy n="70" d="100"/>
        </p:scale>
        <p:origin x="1386" y="72"/>
      </p:cViewPr>
      <p:guideLst>
        <p:guide orient="horz" pos="2160"/>
        <p:guide pos="2880"/>
      </p:guideLst>
    </p:cSldViewPr>
  </p:slideViewPr>
  <p:outlineViewPr>
    <p:cViewPr>
      <p:scale>
        <a:sx n="33" d="100"/>
        <a:sy n="33" d="100"/>
      </p:scale>
      <p:origin x="0" y="980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Название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CDBEB8B-BA92-B44B-9925-4B714803B4B7}" type="datetimeFigureOut">
              <a:rPr lang="ru-RU" smtClean="0"/>
              <a:t>26.10.2015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5FBA4D5-94DF-F547-AA3B-B6C4A7EC1E21}" type="slidenum">
              <a:rPr lang="ru-RU" smtClean="0"/>
              <a:t>‹#›</a:t>
            </a:fld>
            <a:endParaRPr lang="ru-RU"/>
          </a:p>
        </p:txBody>
      </p:sp>
    </p:spTree>
    <p:extLst>
      <p:ext uri="{BB962C8B-B14F-4D97-AF65-F5344CB8AC3E}">
        <p14:creationId xmlns:p14="http://schemas.microsoft.com/office/powerpoint/2010/main" val="3170751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 текст">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CDBEB8B-BA92-B44B-9925-4B714803B4B7}" type="datetimeFigureOut">
              <a:rPr lang="ru-RU" smtClean="0"/>
              <a:t>26.10.2015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5FBA4D5-94DF-F547-AA3B-B6C4A7EC1E21}" type="slidenum">
              <a:rPr lang="ru-RU" smtClean="0"/>
              <a:t>‹#›</a:t>
            </a:fld>
            <a:endParaRPr lang="ru-RU"/>
          </a:p>
        </p:txBody>
      </p:sp>
    </p:spTree>
    <p:extLst>
      <p:ext uri="{BB962C8B-B14F-4D97-AF65-F5344CB8AC3E}">
        <p14:creationId xmlns:p14="http://schemas.microsoft.com/office/powerpoint/2010/main" val="1896266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 загол.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CDBEB8B-BA92-B44B-9925-4B714803B4B7}" type="datetimeFigureOut">
              <a:rPr lang="ru-RU" smtClean="0"/>
              <a:t>26.10.2015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5FBA4D5-94DF-F547-AA3B-B6C4A7EC1E21}" type="slidenum">
              <a:rPr lang="ru-RU" smtClean="0"/>
              <a:t>‹#›</a:t>
            </a:fld>
            <a:endParaRPr lang="ru-RU"/>
          </a:p>
        </p:txBody>
      </p:sp>
    </p:spTree>
    <p:extLst>
      <p:ext uri="{BB962C8B-B14F-4D97-AF65-F5344CB8AC3E}">
        <p14:creationId xmlns:p14="http://schemas.microsoft.com/office/powerpoint/2010/main" val="3581665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CDBEB8B-BA92-B44B-9925-4B714803B4B7}" type="datetimeFigureOut">
              <a:rPr lang="ru-RU" smtClean="0"/>
              <a:t>26.10.2015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5FBA4D5-94DF-F547-AA3B-B6C4A7EC1E21}" type="slidenum">
              <a:rPr lang="ru-RU" smtClean="0"/>
              <a:t>‹#›</a:t>
            </a:fld>
            <a:endParaRPr lang="ru-RU"/>
          </a:p>
        </p:txBody>
      </p:sp>
    </p:spTree>
    <p:extLst>
      <p:ext uri="{BB962C8B-B14F-4D97-AF65-F5344CB8AC3E}">
        <p14:creationId xmlns:p14="http://schemas.microsoft.com/office/powerpoint/2010/main" val="3632138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Название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CDBEB8B-BA92-B44B-9925-4B714803B4B7}" type="datetimeFigureOut">
              <a:rPr lang="ru-RU" smtClean="0"/>
              <a:t>26.10.2015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5FBA4D5-94DF-F547-AA3B-B6C4A7EC1E21}" type="slidenum">
              <a:rPr lang="ru-RU" smtClean="0"/>
              <a:t>‹#›</a:t>
            </a:fld>
            <a:endParaRPr lang="ru-RU"/>
          </a:p>
        </p:txBody>
      </p:sp>
    </p:spTree>
    <p:extLst>
      <p:ext uri="{BB962C8B-B14F-4D97-AF65-F5344CB8AC3E}">
        <p14:creationId xmlns:p14="http://schemas.microsoft.com/office/powerpoint/2010/main" val="1592956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CDBEB8B-BA92-B44B-9925-4B714803B4B7}" type="datetimeFigureOut">
              <a:rPr lang="ru-RU" smtClean="0"/>
              <a:t>26.10.2015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5FBA4D5-94DF-F547-AA3B-B6C4A7EC1E21}" type="slidenum">
              <a:rPr lang="ru-RU" smtClean="0"/>
              <a:t>‹#›</a:t>
            </a:fld>
            <a:endParaRPr lang="ru-RU"/>
          </a:p>
        </p:txBody>
      </p:sp>
    </p:spTree>
    <p:extLst>
      <p:ext uri="{BB962C8B-B14F-4D97-AF65-F5344CB8AC3E}">
        <p14:creationId xmlns:p14="http://schemas.microsoft.com/office/powerpoint/2010/main" val="1223208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CDBEB8B-BA92-B44B-9925-4B714803B4B7}" type="datetimeFigureOut">
              <a:rPr lang="ru-RU" smtClean="0"/>
              <a:t>26.10.2015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5FBA4D5-94DF-F547-AA3B-B6C4A7EC1E21}" type="slidenum">
              <a:rPr lang="ru-RU" smtClean="0"/>
              <a:t>‹#›</a:t>
            </a:fld>
            <a:endParaRPr lang="ru-RU"/>
          </a:p>
        </p:txBody>
      </p:sp>
    </p:spTree>
    <p:extLst>
      <p:ext uri="{BB962C8B-B14F-4D97-AF65-F5344CB8AC3E}">
        <p14:creationId xmlns:p14="http://schemas.microsoft.com/office/powerpoint/2010/main" val="1777149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CDBEB8B-BA92-B44B-9925-4B714803B4B7}" type="datetimeFigureOut">
              <a:rPr lang="ru-RU" smtClean="0"/>
              <a:t>26.10.2015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5FBA4D5-94DF-F547-AA3B-B6C4A7EC1E21}" type="slidenum">
              <a:rPr lang="ru-RU" smtClean="0"/>
              <a:t>‹#›</a:t>
            </a:fld>
            <a:endParaRPr lang="ru-RU"/>
          </a:p>
        </p:txBody>
      </p:sp>
    </p:spTree>
    <p:extLst>
      <p:ext uri="{BB962C8B-B14F-4D97-AF65-F5344CB8AC3E}">
        <p14:creationId xmlns:p14="http://schemas.microsoft.com/office/powerpoint/2010/main" val="123126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CDBEB8B-BA92-B44B-9925-4B714803B4B7}" type="datetimeFigureOut">
              <a:rPr lang="ru-RU" smtClean="0"/>
              <a:t>26.10.2015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5FBA4D5-94DF-F547-AA3B-B6C4A7EC1E21}" type="slidenum">
              <a:rPr lang="ru-RU" smtClean="0"/>
              <a:t>‹#›</a:t>
            </a:fld>
            <a:endParaRPr lang="ru-RU"/>
          </a:p>
        </p:txBody>
      </p:sp>
    </p:spTree>
    <p:extLst>
      <p:ext uri="{BB962C8B-B14F-4D97-AF65-F5344CB8AC3E}">
        <p14:creationId xmlns:p14="http://schemas.microsoft.com/office/powerpoint/2010/main" val="974584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Название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CDBEB8B-BA92-B44B-9925-4B714803B4B7}" type="datetimeFigureOut">
              <a:rPr lang="ru-RU" smtClean="0"/>
              <a:t>26.10.2015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5FBA4D5-94DF-F547-AA3B-B6C4A7EC1E21}" type="slidenum">
              <a:rPr lang="ru-RU" smtClean="0"/>
              <a:t>‹#›</a:t>
            </a:fld>
            <a:endParaRPr lang="ru-RU"/>
          </a:p>
        </p:txBody>
      </p:sp>
    </p:spTree>
    <p:extLst>
      <p:ext uri="{BB962C8B-B14F-4D97-AF65-F5344CB8AC3E}">
        <p14:creationId xmlns:p14="http://schemas.microsoft.com/office/powerpoint/2010/main" val="1327407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Название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CDBEB8B-BA92-B44B-9925-4B714803B4B7}" type="datetimeFigureOut">
              <a:rPr lang="ru-RU" smtClean="0"/>
              <a:t>26.10.2015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5FBA4D5-94DF-F547-AA3B-B6C4A7EC1E21}" type="slidenum">
              <a:rPr lang="ru-RU" smtClean="0"/>
              <a:t>‹#›</a:t>
            </a:fld>
            <a:endParaRPr lang="ru-RU"/>
          </a:p>
        </p:txBody>
      </p:sp>
    </p:spTree>
    <p:extLst>
      <p:ext uri="{BB962C8B-B14F-4D97-AF65-F5344CB8AC3E}">
        <p14:creationId xmlns:p14="http://schemas.microsoft.com/office/powerpoint/2010/main" val="464381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DBEB8B-BA92-B44B-9925-4B714803B4B7}" type="datetimeFigureOut">
              <a:rPr lang="ru-RU" smtClean="0"/>
              <a:t>26.10.2015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FBA4D5-94DF-F547-AA3B-B6C4A7EC1E21}" type="slidenum">
              <a:rPr lang="ru-RU" smtClean="0"/>
              <a:t>‹#›</a:t>
            </a:fld>
            <a:endParaRPr lang="ru-RU"/>
          </a:p>
        </p:txBody>
      </p:sp>
    </p:spTree>
    <p:extLst>
      <p:ext uri="{BB962C8B-B14F-4D97-AF65-F5344CB8AC3E}">
        <p14:creationId xmlns:p14="http://schemas.microsoft.com/office/powerpoint/2010/main" val="25461671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ctrTitle"/>
          </p:nvPr>
        </p:nvSpPr>
        <p:spPr>
          <a:xfrm>
            <a:off x="2894574" y="984461"/>
            <a:ext cx="5563626" cy="2615989"/>
          </a:xfrm>
        </p:spPr>
        <p:txBody>
          <a:bodyPr>
            <a:noAutofit/>
          </a:bodyPr>
          <a:lstStyle/>
          <a:p>
            <a:r>
              <a:rPr lang="ru-RU" sz="7200" dirty="0" smtClean="0"/>
              <a:t>Путешествие по </a:t>
            </a:r>
            <a:r>
              <a:rPr lang="ru-RU" sz="7200" dirty="0" err="1" smtClean="0"/>
              <a:t>наномиру</a:t>
            </a:r>
            <a:r>
              <a:rPr lang="ru-RU" sz="7200" dirty="0" smtClean="0"/>
              <a:t/>
            </a:r>
            <a:br>
              <a:rPr lang="ru-RU" sz="7200" dirty="0" smtClean="0"/>
            </a:br>
            <a:endParaRPr lang="ru-RU" sz="7200" dirty="0"/>
          </a:p>
        </p:txBody>
      </p:sp>
      <p:sp>
        <p:nvSpPr>
          <p:cNvPr id="3" name="Подзаголовок 2"/>
          <p:cNvSpPr>
            <a:spLocks noGrp="1"/>
          </p:cNvSpPr>
          <p:nvPr>
            <p:ph type="subTitle" idx="1"/>
          </p:nvPr>
        </p:nvSpPr>
        <p:spPr>
          <a:xfrm>
            <a:off x="4408227" y="5018330"/>
            <a:ext cx="4653931" cy="1752600"/>
          </a:xfrm>
        </p:spPr>
        <p:txBody>
          <a:bodyPr/>
          <a:lstStyle/>
          <a:p>
            <a:r>
              <a:rPr lang="ru-RU" dirty="0" smtClean="0">
                <a:solidFill>
                  <a:schemeClr val="tx1"/>
                </a:solidFill>
              </a:rPr>
              <a:t>Шилов Иван, 12 лет, г. Москва, </a:t>
            </a:r>
            <a:r>
              <a:rPr lang="ru-RU" dirty="0" smtClean="0">
                <a:solidFill>
                  <a:schemeClr val="tx1"/>
                </a:solidFill>
              </a:rPr>
              <a:t>ГБОУ </a:t>
            </a:r>
            <a:r>
              <a:rPr lang="ru-RU" dirty="0" smtClean="0">
                <a:solidFill>
                  <a:schemeClr val="tx1"/>
                </a:solidFill>
              </a:rPr>
              <a:t>лицей </a:t>
            </a:r>
            <a:r>
              <a:rPr lang="ru-RU" dirty="0" smtClean="0">
                <a:solidFill>
                  <a:schemeClr val="tx1"/>
                </a:solidFill>
              </a:rPr>
              <a:t>1575</a:t>
            </a:r>
            <a:endParaRPr lang="ru-RU" dirty="0">
              <a:solidFill>
                <a:schemeClr val="tx1"/>
              </a:solidFill>
            </a:endParaRPr>
          </a:p>
        </p:txBody>
      </p:sp>
      <p:pic>
        <p:nvPicPr>
          <p:cNvPr id="4" name="Изображение 3" descr="Без заголовка.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749296" cy="3663696"/>
          </a:xfrm>
          <a:prstGeom prst="rect">
            <a:avLst/>
          </a:prstGeom>
        </p:spPr>
      </p:pic>
    </p:spTree>
    <p:extLst>
      <p:ext uri="{BB962C8B-B14F-4D97-AF65-F5344CB8AC3E}">
        <p14:creationId xmlns:p14="http://schemas.microsoft.com/office/powerpoint/2010/main" val="365346525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80">
                                          <p:stCondLst>
                                            <p:cond delay="0"/>
                                          </p:stCondLst>
                                        </p:cTn>
                                        <p:tgtEl>
                                          <p:spTgt spid="2"/>
                                        </p:tgtEl>
                                      </p:cBhvr>
                                    </p:animEffect>
                                    <p:anim calcmode="lin" valueType="num">
                                      <p:cBhvr>
                                        <p:cTn id="1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gtEl>
                                      </p:cBhvr>
                                      <p:to x="100000" y="60000"/>
                                    </p:animScale>
                                    <p:animScale>
                                      <p:cBhvr>
                                        <p:cTn id="19" dur="166" decel="50000">
                                          <p:stCondLst>
                                            <p:cond delay="67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38" presetClass="entr" presetSubtype="0" accel="50000" fill="hold" grpId="0" nodeType="clickEffect">
                                  <p:stCondLst>
                                    <p:cond delay="0"/>
                                  </p:stCondLst>
                                  <p:iterate type="lt">
                                    <p:tmPct val="50000"/>
                                  </p:iterate>
                                  <p:childTnLst>
                                    <p:set>
                                      <p:cBhvr>
                                        <p:cTn id="29" dur="1" fill="hold">
                                          <p:stCondLst>
                                            <p:cond delay="0"/>
                                          </p:stCondLst>
                                        </p:cTn>
                                        <p:tgtEl>
                                          <p:spTgt spid="3">
                                            <p:txEl>
                                              <p:pRg st="0" end="0"/>
                                            </p:txEl>
                                          </p:spTgt>
                                        </p:tgtEl>
                                        <p:attrNameLst>
                                          <p:attrName>style.visibility</p:attrName>
                                        </p:attrNameLst>
                                      </p:cBhvr>
                                      <p:to>
                                        <p:strVal val="visible"/>
                                      </p:to>
                                    </p:set>
                                    <p:set>
                                      <p:cBhvr>
                                        <p:cTn id="30" dur="455" fill="hold">
                                          <p:stCondLst>
                                            <p:cond delay="0"/>
                                          </p:stCondLst>
                                        </p:cTn>
                                        <p:tgtEl>
                                          <p:spTgt spid="3">
                                            <p:txEl>
                                              <p:pRg st="0" end="0"/>
                                            </p:txEl>
                                          </p:spTgt>
                                        </p:tgtEl>
                                        <p:attrNameLst>
                                          <p:attrName>style.rotation</p:attrName>
                                        </p:attrNameLst>
                                      </p:cBhvr>
                                      <p:to>
                                        <p:strVal val="-45.0"/>
                                      </p:to>
                                    </p:set>
                                    <p:anim calcmode="lin" valueType="num">
                                      <p:cBhvr>
                                        <p:cTn id="31" dur="455" fill="hold">
                                          <p:stCondLst>
                                            <p:cond delay="455"/>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32" dur="455"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33" dur="156" decel="50000" autoRev="1" fill="hold">
                                          <p:stCondLst>
                                            <p:cond delay="455"/>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34" dur="136" fill="hold">
                                          <p:stCondLst>
                                            <p:cond delay="864"/>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388281" y="3385534"/>
            <a:ext cx="8229600" cy="2625954"/>
          </a:xfrm>
        </p:spPr>
        <p:txBody>
          <a:bodyPr>
            <a:noAutofit/>
          </a:bodyPr>
          <a:lstStyle/>
          <a:p>
            <a:pPr marL="0" indent="0" algn="just">
              <a:buNone/>
            </a:pPr>
            <a:r>
              <a:rPr lang="ru-RU" sz="1800" dirty="0" smtClean="0"/>
              <a:t>Теперь в рамках нашего путешествия мы полетим в Европу и начнем его со Скандинавии, конкретно с Дании, которая находится в 1514 км от Санкт-Петербурга. В городе Копенгаген мы проведем 2 дня и посетим прибрежную ветровую электростанцию </a:t>
            </a:r>
            <a:r>
              <a:rPr lang="ru-RU" sz="1800" dirty="0" err="1" smtClean="0"/>
              <a:t>Миддельгрюнден</a:t>
            </a:r>
            <a:r>
              <a:rPr lang="ru-RU" sz="1800" dirty="0" smtClean="0"/>
              <a:t>. В Дании </a:t>
            </a:r>
            <a:r>
              <a:rPr lang="ru-RU" sz="1800" dirty="0" err="1" smtClean="0"/>
              <a:t>ветренно</a:t>
            </a:r>
            <a:r>
              <a:rPr lang="ru-RU" sz="1800" dirty="0" smtClean="0"/>
              <a:t>. Дания ищет решение энергетических проблем для будущего, стремится к постоянному снижению стоимости электроэнергии, к экологическому равновесию. И это удается сделать маленькой скандинавской стране с помощью ветровых электростанций. Ветроэнергетическая промышленность развивалась на основе инновационного мышления и опыта, с помощью </a:t>
            </a:r>
            <a:r>
              <a:rPr lang="ru-RU" sz="1800" dirty="0" err="1" smtClean="0"/>
              <a:t>нанотехнологий</a:t>
            </a:r>
            <a:r>
              <a:rPr lang="ru-RU" sz="1800" dirty="0" smtClean="0"/>
              <a:t> в производстве и проектировании ветровых турбин, которые теперь пользуются спросом во всем мире (</a:t>
            </a:r>
            <a:r>
              <a:rPr lang="en-US" sz="1800" dirty="0" err="1" smtClean="0">
                <a:solidFill>
                  <a:srgbClr val="FFC000"/>
                </a:solidFill>
              </a:rPr>
              <a:t>altenergiya.ru</a:t>
            </a:r>
            <a:r>
              <a:rPr lang="en-US" sz="1800" dirty="0" smtClean="0"/>
              <a:t>)</a:t>
            </a:r>
            <a:endParaRPr lang="ru-RU" sz="1800" dirty="0"/>
          </a:p>
        </p:txBody>
      </p:sp>
      <p:pic>
        <p:nvPicPr>
          <p:cNvPr id="4" name="Изображение 3" descr="FullSizeRender 8.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922746" cy="3110896"/>
          </a:xfrm>
          <a:prstGeom prst="rect">
            <a:avLst/>
          </a:prstGeom>
        </p:spPr>
      </p:pic>
      <p:pic>
        <p:nvPicPr>
          <p:cNvPr id="5" name="Изображение 4" descr="FullSizeRender 9.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2746" y="0"/>
            <a:ext cx="4221254" cy="3110896"/>
          </a:xfrm>
          <a:prstGeom prst="rect">
            <a:avLst/>
          </a:prstGeom>
        </p:spPr>
      </p:pic>
    </p:spTree>
    <p:extLst>
      <p:ext uri="{BB962C8B-B14F-4D97-AF65-F5344CB8AC3E}">
        <p14:creationId xmlns:p14="http://schemas.microsoft.com/office/powerpoint/2010/main" val="386696320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anim calcmode="lin" valueType="num">
                                      <p:cBhvr>
                                        <p:cTn id="16" dur="2000" fill="hold"/>
                                        <p:tgtEl>
                                          <p:spTgt spid="5"/>
                                        </p:tgtEl>
                                        <p:attrNameLst>
                                          <p:attrName>style.rotation</p:attrName>
                                        </p:attrNameLst>
                                      </p:cBhvr>
                                      <p:tavLst>
                                        <p:tav tm="0">
                                          <p:val>
                                            <p:fltVal val="720"/>
                                          </p:val>
                                        </p:tav>
                                        <p:tav tm="100000">
                                          <p:val>
                                            <p:fltVal val="0"/>
                                          </p:val>
                                        </p:tav>
                                      </p:tavLst>
                                    </p:anim>
                                    <p:anim calcmode="lin" valueType="num">
                                      <p:cBhvr>
                                        <p:cTn id="17" dur="2000" fill="hold"/>
                                        <p:tgtEl>
                                          <p:spTgt spid="5"/>
                                        </p:tgtEl>
                                        <p:attrNameLst>
                                          <p:attrName>ppt_h</p:attrName>
                                        </p:attrNameLst>
                                      </p:cBhvr>
                                      <p:tavLst>
                                        <p:tav tm="0">
                                          <p:val>
                                            <p:fltVal val="0"/>
                                          </p:val>
                                        </p:tav>
                                        <p:tav tm="100000">
                                          <p:val>
                                            <p:strVal val="#ppt_h"/>
                                          </p:val>
                                        </p:tav>
                                      </p:tavLst>
                                    </p:anim>
                                    <p:anim calcmode="lin" valueType="num">
                                      <p:cBhvr>
                                        <p:cTn id="18"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457200" y="2959144"/>
            <a:ext cx="8229600" cy="2808530"/>
          </a:xfrm>
        </p:spPr>
        <p:txBody>
          <a:bodyPr>
            <a:noAutofit/>
          </a:bodyPr>
          <a:lstStyle/>
          <a:p>
            <a:pPr marL="0" indent="0" algn="just">
              <a:buNone/>
            </a:pPr>
            <a:r>
              <a:rPr lang="ru-RU" sz="2400" dirty="0" smtClean="0"/>
              <a:t>Из Дании мы переедем в Швецию. Мы проедем 656 км и потратим на это путешествие 2 дня. Мы поедем по </a:t>
            </a:r>
            <a:r>
              <a:rPr lang="ru-RU" sz="2400" dirty="0" err="1" smtClean="0"/>
              <a:t>Эресуннскому</a:t>
            </a:r>
            <a:r>
              <a:rPr lang="ru-RU" sz="2400" dirty="0" smtClean="0"/>
              <a:t> мосту длиной 7845 м. Это самый длинный мост, совмещающий автомагистрали и железную дорогу, которая идет  сначала по воде, затем под водой. Это чудо инженерной мысли позволяет связать континентальную Европу со всей Скандинавией. Это уникальное сооружение не имеющее аналогов в мире. Теперь из одной страны можно за 20 минут добраться в другую (</a:t>
            </a:r>
            <a:r>
              <a:rPr lang="en-US" sz="2400" dirty="0" err="1" smtClean="0">
                <a:solidFill>
                  <a:srgbClr val="FFC000"/>
                </a:solidFill>
              </a:rPr>
              <a:t>relax.ru</a:t>
            </a:r>
            <a:r>
              <a:rPr lang="en-US" sz="2400" dirty="0" smtClean="0"/>
              <a:t>)</a:t>
            </a:r>
            <a:endParaRPr lang="ru-RU" sz="2400" dirty="0"/>
          </a:p>
        </p:txBody>
      </p:sp>
      <p:pic>
        <p:nvPicPr>
          <p:cNvPr id="5" name="Изображение 4" descr="FullSizeRender 7.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2684506"/>
          </a:xfrm>
          <a:prstGeom prst="rect">
            <a:avLst/>
          </a:prstGeom>
        </p:spPr>
      </p:pic>
    </p:spTree>
    <p:extLst>
      <p:ext uri="{BB962C8B-B14F-4D97-AF65-F5344CB8AC3E}">
        <p14:creationId xmlns:p14="http://schemas.microsoft.com/office/powerpoint/2010/main" val="244133227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endParaRPr lang="ru-RU"/>
          </a:p>
        </p:txBody>
      </p:sp>
      <p:sp>
        <p:nvSpPr>
          <p:cNvPr id="3" name="Содержимое 2"/>
          <p:cNvSpPr>
            <a:spLocks noGrp="1"/>
          </p:cNvSpPr>
          <p:nvPr>
            <p:ph idx="1"/>
          </p:nvPr>
        </p:nvSpPr>
        <p:spPr>
          <a:xfrm>
            <a:off x="477672" y="2741256"/>
            <a:ext cx="8307954" cy="3375006"/>
          </a:xfrm>
        </p:spPr>
        <p:txBody>
          <a:bodyPr>
            <a:noAutofit/>
          </a:bodyPr>
          <a:lstStyle/>
          <a:p>
            <a:pPr marL="0" indent="0" algn="just">
              <a:buNone/>
            </a:pPr>
            <a:r>
              <a:rPr lang="ru-RU" sz="1800" dirty="0" smtClean="0"/>
              <a:t>Из Швеции мы переедем в Германию в Мюнхен, проедем 1629 км и посетим стадион Альянс арена. Это гигантская арена для мирового футбола. Мюнхенский стадион – это спокойное серебристо нейтральное строение днем и сияющая арена ночью. Это магия света достигается благодаря просвечивающейся оболочке и ромбовидных подушек, выполненных из пленки ЕТФЕ. Это </a:t>
            </a:r>
            <a:r>
              <a:rPr lang="ru-RU" sz="1800" dirty="0" err="1" smtClean="0"/>
              <a:t>нанопленка</a:t>
            </a:r>
            <a:r>
              <a:rPr lang="ru-RU" sz="1800" dirty="0" smtClean="0"/>
              <a:t> в зависимости от игры проходящей на стадионе меняет освещение под цвета играющих команд. Эта светящаяся поверхность превращает массивную конструкцию из стали и бетона в легкое и прозрачное строение. Эта </a:t>
            </a:r>
            <a:r>
              <a:rPr lang="ru-RU" sz="1800" dirty="0" err="1" smtClean="0"/>
              <a:t>нанопластиковая</a:t>
            </a:r>
            <a:r>
              <a:rPr lang="ru-RU" sz="1800" dirty="0" smtClean="0"/>
              <a:t> оболочка способна выдержать суровые атмосферные условия, трудно воспламеняется и пропускает свет. Чтобы достичь желаемого светового эффекта в каждую воздушную пленочную подушку были встроены разработанные специально для этого проекта </a:t>
            </a:r>
            <a:r>
              <a:rPr lang="ru-RU" sz="1800" dirty="0" err="1" smtClean="0"/>
              <a:t>нанолампочки</a:t>
            </a:r>
            <a:r>
              <a:rPr lang="ru-RU" sz="1800" dirty="0" smtClean="0"/>
              <a:t>, позволяющие получить потрясающую смену цветов. Мы с удовольствием сходим на футбол и потратим на это путешествие 3 дня. </a:t>
            </a:r>
            <a:r>
              <a:rPr lang="en-US" sz="1800" dirty="0" smtClean="0">
                <a:solidFill>
                  <a:srgbClr val="FFC000"/>
                </a:solidFill>
              </a:rPr>
              <a:t>Allianz-</a:t>
            </a:r>
            <a:r>
              <a:rPr lang="en-US" sz="1800" dirty="0" err="1" smtClean="0">
                <a:solidFill>
                  <a:srgbClr val="FFC000"/>
                </a:solidFill>
              </a:rPr>
              <a:t>arena.de</a:t>
            </a:r>
            <a:r>
              <a:rPr lang="en-US" sz="1800" dirty="0" smtClean="0">
                <a:solidFill>
                  <a:srgbClr val="FFC000"/>
                </a:solidFill>
              </a:rPr>
              <a:t> and </a:t>
            </a:r>
            <a:r>
              <a:rPr lang="en-US" sz="1800" dirty="0" err="1" smtClean="0">
                <a:solidFill>
                  <a:srgbClr val="FFC000"/>
                </a:solidFill>
              </a:rPr>
              <a:t>tripadvisor.com</a:t>
            </a:r>
            <a:endParaRPr lang="ru-RU" sz="1800" dirty="0">
              <a:solidFill>
                <a:srgbClr val="FFC000"/>
              </a:solidFill>
            </a:endParaRPr>
          </a:p>
        </p:txBody>
      </p:sp>
      <p:pic>
        <p:nvPicPr>
          <p:cNvPr id="4" name="Изображение 3" descr="FullSizeRender 10.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2707267"/>
          </a:xfrm>
          <a:prstGeom prst="rect">
            <a:avLst/>
          </a:prstGeom>
        </p:spPr>
      </p:pic>
    </p:spTree>
    <p:extLst>
      <p:ext uri="{BB962C8B-B14F-4D97-AF65-F5344CB8AC3E}">
        <p14:creationId xmlns:p14="http://schemas.microsoft.com/office/powerpoint/2010/main" val="218035642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255624" y="5637057"/>
            <a:ext cx="8229600" cy="1143000"/>
          </a:xfrm>
        </p:spPr>
        <p:txBody>
          <a:bodyPr/>
          <a:lstStyle/>
          <a:p>
            <a:endParaRPr lang="ru-RU" dirty="0"/>
          </a:p>
        </p:txBody>
      </p:sp>
      <p:sp>
        <p:nvSpPr>
          <p:cNvPr id="3" name="Содержимое 2"/>
          <p:cNvSpPr>
            <a:spLocks noGrp="1"/>
          </p:cNvSpPr>
          <p:nvPr>
            <p:ph idx="1"/>
          </p:nvPr>
        </p:nvSpPr>
        <p:spPr>
          <a:xfrm>
            <a:off x="3723506" y="544034"/>
            <a:ext cx="5346287" cy="3699806"/>
          </a:xfrm>
        </p:spPr>
        <p:txBody>
          <a:bodyPr>
            <a:noAutofit/>
          </a:bodyPr>
          <a:lstStyle/>
          <a:p>
            <a:pPr marL="0" indent="0" algn="just">
              <a:buNone/>
            </a:pPr>
            <a:r>
              <a:rPr lang="ru-RU" sz="1800" dirty="0" smtClean="0"/>
              <a:t>Теперь мы из Мюнхена перелетим в США в Нью-Йорк, проделав путь в 6494 км. На это путешествие мы потратим 2 дня вследствие долгого перелета. В Нью-Йорке мы посетим Всемирный торговый центр – башню Свободы, как прозвали ее американцы, построив ее на месте разрушенных в 2001 году в результате теракта башен-близнецов. Это самое высокое офисное здание в мире. Оно считается инженерным чудом, так как при строительстве этого здания проводились исследования моделирующие попадание самолета в это здание. В результате современных </a:t>
            </a:r>
            <a:r>
              <a:rPr lang="ru-RU" sz="1800" dirty="0" err="1" smtClean="0"/>
              <a:t>наноразработок</a:t>
            </a:r>
            <a:r>
              <a:rPr lang="ru-RU" sz="1800" dirty="0" smtClean="0"/>
              <a:t> здание не должно разрушится полностью, как это произошло с башнями </a:t>
            </a:r>
            <a:r>
              <a:rPr lang="ru-RU" sz="1800" dirty="0" smtClean="0"/>
              <a:t>близнецами.</a:t>
            </a:r>
            <a:endParaRPr lang="ru-RU" sz="1800" dirty="0"/>
          </a:p>
        </p:txBody>
      </p:sp>
      <p:pic>
        <p:nvPicPr>
          <p:cNvPr id="4" name="Изображение 3" descr="FullSizeRender 1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366322" cy="4787874"/>
          </a:xfrm>
          <a:prstGeom prst="rect">
            <a:avLst/>
          </a:prstGeom>
        </p:spPr>
      </p:pic>
    </p:spTree>
    <p:extLst>
      <p:ext uri="{BB962C8B-B14F-4D97-AF65-F5344CB8AC3E}">
        <p14:creationId xmlns:p14="http://schemas.microsoft.com/office/powerpoint/2010/main" val="340044281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endParaRPr lang="ru-RU"/>
          </a:p>
        </p:txBody>
      </p:sp>
      <p:sp>
        <p:nvSpPr>
          <p:cNvPr id="3" name="Содержимое 2"/>
          <p:cNvSpPr>
            <a:spLocks noGrp="1"/>
          </p:cNvSpPr>
          <p:nvPr>
            <p:ph idx="1"/>
          </p:nvPr>
        </p:nvSpPr>
        <p:spPr>
          <a:xfrm>
            <a:off x="548424" y="3642505"/>
            <a:ext cx="8138376" cy="2483658"/>
          </a:xfrm>
        </p:spPr>
        <p:txBody>
          <a:bodyPr>
            <a:noAutofit/>
          </a:bodyPr>
          <a:lstStyle/>
          <a:p>
            <a:pPr marL="0" indent="0" algn="just">
              <a:buNone/>
            </a:pPr>
            <a:r>
              <a:rPr lang="ru-RU" sz="1600" dirty="0" smtClean="0"/>
              <a:t>Далее, проехав 304 км мы окажемся в Кембридже в Массачусетском технологическом институте (</a:t>
            </a:r>
            <a:r>
              <a:rPr lang="en-US" sz="1600" dirty="0" err="1" smtClean="0">
                <a:solidFill>
                  <a:srgbClr val="FFC000"/>
                </a:solidFill>
              </a:rPr>
              <a:t>mit.edu</a:t>
            </a:r>
            <a:r>
              <a:rPr lang="en-US" sz="1600" dirty="0" smtClean="0">
                <a:solidFill>
                  <a:srgbClr val="FFC000"/>
                </a:solidFill>
              </a:rPr>
              <a:t> and </a:t>
            </a:r>
            <a:r>
              <a:rPr lang="en-US" sz="1600" dirty="0" err="1" smtClean="0">
                <a:solidFill>
                  <a:srgbClr val="FFC000"/>
                </a:solidFill>
              </a:rPr>
              <a:t>tripadvisor.com</a:t>
            </a:r>
            <a:r>
              <a:rPr lang="en-US" sz="1600" dirty="0" smtClean="0"/>
              <a:t>)</a:t>
            </a:r>
            <a:r>
              <a:rPr lang="ru-RU" sz="1600" dirty="0" smtClean="0"/>
              <a:t>. На этот путь и осмотр у нас уйдет 2 дня. МТИ является признанным лидером естественно-научного и инженерного образования в США и во всем мире в целом. Многие успешные </a:t>
            </a:r>
            <a:r>
              <a:rPr lang="ru-RU" sz="1600" dirty="0" err="1" smtClean="0"/>
              <a:t>стартап</a:t>
            </a:r>
            <a:r>
              <a:rPr lang="ru-RU" sz="1600" dirty="0" smtClean="0"/>
              <a:t>-проекты начинались в стенах этого института. Сейчас на территории этого института строится новый корпус </a:t>
            </a:r>
            <a:r>
              <a:rPr lang="ru-RU" sz="1600" dirty="0" err="1" smtClean="0"/>
              <a:t>нанотехнологий</a:t>
            </a:r>
            <a:r>
              <a:rPr lang="ru-RU" sz="1600" dirty="0" smtClean="0"/>
              <a:t>, который откроется в 2018 году. В нем будут представлены 150 групп ученых, которые создают методы «печати» человеческих органов для пересадки, разрабатывают </a:t>
            </a:r>
            <a:r>
              <a:rPr lang="ru-RU" sz="1600" dirty="0" err="1" smtClean="0"/>
              <a:t>супергидрофобные</a:t>
            </a:r>
            <a:r>
              <a:rPr lang="ru-RU" sz="1600" dirty="0" smtClean="0"/>
              <a:t> покрытия, изучают </a:t>
            </a:r>
            <a:r>
              <a:rPr lang="ru-RU" sz="1600" dirty="0" err="1" smtClean="0"/>
              <a:t>наножидкости</a:t>
            </a:r>
            <a:r>
              <a:rPr lang="ru-RU" sz="1600" dirty="0" smtClean="0"/>
              <a:t> для создания новых средств передвижения или методов очистки воды, </a:t>
            </a:r>
            <a:r>
              <a:rPr lang="ru-RU" sz="1600" dirty="0" err="1" smtClean="0"/>
              <a:t>нанотехнологии</a:t>
            </a:r>
            <a:r>
              <a:rPr lang="ru-RU" sz="1600" dirty="0" smtClean="0"/>
              <a:t> производства лекарств или строительного бетона, снижающего выделение углекислого газа. За этим корпуса института будущее мировой науки. </a:t>
            </a:r>
            <a:endParaRPr lang="ru-RU" sz="1600" dirty="0"/>
          </a:p>
        </p:txBody>
      </p:sp>
      <p:pic>
        <p:nvPicPr>
          <p:cNvPr id="5" name="Изображение 4" descr="FullSizeRender 1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948" y="245119"/>
            <a:ext cx="7493713" cy="3103812"/>
          </a:xfrm>
          <a:prstGeom prst="rect">
            <a:avLst/>
          </a:prstGeom>
        </p:spPr>
      </p:pic>
    </p:spTree>
    <p:extLst>
      <p:ext uri="{BB962C8B-B14F-4D97-AF65-F5344CB8AC3E}">
        <p14:creationId xmlns:p14="http://schemas.microsoft.com/office/powerpoint/2010/main" val="223457233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457200" y="3376701"/>
            <a:ext cx="8229600" cy="2749462"/>
          </a:xfrm>
        </p:spPr>
        <p:txBody>
          <a:bodyPr>
            <a:noAutofit/>
          </a:bodyPr>
          <a:lstStyle/>
          <a:p>
            <a:pPr marL="0" indent="0" algn="just">
              <a:buNone/>
            </a:pPr>
            <a:r>
              <a:rPr lang="ru-RU" sz="2000" dirty="0" smtClean="0"/>
              <a:t>Далее мы из Кембриджа стартуем в Калифорнию в Сан-Франциско и проезжаем 2558 км, оттуда проезжаем 54 км до маленького города </a:t>
            </a:r>
            <a:r>
              <a:rPr lang="ru-RU" sz="2000" dirty="0" err="1" smtClean="0"/>
              <a:t>Пало-альто</a:t>
            </a:r>
            <a:r>
              <a:rPr lang="ru-RU" sz="2000" dirty="0"/>
              <a:t> </a:t>
            </a:r>
            <a:r>
              <a:rPr lang="ru-RU" sz="2000" dirty="0" smtClean="0"/>
              <a:t>на завод Тесла. Это путешествие у нас займет 3 дней. Эта компания кремниевой долины ориентирована на производство электромобилей. За данными автомобилями будущее, так как они не загрязняют воздух, экологически безопасны и не расходуют природные ресурсы. Это модно, так как экономично, долговечно и </a:t>
            </a:r>
            <a:r>
              <a:rPr lang="ru-RU" sz="2000" dirty="0" err="1" smtClean="0"/>
              <a:t>экологично</a:t>
            </a:r>
            <a:r>
              <a:rPr lang="ru-RU" sz="2000" dirty="0" smtClean="0"/>
              <a:t>. Все эти решения пришли в наш мир со стороны новой науки – </a:t>
            </a:r>
            <a:r>
              <a:rPr lang="ru-RU" sz="2000" dirty="0" err="1" smtClean="0"/>
              <a:t>нанотехнологий</a:t>
            </a:r>
            <a:r>
              <a:rPr lang="ru-RU" sz="2000" dirty="0" smtClean="0"/>
              <a:t> </a:t>
            </a:r>
            <a:r>
              <a:rPr lang="ru-RU" sz="2000" dirty="0" smtClean="0"/>
              <a:t>( </a:t>
            </a:r>
            <a:r>
              <a:rPr lang="en-US" sz="2000" dirty="0" err="1" smtClean="0">
                <a:solidFill>
                  <a:srgbClr val="FFC000"/>
                </a:solidFill>
              </a:rPr>
              <a:t>tesla.com</a:t>
            </a:r>
            <a:r>
              <a:rPr lang="en-US" sz="2000" dirty="0" smtClean="0"/>
              <a:t>)</a:t>
            </a:r>
            <a:endParaRPr lang="ru-RU" sz="2000" dirty="0"/>
          </a:p>
        </p:txBody>
      </p:sp>
      <p:pic>
        <p:nvPicPr>
          <p:cNvPr id="4" name="Изображение 3" descr="FullSizeRender 13.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9296" y="0"/>
            <a:ext cx="6074668" cy="3077341"/>
          </a:xfrm>
          <a:prstGeom prst="rect">
            <a:avLst/>
          </a:prstGeom>
        </p:spPr>
      </p:pic>
    </p:spTree>
    <p:extLst>
      <p:ext uri="{BB962C8B-B14F-4D97-AF65-F5344CB8AC3E}">
        <p14:creationId xmlns:p14="http://schemas.microsoft.com/office/powerpoint/2010/main" val="418094259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0" y="5715000"/>
            <a:ext cx="8229600" cy="1143000"/>
          </a:xfrm>
        </p:spPr>
        <p:txBody>
          <a:bodyPr/>
          <a:lstStyle/>
          <a:p>
            <a:endParaRPr lang="ru-RU" dirty="0"/>
          </a:p>
        </p:txBody>
      </p:sp>
      <p:sp>
        <p:nvSpPr>
          <p:cNvPr id="3" name="Содержимое 2"/>
          <p:cNvSpPr>
            <a:spLocks noGrp="1"/>
          </p:cNvSpPr>
          <p:nvPr>
            <p:ph idx="1"/>
          </p:nvPr>
        </p:nvSpPr>
        <p:spPr>
          <a:xfrm>
            <a:off x="3649077" y="851912"/>
            <a:ext cx="5140081" cy="3258565"/>
          </a:xfrm>
        </p:spPr>
        <p:txBody>
          <a:bodyPr>
            <a:noAutofit/>
          </a:bodyPr>
          <a:lstStyle/>
          <a:p>
            <a:pPr marL="0" indent="0" algn="just">
              <a:buNone/>
            </a:pPr>
            <a:r>
              <a:rPr lang="ru-RU" sz="2400" dirty="0" smtClean="0"/>
              <a:t>Переезжаем в городок </a:t>
            </a:r>
            <a:r>
              <a:rPr lang="ru-RU" sz="2400" dirty="0" err="1" smtClean="0"/>
              <a:t>Купертино</a:t>
            </a:r>
            <a:r>
              <a:rPr lang="ru-RU" sz="2400" dirty="0" smtClean="0"/>
              <a:t> в 22 км на завод </a:t>
            </a:r>
            <a:r>
              <a:rPr lang="en-US" sz="2400" dirty="0" smtClean="0"/>
              <a:t>Apple</a:t>
            </a:r>
            <a:r>
              <a:rPr lang="ru-RU" sz="2400" dirty="0" smtClean="0"/>
              <a:t>, который выпускает самый популярный в мире </a:t>
            </a:r>
            <a:r>
              <a:rPr lang="en-US" sz="2400" dirty="0" smtClean="0"/>
              <a:t>iPhone</a:t>
            </a:r>
            <a:r>
              <a:rPr lang="ru-RU" sz="2400" dirty="0" smtClean="0"/>
              <a:t>. Это первый смартфон, созданный Стивом </a:t>
            </a:r>
            <a:r>
              <a:rPr lang="ru-RU" sz="2400" dirty="0" err="1" smtClean="0"/>
              <a:t>Джоббсом</a:t>
            </a:r>
            <a:r>
              <a:rPr lang="ru-RU" sz="2400" dirty="0" smtClean="0"/>
              <a:t>, который соединил в себе возможности телефона, музыкального плеера и компьютера. Это флагман всех современных телефонов. Мы потратим на осмотр завода 1 день. </a:t>
            </a:r>
            <a:r>
              <a:rPr lang="en-US" sz="2400" dirty="0" err="1" smtClean="0">
                <a:solidFill>
                  <a:srgbClr val="FFC000"/>
                </a:solidFill>
              </a:rPr>
              <a:t>Apple.com</a:t>
            </a:r>
            <a:endParaRPr lang="ru-RU" sz="2400" dirty="0">
              <a:solidFill>
                <a:srgbClr val="FFC000"/>
              </a:solidFill>
            </a:endParaRPr>
          </a:p>
        </p:txBody>
      </p:sp>
      <p:pic>
        <p:nvPicPr>
          <p:cNvPr id="4" name="Изображение 3" descr="FullSizeRender 14.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359465" cy="4962391"/>
          </a:xfrm>
          <a:prstGeom prst="rect">
            <a:avLst/>
          </a:prstGeom>
        </p:spPr>
      </p:pic>
    </p:spTree>
    <p:extLst>
      <p:ext uri="{BB962C8B-B14F-4D97-AF65-F5344CB8AC3E}">
        <p14:creationId xmlns:p14="http://schemas.microsoft.com/office/powerpoint/2010/main" val="126711309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endParaRPr lang="ru-RU"/>
          </a:p>
        </p:txBody>
      </p:sp>
      <p:sp>
        <p:nvSpPr>
          <p:cNvPr id="3" name="Содержимое 2"/>
          <p:cNvSpPr>
            <a:spLocks noGrp="1"/>
          </p:cNvSpPr>
          <p:nvPr>
            <p:ph idx="1"/>
          </p:nvPr>
        </p:nvSpPr>
        <p:spPr>
          <a:xfrm>
            <a:off x="565837" y="3810281"/>
            <a:ext cx="8229600" cy="2161946"/>
          </a:xfrm>
        </p:spPr>
        <p:txBody>
          <a:bodyPr>
            <a:normAutofit fontScale="92500" lnSpcReduction="20000"/>
          </a:bodyPr>
          <a:lstStyle/>
          <a:p>
            <a:pPr marL="0" indent="0" algn="just">
              <a:buNone/>
            </a:pPr>
            <a:r>
              <a:rPr lang="ru-RU" sz="2000" dirty="0" smtClean="0"/>
              <a:t>Проехав еще 627 км мы попадаем в пустыню Мохаве недалеко от Лас-Вегаса, где находится самая большая электростанция в мире на солнечных батареях. Ее мощность около 400 мегаватт, этого количества энергии хватит 140000 домов в Калифорнии. 350 000 гигантских зеркал, расположенных на участке площадью 13 </a:t>
            </a:r>
            <a:r>
              <a:rPr lang="ru-RU" sz="2000" dirty="0" err="1" smtClean="0"/>
              <a:t>кв</a:t>
            </a:r>
            <a:r>
              <a:rPr lang="ru-RU" sz="2000" dirty="0" smtClean="0"/>
              <a:t> км отражают солнечный свет, нагревая воду и превращая ее в пар, который, в свою очередь, вращает турбину, вырабатывающую электричество. Это непревзойденный прорыв в области альтернативной энергетики. </a:t>
            </a:r>
            <a:r>
              <a:rPr lang="en-US" sz="2000" dirty="0" err="1" smtClean="0">
                <a:solidFill>
                  <a:srgbClr val="FFC000"/>
                </a:solidFill>
              </a:rPr>
              <a:t>Livejournal.com</a:t>
            </a:r>
            <a:r>
              <a:rPr lang="en-US" sz="2000" dirty="0" smtClean="0">
                <a:solidFill>
                  <a:srgbClr val="FFC000"/>
                </a:solidFill>
              </a:rPr>
              <a:t> and </a:t>
            </a:r>
            <a:r>
              <a:rPr lang="en-US" sz="2000" dirty="0" err="1" smtClean="0">
                <a:solidFill>
                  <a:srgbClr val="FFC000"/>
                </a:solidFill>
              </a:rPr>
              <a:t>greenplaneta.org</a:t>
            </a:r>
            <a:r>
              <a:rPr lang="ru-RU" sz="2000" dirty="0" smtClean="0">
                <a:solidFill>
                  <a:srgbClr val="FFC000"/>
                </a:solidFill>
              </a:rPr>
              <a:t>     </a:t>
            </a:r>
            <a:r>
              <a:rPr lang="ru-RU" sz="2000" dirty="0" smtClean="0"/>
              <a:t>Здесь мы проведем  2дня</a:t>
            </a:r>
            <a:r>
              <a:rPr lang="ru-RU" sz="1400" dirty="0" smtClean="0"/>
              <a:t>.</a:t>
            </a:r>
            <a:endParaRPr lang="ru-RU" sz="1400" dirty="0"/>
          </a:p>
        </p:txBody>
      </p:sp>
      <p:pic>
        <p:nvPicPr>
          <p:cNvPr id="4" name="Изображение 3" descr="FullSizeRender 15.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837" y="0"/>
            <a:ext cx="7795216" cy="3535643"/>
          </a:xfrm>
          <a:prstGeom prst="rect">
            <a:avLst/>
          </a:prstGeom>
        </p:spPr>
      </p:pic>
    </p:spTree>
    <p:extLst>
      <p:ext uri="{BB962C8B-B14F-4D97-AF65-F5344CB8AC3E}">
        <p14:creationId xmlns:p14="http://schemas.microsoft.com/office/powerpoint/2010/main" val="125157909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3752535"/>
            <a:ext cx="8229600" cy="2373627"/>
          </a:xfrm>
        </p:spPr>
        <p:txBody>
          <a:bodyPr>
            <a:normAutofit fontScale="92500" lnSpcReduction="10000"/>
          </a:bodyPr>
          <a:lstStyle/>
          <a:p>
            <a:pPr marL="0" indent="0" algn="just">
              <a:buNone/>
            </a:pPr>
            <a:r>
              <a:rPr lang="ru-RU" sz="1800" dirty="0" smtClean="0"/>
              <a:t>Теперь нам предстоит самый длинный перелет в 9478 км обратно из Лас-Вегаса в Москву. На обратном пути после утомительного перелета мы посетим инновационный центр </a:t>
            </a:r>
            <a:r>
              <a:rPr lang="ru-RU" sz="1800" dirty="0" err="1" smtClean="0"/>
              <a:t>Сколково</a:t>
            </a:r>
            <a:r>
              <a:rPr lang="ru-RU" sz="1800" dirty="0" smtClean="0"/>
              <a:t>. На это мероприятие у нас уйдет 2 дня. </a:t>
            </a:r>
            <a:r>
              <a:rPr lang="ru-RU" sz="1800" dirty="0" err="1" smtClean="0"/>
              <a:t>Сколково</a:t>
            </a:r>
            <a:r>
              <a:rPr lang="ru-RU" sz="1800" dirty="0" smtClean="0"/>
              <a:t> – это российская кремниевая долина, строящийся в Москве современный научно-технологический современный комплекс по разработке и коммерциализации новых технологий. В комплексе будут обеспечены особые экономические условия для компаний, работающих в приоритетных отраслях: телекоммуникации и космос, биомедицинские технологии, </a:t>
            </a:r>
            <a:r>
              <a:rPr lang="ru-RU" sz="1800" dirty="0" err="1" smtClean="0"/>
              <a:t>энергоэффективность</a:t>
            </a:r>
            <a:r>
              <a:rPr lang="ru-RU" sz="1800" dirty="0" smtClean="0"/>
              <a:t>, информационные и ядерные технологии. А на стыке всех этих наук стоит наука </a:t>
            </a:r>
            <a:r>
              <a:rPr lang="ru-RU" sz="1800" dirty="0" err="1" smtClean="0"/>
              <a:t>нанотехнология</a:t>
            </a:r>
            <a:r>
              <a:rPr lang="ru-RU" sz="1800" dirty="0" smtClean="0"/>
              <a:t>. </a:t>
            </a:r>
            <a:r>
              <a:rPr lang="ru-RU" sz="1800" dirty="0" smtClean="0"/>
              <a:t> </a:t>
            </a:r>
            <a:r>
              <a:rPr lang="en-US" sz="1800" dirty="0" err="1" smtClean="0">
                <a:solidFill>
                  <a:srgbClr val="FFC000"/>
                </a:solidFill>
              </a:rPr>
              <a:t>skolkovo.ru</a:t>
            </a:r>
            <a:endParaRPr lang="en-US" sz="1800" dirty="0" smtClean="0">
              <a:solidFill>
                <a:srgbClr val="FFC000"/>
              </a:solidFill>
            </a:endParaRPr>
          </a:p>
          <a:p>
            <a:endParaRPr lang="ru-RU" sz="1400" dirty="0"/>
          </a:p>
        </p:txBody>
      </p:sp>
      <p:pic>
        <p:nvPicPr>
          <p:cNvPr id="4" name="Изображение 3" descr="FullSizeRender 16.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5708" y="0"/>
            <a:ext cx="5825690" cy="3609457"/>
          </a:xfrm>
          <a:prstGeom prst="rect">
            <a:avLst/>
          </a:prstGeom>
        </p:spPr>
      </p:pic>
    </p:spTree>
    <p:extLst>
      <p:ext uri="{BB962C8B-B14F-4D97-AF65-F5344CB8AC3E}">
        <p14:creationId xmlns:p14="http://schemas.microsoft.com/office/powerpoint/2010/main" val="420199794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3113095"/>
            <a:ext cx="8229600" cy="2643040"/>
          </a:xfrm>
        </p:spPr>
        <p:txBody>
          <a:bodyPr>
            <a:noAutofit/>
          </a:bodyPr>
          <a:lstStyle/>
          <a:p>
            <a:pPr marL="0" indent="0" algn="just">
              <a:buNone/>
            </a:pPr>
            <a:r>
              <a:rPr lang="ru-RU" sz="2400" dirty="0" smtClean="0"/>
              <a:t>Теперь мы отъедем из Москвы на 310 км и попадем в город Рыбинск на завод по производству монолитного твердосплавного инструмента с многослойным </a:t>
            </a:r>
            <a:r>
              <a:rPr lang="ru-RU" sz="2400" dirty="0" err="1" smtClean="0"/>
              <a:t>наноструктурированным</a:t>
            </a:r>
            <a:r>
              <a:rPr lang="ru-RU" sz="2400" dirty="0" smtClean="0"/>
              <a:t> покрытием. Использование уникальных </a:t>
            </a:r>
            <a:r>
              <a:rPr lang="ru-RU" sz="2400" dirty="0" err="1" smtClean="0"/>
              <a:t>нанотехнологий</a:t>
            </a:r>
            <a:r>
              <a:rPr lang="ru-RU" sz="2400" dirty="0" smtClean="0"/>
              <a:t> нанесения покрытия разработаны Курчатовским институтом. Такое покрытие увеличивает износостойкость инструментов в 2-2,5 раза. Благодаря чему затраты предприятия снижаются. Мы потратим на эту экскурсию 1 день. </a:t>
            </a:r>
            <a:r>
              <a:rPr lang="en-US" sz="2400" dirty="0" err="1" smtClean="0">
                <a:solidFill>
                  <a:srgbClr val="FFC000"/>
                </a:solidFill>
              </a:rPr>
              <a:t>Rusnano.com</a:t>
            </a:r>
            <a:endParaRPr lang="ru-RU" sz="2400" dirty="0">
              <a:solidFill>
                <a:srgbClr val="FFC000"/>
              </a:solidFill>
            </a:endParaRPr>
          </a:p>
        </p:txBody>
      </p:sp>
      <p:pic>
        <p:nvPicPr>
          <p:cNvPr id="4" name="Изображение 3" descr="FullSizeRender 17.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740" y="-1"/>
            <a:ext cx="7454057" cy="2838457"/>
          </a:xfrm>
          <a:prstGeom prst="rect">
            <a:avLst/>
          </a:prstGeom>
        </p:spPr>
      </p:pic>
    </p:spTree>
    <p:extLst>
      <p:ext uri="{BB962C8B-B14F-4D97-AF65-F5344CB8AC3E}">
        <p14:creationId xmlns:p14="http://schemas.microsoft.com/office/powerpoint/2010/main" val="128967598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normAutofit/>
          </a:bodyPr>
          <a:lstStyle/>
          <a:p>
            <a:r>
              <a:rPr lang="ru-RU" sz="2400" dirty="0"/>
              <a:t>Мы потратили на наше путешествие </a:t>
            </a:r>
            <a:r>
              <a:rPr lang="ru-RU" sz="2400" dirty="0" smtClean="0"/>
              <a:t> 30  </a:t>
            </a:r>
            <a:r>
              <a:rPr lang="ru-RU" sz="2400" dirty="0"/>
              <a:t>дней и проехали 26000 км</a:t>
            </a:r>
          </a:p>
        </p:txBody>
      </p:sp>
      <p:sp>
        <p:nvSpPr>
          <p:cNvPr id="3" name="Содержимое 2"/>
          <p:cNvSpPr>
            <a:spLocks noGrp="1"/>
          </p:cNvSpPr>
          <p:nvPr>
            <p:ph idx="1"/>
          </p:nvPr>
        </p:nvSpPr>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indent="0" algn="ctr">
              <a:buNone/>
            </a:pPr>
            <a:r>
              <a:rPr lang="ru-RU"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ЗАХВАТЫВАЮЩЕГО ПУТЕШЕСТВИЯ И ЯРКИХ ВПЕЧАТЛЕНИЙ !!!</a:t>
            </a:r>
            <a:endParaRPr lang="ru-RU"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76462011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5"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7"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8"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3799008"/>
            <a:ext cx="8229600" cy="1978095"/>
          </a:xfrm>
        </p:spPr>
        <p:txBody>
          <a:bodyPr>
            <a:noAutofit/>
          </a:bodyPr>
          <a:lstStyle/>
          <a:p>
            <a:pPr marL="0" indent="0" algn="just">
              <a:buNone/>
            </a:pPr>
            <a:r>
              <a:rPr lang="ru-RU" sz="2000" dirty="0" smtClean="0"/>
              <a:t>Завершаем мы наше путешествие в Москве на заводе </a:t>
            </a:r>
            <a:r>
              <a:rPr lang="ru-RU" sz="2000" dirty="0" err="1" smtClean="0"/>
              <a:t>Наноэлектро</a:t>
            </a:r>
            <a:r>
              <a:rPr lang="ru-RU" sz="2000" dirty="0" smtClean="0"/>
              <a:t>, проделав обратный путь из Рыбинска в 310 км. Этот завод производит </a:t>
            </a:r>
            <a:r>
              <a:rPr lang="ru-RU" sz="2000" dirty="0" err="1" smtClean="0"/>
              <a:t>сверхвысокопрочные</a:t>
            </a:r>
            <a:r>
              <a:rPr lang="ru-RU" sz="2000" dirty="0" smtClean="0"/>
              <a:t> </a:t>
            </a:r>
            <a:r>
              <a:rPr lang="ru-RU" sz="2000" dirty="0" err="1" smtClean="0"/>
              <a:t>наноструктурированные</a:t>
            </a:r>
            <a:r>
              <a:rPr lang="ru-RU" sz="2000" dirty="0" smtClean="0"/>
              <a:t> провода, обладающие высокой электропроводимостью. В год производится до 50 т проводов/ Эта продукция необходима для промышленности, </a:t>
            </a:r>
            <a:r>
              <a:rPr lang="ru-RU" sz="2000" dirty="0" err="1" smtClean="0"/>
              <a:t>жд</a:t>
            </a:r>
            <a:r>
              <a:rPr lang="ru-RU" sz="2000" dirty="0" smtClean="0"/>
              <a:t> транспорта, авиационной и космической техники, судостроении и электроники – там, где требуются особо прочные провода. Потратим мы на осмотр завода 1 день </a:t>
            </a:r>
            <a:r>
              <a:rPr lang="en-US" sz="2000" dirty="0" err="1" smtClean="0">
                <a:solidFill>
                  <a:srgbClr val="FFC000"/>
                </a:solidFill>
              </a:rPr>
              <a:t>rusnano.com</a:t>
            </a:r>
            <a:r>
              <a:rPr lang="ru-RU" sz="2000" dirty="0" smtClean="0">
                <a:solidFill>
                  <a:srgbClr val="FFC000"/>
                </a:solidFill>
              </a:rPr>
              <a:t> </a:t>
            </a:r>
            <a:endParaRPr lang="ru-RU" sz="2000" dirty="0">
              <a:solidFill>
                <a:srgbClr val="FFC000"/>
              </a:solidFill>
            </a:endParaRPr>
          </a:p>
        </p:txBody>
      </p:sp>
      <p:pic>
        <p:nvPicPr>
          <p:cNvPr id="4" name="Изображение 3" descr="FullSizeRender 18.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377" y="0"/>
            <a:ext cx="6448797" cy="3524370"/>
          </a:xfrm>
          <a:prstGeom prst="rect">
            <a:avLst/>
          </a:prstGeom>
        </p:spPr>
      </p:pic>
    </p:spTree>
    <p:extLst>
      <p:ext uri="{BB962C8B-B14F-4D97-AF65-F5344CB8AC3E}">
        <p14:creationId xmlns:p14="http://schemas.microsoft.com/office/powerpoint/2010/main" val="232785441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457200" y="2008300"/>
            <a:ext cx="8229600" cy="1427468"/>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8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Счастливого пути!</a:t>
            </a:r>
            <a:endParaRPr lang="ru-RU" sz="8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Содержимое 2"/>
          <p:cNvSpPr>
            <a:spLocks noGrp="1"/>
          </p:cNvSpPr>
          <p:nvPr>
            <p:ph idx="1"/>
          </p:nvPr>
        </p:nvSpPr>
        <p:spPr>
          <a:xfrm>
            <a:off x="457200" y="5188107"/>
            <a:ext cx="8229600" cy="1378246"/>
          </a:xfrm>
        </p:spPr>
        <p:txBody>
          <a:bodyPr/>
          <a:lstStyle/>
          <a:p>
            <a:endParaRPr lang="ru-RU" dirty="0"/>
          </a:p>
        </p:txBody>
      </p:sp>
    </p:spTree>
    <p:extLst>
      <p:ext uri="{BB962C8B-B14F-4D97-AF65-F5344CB8AC3E}">
        <p14:creationId xmlns:p14="http://schemas.microsoft.com/office/powerpoint/2010/main" val="77004113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457200" y="3898464"/>
            <a:ext cx="8229600" cy="2959535"/>
          </a:xfrm>
        </p:spPr>
        <p:txBody>
          <a:bodyPr>
            <a:normAutofit/>
          </a:bodyPr>
          <a:lstStyle/>
          <a:p>
            <a:pPr marL="0" indent="0" algn="just">
              <a:buNone/>
            </a:pPr>
            <a:r>
              <a:rPr lang="ru-RU" sz="2000" dirty="0" smtClean="0"/>
              <a:t>Начало путешествия-город Москва, проспект 60 лет октября, д. 10 а, штаб квартира РОСНАНО</a:t>
            </a:r>
            <a:r>
              <a:rPr lang="en-US" sz="2000" dirty="0"/>
              <a:t> </a:t>
            </a:r>
            <a:r>
              <a:rPr lang="ru-RU" sz="2000" dirty="0" smtClean="0"/>
              <a:t>(</a:t>
            </a:r>
            <a:r>
              <a:rPr lang="en-US" sz="2000" dirty="0" err="1" smtClean="0">
                <a:solidFill>
                  <a:srgbClr val="FFC000"/>
                </a:solidFill>
              </a:rPr>
              <a:t>rusnano.com</a:t>
            </a:r>
            <a:r>
              <a:rPr lang="en-US" sz="2000" dirty="0" smtClean="0"/>
              <a:t>)</a:t>
            </a:r>
            <a:r>
              <a:rPr lang="ru-RU" sz="2000" dirty="0" smtClean="0"/>
              <a:t>. РОСНАНО реализует государственную политику по развитию </a:t>
            </a:r>
            <a:r>
              <a:rPr lang="ru-RU" sz="2000" dirty="0" err="1" smtClean="0"/>
              <a:t>наноиндустрии</a:t>
            </a:r>
            <a:r>
              <a:rPr lang="ru-RU" sz="2000" dirty="0" smtClean="0"/>
              <a:t>, выступая </a:t>
            </a:r>
            <a:r>
              <a:rPr lang="ru-RU" sz="2000" dirty="0" err="1" smtClean="0"/>
              <a:t>соинвестором</a:t>
            </a:r>
            <a:r>
              <a:rPr lang="ru-RU" sz="2000" dirty="0" smtClean="0"/>
              <a:t> в </a:t>
            </a:r>
            <a:r>
              <a:rPr lang="ru-RU" sz="2000" dirty="0" err="1" smtClean="0"/>
              <a:t>нанотехнологических</a:t>
            </a:r>
            <a:r>
              <a:rPr lang="ru-RU" sz="2000" dirty="0" smtClean="0"/>
              <a:t> проектах со значимым экономическим или социальным потенциалом. Также на базе этой </a:t>
            </a:r>
            <a:r>
              <a:rPr lang="ru-RU" sz="2000" dirty="0" err="1" smtClean="0"/>
              <a:t>госкорпорации</a:t>
            </a:r>
            <a:r>
              <a:rPr lang="ru-RU" sz="2000" dirty="0" smtClean="0"/>
              <a:t> создан фонд образовательных программ. С этого места в течение </a:t>
            </a:r>
            <a:r>
              <a:rPr lang="ru-RU" sz="2000" dirty="0"/>
              <a:t>1</a:t>
            </a:r>
            <a:r>
              <a:rPr lang="ru-RU" sz="2000" dirty="0" smtClean="0"/>
              <a:t> дня мы начнем наше путешествие! </a:t>
            </a:r>
            <a:endParaRPr lang="ru-RU" sz="2000" dirty="0"/>
          </a:p>
        </p:txBody>
      </p:sp>
      <p:pic>
        <p:nvPicPr>
          <p:cNvPr id="4" name="Изображение 3" descr="FullSizeRender.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3790173"/>
          </a:xfrm>
          <a:prstGeom prst="rect">
            <a:avLst/>
          </a:prstGeom>
        </p:spPr>
      </p:pic>
    </p:spTree>
    <p:extLst>
      <p:ext uri="{BB962C8B-B14F-4D97-AF65-F5344CB8AC3E}">
        <p14:creationId xmlns:p14="http://schemas.microsoft.com/office/powerpoint/2010/main" val="413632146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457200" y="274638"/>
            <a:ext cx="8229600" cy="1143000"/>
          </a:xfrm>
        </p:spPr>
        <p:txBody>
          <a:bodyPr/>
          <a:lstStyle/>
          <a:p>
            <a:endParaRPr lang="ru-RU" dirty="0"/>
          </a:p>
        </p:txBody>
      </p:sp>
      <p:sp>
        <p:nvSpPr>
          <p:cNvPr id="3" name="Содержимое 2"/>
          <p:cNvSpPr>
            <a:spLocks noGrp="1"/>
          </p:cNvSpPr>
          <p:nvPr>
            <p:ph idx="1"/>
          </p:nvPr>
        </p:nvSpPr>
        <p:spPr>
          <a:xfrm>
            <a:off x="457200" y="4118168"/>
            <a:ext cx="8454788" cy="2398961"/>
          </a:xfrm>
        </p:spPr>
        <p:txBody>
          <a:bodyPr>
            <a:noAutofit/>
          </a:bodyPr>
          <a:lstStyle/>
          <a:p>
            <a:pPr marL="0" indent="0" algn="just">
              <a:buNone/>
            </a:pPr>
            <a:r>
              <a:rPr lang="ru-RU" sz="1800" dirty="0" smtClean="0"/>
              <a:t>Московский политехнический музей</a:t>
            </a:r>
            <a:r>
              <a:rPr lang="en-US" sz="1800" dirty="0" smtClean="0"/>
              <a:t> </a:t>
            </a:r>
            <a:r>
              <a:rPr lang="ru-RU" sz="1800" dirty="0" smtClean="0"/>
              <a:t>(</a:t>
            </a:r>
            <a:r>
              <a:rPr lang="en-US" sz="1800" dirty="0" err="1" smtClean="0">
                <a:solidFill>
                  <a:srgbClr val="FFC000"/>
                </a:solidFill>
              </a:rPr>
              <a:t>polymus.ru</a:t>
            </a:r>
            <a:r>
              <a:rPr lang="en-US" sz="1800" dirty="0" smtClean="0"/>
              <a:t>) </a:t>
            </a:r>
            <a:r>
              <a:rPr lang="ru-RU" sz="1800" dirty="0" smtClean="0"/>
              <a:t>всегда был популяризатором идей и решений, определявших путь научно-технического. Сейчас здание музея, построенное почти полтора века назад на Новой площади в Москве, закрыто на реконструкцию до 2018 года. Во время реконструкции музей продолжает работу на 3-ех площадках: пав. 26 ВВЦ, территория бывшего АЗЛК и культурный центр ЗИЛ. Там организовываются «научные бои», т. е. </a:t>
            </a:r>
            <a:r>
              <a:rPr lang="ru-RU" sz="1800" dirty="0"/>
              <a:t>с</a:t>
            </a:r>
            <a:r>
              <a:rPr lang="ru-RU" sz="1800" dirty="0" smtClean="0"/>
              <a:t>остязания молодых ученых в области химии, биологии, физики и </a:t>
            </a:r>
            <a:r>
              <a:rPr lang="ru-RU" sz="1800" dirty="0" err="1" smtClean="0"/>
              <a:t>нанотехнологий</a:t>
            </a:r>
            <a:r>
              <a:rPr lang="ru-RU" sz="1800" dirty="0" smtClean="0"/>
              <a:t>. Также там действуют научные лаборатории с их практическими занятиями, опытами и экспериментами</a:t>
            </a:r>
            <a:r>
              <a:rPr lang="ru-RU" sz="1800" dirty="0" smtClean="0"/>
              <a:t>. </a:t>
            </a:r>
            <a:r>
              <a:rPr lang="ru-RU" sz="1800" dirty="0" smtClean="0"/>
              <a:t>В рамках нашего путешествия мы посетим «научные бои» и лаборатории в течение 3-х дней .</a:t>
            </a:r>
            <a:endParaRPr lang="ru-RU" sz="1800" dirty="0"/>
          </a:p>
        </p:txBody>
      </p:sp>
      <p:pic>
        <p:nvPicPr>
          <p:cNvPr id="4" name="Изображение 3" descr="FullSizeRender 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1169" y="-1"/>
            <a:ext cx="6619569" cy="3887243"/>
          </a:xfrm>
          <a:prstGeom prst="rect">
            <a:avLst/>
          </a:prstGeom>
        </p:spPr>
      </p:pic>
    </p:spTree>
    <p:extLst>
      <p:ext uri="{BB962C8B-B14F-4D97-AF65-F5344CB8AC3E}">
        <p14:creationId xmlns:p14="http://schemas.microsoft.com/office/powerpoint/2010/main" val="25328223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endParaRPr lang="ru-RU"/>
          </a:p>
        </p:txBody>
      </p:sp>
      <p:sp>
        <p:nvSpPr>
          <p:cNvPr id="3" name="Содержимое 2"/>
          <p:cNvSpPr>
            <a:spLocks noGrp="1"/>
          </p:cNvSpPr>
          <p:nvPr>
            <p:ph idx="1"/>
          </p:nvPr>
        </p:nvSpPr>
        <p:spPr>
          <a:xfrm>
            <a:off x="299833" y="3349101"/>
            <a:ext cx="8544334" cy="3173758"/>
          </a:xfrm>
        </p:spPr>
        <p:txBody>
          <a:bodyPr>
            <a:normAutofit fontScale="92500" lnSpcReduction="10000"/>
          </a:bodyPr>
          <a:lstStyle/>
          <a:p>
            <a:pPr marL="0" indent="0" algn="just">
              <a:buNone/>
            </a:pPr>
            <a:r>
              <a:rPr lang="ru-RU" sz="1800" dirty="0" smtClean="0"/>
              <a:t>МИСИС ведет свою историю с 1918 года. Сегодня это один из наиболее динамично развивающихся научно-образовательных центров страны, где несколько лет назад был открыт новый факультет: «Институт новых материалов и </a:t>
            </a:r>
            <a:r>
              <a:rPr lang="ru-RU" sz="1800" dirty="0" err="1" smtClean="0"/>
              <a:t>нанотехнологий</a:t>
            </a:r>
            <a:r>
              <a:rPr lang="ru-RU" sz="1800" dirty="0" smtClean="0"/>
              <a:t>», при котором функционирует лаборатория «Неорганические </a:t>
            </a:r>
            <a:r>
              <a:rPr lang="ru-RU" sz="1800" dirty="0" err="1" smtClean="0"/>
              <a:t>наноматериалы</a:t>
            </a:r>
            <a:r>
              <a:rPr lang="ru-RU" sz="1800" dirty="0" smtClean="0"/>
              <a:t>». При помощи </a:t>
            </a:r>
            <a:r>
              <a:rPr lang="ru-RU" sz="1800" dirty="0" err="1" smtClean="0"/>
              <a:t>нанотрубок</a:t>
            </a:r>
            <a:r>
              <a:rPr lang="ru-RU" sz="1800" dirty="0" smtClean="0"/>
              <a:t> и </a:t>
            </a:r>
            <a:r>
              <a:rPr lang="ru-RU" sz="1800" dirty="0" err="1" smtClean="0"/>
              <a:t>наносфер</a:t>
            </a:r>
            <a:r>
              <a:rPr lang="ru-RU" sz="1800" dirty="0" smtClean="0"/>
              <a:t> из нитрида бора </a:t>
            </a:r>
            <a:r>
              <a:rPr lang="ru-RU" sz="1800" dirty="0" smtClean="0"/>
              <a:t>здесь </a:t>
            </a:r>
            <a:r>
              <a:rPr lang="ru-RU" sz="1800" dirty="0" smtClean="0"/>
              <a:t> </a:t>
            </a:r>
            <a:r>
              <a:rPr lang="ru-RU" sz="1800" dirty="0" smtClean="0"/>
              <a:t>придают алюминию характеристики стали. Этот материал откроет новую ступень развития для автомобилестроения, авиации, космической отрасли, поскольку при значительном росте прочности, термических характеристик происходит радикальное снижение веса техники, что позволяет перевозить большее число людей или объема грузов на большие расстояния, сокращать затраты топлива. Также такой материал найдет применение и в биомедицинских технологиях. Этим уникальным материалом уже заинтересовались ряд организаций, в том числе и </a:t>
            </a:r>
            <a:r>
              <a:rPr lang="ru-RU" sz="1800" dirty="0" err="1" smtClean="0"/>
              <a:t>Сколково</a:t>
            </a:r>
            <a:r>
              <a:rPr lang="ru-RU" sz="1800" dirty="0" smtClean="0"/>
              <a:t> (</a:t>
            </a:r>
            <a:r>
              <a:rPr lang="en-US" sz="1800" dirty="0" err="1" smtClean="0">
                <a:solidFill>
                  <a:srgbClr val="FFC000"/>
                </a:solidFill>
              </a:rPr>
              <a:t>misis.ru</a:t>
            </a:r>
            <a:r>
              <a:rPr lang="en-US" sz="1800" dirty="0" smtClean="0"/>
              <a:t>)</a:t>
            </a:r>
            <a:r>
              <a:rPr lang="ru-RU" sz="1800" dirty="0" smtClean="0"/>
              <a:t>. В рамках нашего путешествия мы проведем 1 день с экскурсией в этом храме науке.</a:t>
            </a:r>
            <a:endParaRPr lang="en-US" sz="1800" dirty="0" smtClean="0"/>
          </a:p>
          <a:p>
            <a:pPr marL="0" indent="0" algn="just">
              <a:buNone/>
            </a:pPr>
            <a:endParaRPr lang="ru-RU" sz="1400" dirty="0"/>
          </a:p>
        </p:txBody>
      </p:sp>
      <p:pic>
        <p:nvPicPr>
          <p:cNvPr id="5" name="Изображение 4" descr="FullSizeRender 3.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575" y="-1"/>
            <a:ext cx="6433387" cy="3204089"/>
          </a:xfrm>
          <a:prstGeom prst="rect">
            <a:avLst/>
          </a:prstGeom>
        </p:spPr>
      </p:pic>
    </p:spTree>
    <p:extLst>
      <p:ext uri="{BB962C8B-B14F-4D97-AF65-F5344CB8AC3E}">
        <p14:creationId xmlns:p14="http://schemas.microsoft.com/office/powerpoint/2010/main" val="282831684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457200" y="117124"/>
            <a:ext cx="8229600" cy="1143000"/>
          </a:xfrm>
        </p:spPr>
        <p:txBody>
          <a:bodyPr/>
          <a:lstStyle/>
          <a:p>
            <a:endParaRPr lang="ru-RU" dirty="0"/>
          </a:p>
        </p:txBody>
      </p:sp>
      <p:sp>
        <p:nvSpPr>
          <p:cNvPr id="3" name="Содержимое 2"/>
          <p:cNvSpPr>
            <a:spLocks noGrp="1"/>
          </p:cNvSpPr>
          <p:nvPr>
            <p:ph idx="1"/>
          </p:nvPr>
        </p:nvSpPr>
        <p:spPr>
          <a:xfrm>
            <a:off x="615774" y="4329848"/>
            <a:ext cx="8350805" cy="2160565"/>
          </a:xfrm>
        </p:spPr>
        <p:txBody>
          <a:bodyPr>
            <a:noAutofit/>
          </a:bodyPr>
          <a:lstStyle/>
          <a:p>
            <a:pPr marL="0" indent="0" algn="just">
              <a:buNone/>
            </a:pPr>
            <a:r>
              <a:rPr lang="ru-RU" sz="1600" dirty="0" smtClean="0"/>
              <a:t>Всемирно известный Курчатовский институт (НИЦ Курчатовский </a:t>
            </a:r>
            <a:r>
              <a:rPr lang="en-US" sz="1600" dirty="0" err="1" smtClean="0"/>
              <a:t>nrcki.ru</a:t>
            </a:r>
            <a:r>
              <a:rPr lang="ru-RU" sz="1600" dirty="0" smtClean="0"/>
              <a:t> Москва, площадь академика Курчатова, дом 1) играет ключевую роль в обеспечении безопасности страны и развитии важнейших стратегических направлений российской науки и промышленности. С середины 2000-х годов в Курчатовском институте началось активное развитие </a:t>
            </a:r>
            <a:r>
              <a:rPr lang="ru-RU" sz="1600" dirty="0" err="1" smtClean="0"/>
              <a:t>нанотехнологий</a:t>
            </a:r>
            <a:r>
              <a:rPr lang="ru-RU" sz="1600" dirty="0" smtClean="0"/>
              <a:t>. В 2009 году создан первый в мире центр конвергентных наук и технологий – Курчатовский комплекс НБИКС – технологий, ориентированный на междисциплинарные исследования и разработки. Экспериментальной основой являются </a:t>
            </a:r>
            <a:r>
              <a:rPr lang="ru-RU" sz="1600" dirty="0" err="1" smtClean="0"/>
              <a:t>мегаустановки</a:t>
            </a:r>
            <a:r>
              <a:rPr lang="ru-RU" sz="1600" dirty="0" smtClean="0"/>
              <a:t>: источник синхротронного излучения, источник нейтронов на базе реактора ИР8. На этом объекте мы планируем провести 1 экскурсионный день.</a:t>
            </a:r>
            <a:endParaRPr lang="ru-RU" sz="1600" dirty="0"/>
          </a:p>
        </p:txBody>
      </p:sp>
      <p:pic>
        <p:nvPicPr>
          <p:cNvPr id="4" name="Изображение 3" descr="FullSizeRender 4.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011" y="0"/>
            <a:ext cx="6792754" cy="3938116"/>
          </a:xfrm>
          <a:prstGeom prst="rect">
            <a:avLst/>
          </a:prstGeom>
        </p:spPr>
      </p:pic>
    </p:spTree>
    <p:extLst>
      <p:ext uri="{BB962C8B-B14F-4D97-AF65-F5344CB8AC3E}">
        <p14:creationId xmlns:p14="http://schemas.microsoft.com/office/powerpoint/2010/main" val="160621604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450376" y="3563748"/>
            <a:ext cx="8338783" cy="2461167"/>
          </a:xfrm>
        </p:spPr>
        <p:txBody>
          <a:bodyPr>
            <a:noAutofit/>
          </a:bodyPr>
          <a:lstStyle/>
          <a:p>
            <a:pPr algn="just"/>
            <a:r>
              <a:rPr lang="ru-RU" sz="1800" dirty="0" smtClean="0"/>
              <a:t>Следующей точкой нашего маршрута будет город Тамбов, который находится в 458 км от Москвы с его центром ядерной медицины. В 2015 году в Липецке, Курске и Тамбове были открыты центры ядерной медицины. В 2016-2017 году планируется открытие таких центров в Новосибирске, Самаре, Екатеринбурге, Калуге, Перми, Оренбурге, Ижевске и Владивостоке. Один такой мы посетим и эта поездка у нас займет 2 дня. Создание сети центров ядерной медицины – это проект высокой социальной значимости. На сегодняшний день рак является одной из двух основных причин смертности в России. Эти центры оснащены оборудованием ПЭТ/КТ сканированием – наиболее точным и современным методом диагностики онкологических заболеваний. Он дает возможность выявить болезнь на ранних стадиях, правильно определить тактику лечения и контролировать его эффективность (</a:t>
            </a:r>
            <a:r>
              <a:rPr lang="en-US" sz="1800" dirty="0" smtClean="0">
                <a:solidFill>
                  <a:srgbClr val="FFC000"/>
                </a:solidFill>
              </a:rPr>
              <a:t>pet-</a:t>
            </a:r>
            <a:r>
              <a:rPr lang="en-US" sz="1800" dirty="0" err="1" smtClean="0">
                <a:solidFill>
                  <a:srgbClr val="FFC000"/>
                </a:solidFill>
              </a:rPr>
              <a:t>net.ru</a:t>
            </a:r>
            <a:r>
              <a:rPr lang="en-US" sz="1800" dirty="0" smtClean="0"/>
              <a:t>)</a:t>
            </a:r>
            <a:endParaRPr lang="ru-RU" sz="1800" dirty="0"/>
          </a:p>
        </p:txBody>
      </p:sp>
      <p:pic>
        <p:nvPicPr>
          <p:cNvPr id="5" name="Содержимое 4" descr="image-19-10-15-21-15.png"/>
          <p:cNvPicPr>
            <a:picLocks noGrp="1" noChangeAspect="1"/>
          </p:cNvPicPr>
          <p:nvPr>
            <p:ph idx="1"/>
          </p:nvPr>
        </p:nvPicPr>
        <p:blipFill>
          <a:blip r:embed="rId2">
            <a:extLst>
              <a:ext uri="{28A0092B-C50C-407E-A947-70E740481C1C}">
                <a14:useLocalDpi xmlns:a14="http://schemas.microsoft.com/office/drawing/2010/main" val="0"/>
              </a:ext>
            </a:extLst>
          </a:blip>
          <a:srcRect t="1090" b="1090"/>
          <a:stretch>
            <a:fillRect/>
          </a:stretch>
        </p:blipFill>
        <p:spPr>
          <a:xfrm>
            <a:off x="4578153" y="0"/>
            <a:ext cx="4533959" cy="3041984"/>
          </a:xfrm>
        </p:spPr>
      </p:pic>
      <p:pic>
        <p:nvPicPr>
          <p:cNvPr id="4" name="Изображение 3" descr="IMG_358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18" y="0"/>
            <a:ext cx="4509235" cy="3041984"/>
          </a:xfrm>
          <a:prstGeom prst="rect">
            <a:avLst/>
          </a:prstGeom>
        </p:spPr>
      </p:pic>
    </p:spTree>
    <p:extLst>
      <p:ext uri="{BB962C8B-B14F-4D97-AF65-F5344CB8AC3E}">
        <p14:creationId xmlns:p14="http://schemas.microsoft.com/office/powerpoint/2010/main" val="179566551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anim calcmode="lin" valueType="num">
                                      <p:cBhvr>
                                        <p:cTn id="16" dur="2000" fill="hold"/>
                                        <p:tgtEl>
                                          <p:spTgt spid="5"/>
                                        </p:tgtEl>
                                        <p:attrNameLst>
                                          <p:attrName>style.rotation</p:attrName>
                                        </p:attrNameLst>
                                      </p:cBhvr>
                                      <p:tavLst>
                                        <p:tav tm="0">
                                          <p:val>
                                            <p:fltVal val="720"/>
                                          </p:val>
                                        </p:tav>
                                        <p:tav tm="100000">
                                          <p:val>
                                            <p:fltVal val="0"/>
                                          </p:val>
                                        </p:tav>
                                      </p:tavLst>
                                    </p:anim>
                                    <p:anim calcmode="lin" valueType="num">
                                      <p:cBhvr>
                                        <p:cTn id="17" dur="2000" fill="hold"/>
                                        <p:tgtEl>
                                          <p:spTgt spid="5"/>
                                        </p:tgtEl>
                                        <p:attrNameLst>
                                          <p:attrName>ppt_h</p:attrName>
                                        </p:attrNameLst>
                                      </p:cBhvr>
                                      <p:tavLst>
                                        <p:tav tm="0">
                                          <p:val>
                                            <p:fltVal val="0"/>
                                          </p:val>
                                        </p:tav>
                                        <p:tav tm="100000">
                                          <p:val>
                                            <p:strVal val="#ppt_h"/>
                                          </p:val>
                                        </p:tav>
                                      </p:tavLst>
                                    </p:anim>
                                    <p:anim calcmode="lin" valueType="num">
                                      <p:cBhvr>
                                        <p:cTn id="18"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457200" y="3868931"/>
            <a:ext cx="8229600" cy="2257232"/>
          </a:xfrm>
        </p:spPr>
        <p:txBody>
          <a:bodyPr>
            <a:noAutofit/>
          </a:bodyPr>
          <a:lstStyle/>
          <a:p>
            <a:pPr marL="0" indent="0" algn="just">
              <a:buNone/>
            </a:pPr>
            <a:r>
              <a:rPr lang="ru-RU" sz="1600" dirty="0" smtClean="0"/>
              <a:t>Из Тамбова мы отправимся в Санкт-Петербург. Проехав 1176 км мы попадем в Санкт-Петербургский национально исследовательский академический университет РАН, при котором в 2008 году была создана </a:t>
            </a:r>
            <a:r>
              <a:rPr lang="ru-RU" sz="1600" dirty="0" err="1" smtClean="0"/>
              <a:t>нанобиотехнологическая</a:t>
            </a:r>
            <a:r>
              <a:rPr lang="ru-RU" sz="1600" dirty="0" smtClean="0"/>
              <a:t> лаборатория с целью разработки новых биосовместимых </a:t>
            </a:r>
            <a:r>
              <a:rPr lang="ru-RU" sz="1600" dirty="0" err="1" smtClean="0"/>
              <a:t>наноматериалов</a:t>
            </a:r>
            <a:r>
              <a:rPr lang="ru-RU" sz="1600" dirty="0" smtClean="0"/>
              <a:t> и электронных устройств, предназначенных для изучения и управления биологическими процессами. Тут создается теоретическая база и разрабатываются новые лекарства и диагностические приборы с использованием </a:t>
            </a:r>
            <a:r>
              <a:rPr lang="ru-RU" sz="1600" dirty="0" err="1" smtClean="0"/>
              <a:t>нанобиотехнологий</a:t>
            </a:r>
            <a:r>
              <a:rPr lang="ru-RU" sz="1600" dirty="0" smtClean="0"/>
              <a:t>. Исследуются биосовместимые </a:t>
            </a:r>
            <a:r>
              <a:rPr lang="ru-RU" sz="1600" dirty="0" err="1" smtClean="0"/>
              <a:t>наноматериалы</a:t>
            </a:r>
            <a:r>
              <a:rPr lang="ru-RU" sz="1600" dirty="0" smtClean="0"/>
              <a:t>, лекарственные </a:t>
            </a:r>
            <a:r>
              <a:rPr lang="ru-RU" sz="1600" dirty="0" err="1" smtClean="0"/>
              <a:t>нанопрепараты</a:t>
            </a:r>
            <a:r>
              <a:rPr lang="ru-RU" sz="1600" dirty="0" smtClean="0"/>
              <a:t> и новые физические методы направленного воздействия на основные физиологические и патологические процессы в организме человека (</a:t>
            </a:r>
            <a:r>
              <a:rPr lang="en-US" sz="1600" dirty="0" err="1" smtClean="0">
                <a:solidFill>
                  <a:srgbClr val="FFC000"/>
                </a:solidFill>
              </a:rPr>
              <a:t>spbau.ru</a:t>
            </a:r>
            <a:r>
              <a:rPr lang="en-US" sz="1600" dirty="0" smtClean="0"/>
              <a:t>)</a:t>
            </a:r>
            <a:r>
              <a:rPr lang="ru-RU" sz="1600" dirty="0" smtClean="0"/>
              <a:t>. На эту поездку мы потратим 2 дня.</a:t>
            </a:r>
            <a:endParaRPr lang="ru-RU" sz="1600" dirty="0"/>
          </a:p>
        </p:txBody>
      </p:sp>
      <p:pic>
        <p:nvPicPr>
          <p:cNvPr id="4" name="Изображение 3" descr="FullSizeRender 5.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2806" y="-1"/>
            <a:ext cx="5159037" cy="3619839"/>
          </a:xfrm>
          <a:prstGeom prst="rect">
            <a:avLst/>
          </a:prstGeom>
        </p:spPr>
      </p:pic>
    </p:spTree>
    <p:extLst>
      <p:ext uri="{BB962C8B-B14F-4D97-AF65-F5344CB8AC3E}">
        <p14:creationId xmlns:p14="http://schemas.microsoft.com/office/powerpoint/2010/main" val="167766141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3484991"/>
            <a:ext cx="8229600" cy="2641172"/>
          </a:xfrm>
        </p:spPr>
        <p:txBody>
          <a:bodyPr>
            <a:noAutofit/>
          </a:bodyPr>
          <a:lstStyle/>
          <a:p>
            <a:pPr marL="0" indent="0" algn="just">
              <a:buNone/>
            </a:pPr>
            <a:r>
              <a:rPr lang="ru-RU" sz="1600" dirty="0" smtClean="0"/>
              <a:t>Там же в Санкт-Петербурге мы посещаем завод ОПТОГАН, который занимается энергосберегающими системами освещения. Этот проект был создан под началом РОСНАНО. Целью проекта является создание высокотехнологичного промышленного производства систем освещения нового поколения на основе полупроводниковых чипов нитрида </a:t>
            </a:r>
            <a:r>
              <a:rPr lang="ru-RU" sz="1600" dirty="0" err="1" smtClean="0"/>
              <a:t>галия</a:t>
            </a:r>
            <a:r>
              <a:rPr lang="ru-RU" sz="1600" dirty="0" smtClean="0"/>
              <a:t>. Светодиоды (</a:t>
            </a:r>
            <a:r>
              <a:rPr lang="en-US" sz="1600" dirty="0" smtClean="0"/>
              <a:t>LED)</a:t>
            </a:r>
            <a:r>
              <a:rPr lang="ru-RU" sz="1600" dirty="0" smtClean="0"/>
              <a:t> – это полупроводниковые устройства, излучающие свет при пропускании через них электрического тока. Они не имеют стеклянных колб и нитей накаливания, что обеспечивает высокую механическую прочность и надежность, отсутствие разогрева и высоких </a:t>
            </a:r>
            <a:r>
              <a:rPr lang="ru-RU" sz="1600" dirty="0" smtClean="0"/>
              <a:t>напряжений, что гарантирует </a:t>
            </a:r>
            <a:r>
              <a:rPr lang="ru-RU" sz="1600" dirty="0" smtClean="0"/>
              <a:t>высокий уровень </a:t>
            </a:r>
            <a:r>
              <a:rPr lang="ru-RU" sz="1600" dirty="0" err="1" smtClean="0"/>
              <a:t>электро</a:t>
            </a:r>
            <a:r>
              <a:rPr lang="ru-RU" sz="1600" dirty="0" smtClean="0"/>
              <a:t> и пожаробезопасности. </a:t>
            </a:r>
            <a:r>
              <a:rPr lang="ru-RU" sz="1600" dirty="0" err="1" smtClean="0"/>
              <a:t>Сверхминиатюрность</a:t>
            </a:r>
            <a:r>
              <a:rPr lang="ru-RU" sz="1600" dirty="0" smtClean="0"/>
              <a:t> и встроенная в светодиод </a:t>
            </a:r>
            <a:r>
              <a:rPr lang="ru-RU" sz="1600" dirty="0" err="1" smtClean="0"/>
              <a:t>светораспределение</a:t>
            </a:r>
            <a:r>
              <a:rPr lang="ru-RU" sz="1600" dirty="0" smtClean="0"/>
              <a:t> позволяет создавать плоские компактные и удобные в установке осветительные приборы (</a:t>
            </a:r>
            <a:r>
              <a:rPr lang="en-US" sz="1600" dirty="0" err="1" smtClean="0">
                <a:solidFill>
                  <a:srgbClr val="FFC000"/>
                </a:solidFill>
              </a:rPr>
              <a:t>rusnano.com</a:t>
            </a:r>
            <a:r>
              <a:rPr lang="en-US" sz="1600" dirty="0" smtClean="0"/>
              <a:t>)</a:t>
            </a:r>
            <a:r>
              <a:rPr lang="ru-RU" sz="1600" dirty="0" smtClean="0"/>
              <a:t>. Мы планируем провести на заводе 1 </a:t>
            </a:r>
            <a:r>
              <a:rPr lang="ru-RU" sz="1600" dirty="0" smtClean="0"/>
              <a:t>день.</a:t>
            </a:r>
            <a:endParaRPr lang="ru-RU" sz="1600" dirty="0"/>
          </a:p>
        </p:txBody>
      </p:sp>
      <p:pic>
        <p:nvPicPr>
          <p:cNvPr id="4" name="Изображение 3" descr="FullSizeRender 6.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1879" y="0"/>
            <a:ext cx="5021201" cy="3484991"/>
          </a:xfrm>
          <a:prstGeom prst="rect">
            <a:avLst/>
          </a:prstGeom>
        </p:spPr>
      </p:pic>
    </p:spTree>
    <p:extLst>
      <p:ext uri="{BB962C8B-B14F-4D97-AF65-F5344CB8AC3E}">
        <p14:creationId xmlns:p14="http://schemas.microsoft.com/office/powerpoint/2010/main" val="36155206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Бриз.thmx</Template>
  <TotalTime>481</TotalTime>
  <Words>1829</Words>
  <Application>Microsoft Office PowerPoint</Application>
  <PresentationFormat>Экран (4:3)</PresentationFormat>
  <Paragraphs>23</Paragraphs>
  <Slides>21</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21</vt:i4>
      </vt:variant>
    </vt:vector>
  </HeadingPairs>
  <TitlesOfParts>
    <vt:vector size="24" baseType="lpstr">
      <vt:lpstr>Arial</vt:lpstr>
      <vt:lpstr>Calibri</vt:lpstr>
      <vt:lpstr>Тема Office</vt:lpstr>
      <vt:lpstr>Путешествие по наномиру </vt:lpstr>
      <vt:lpstr>Мы потратили на наше путешествие  30  дней и проехали 26000 км</vt:lpstr>
      <vt:lpstr>Презентация PowerPoint</vt:lpstr>
      <vt:lpstr>Презентация PowerPoint</vt:lpstr>
      <vt:lpstr>Презентация PowerPoint</vt:lpstr>
      <vt:lpstr>Презентация PowerPoint</vt:lpstr>
      <vt:lpstr>Следующей точкой нашего маршрута будет город Тамбов, который находится в 458 км от Москвы с его центром ядерной медицины. В 2015 году в Липецке, Курске и Тамбове были открыты центры ядерной медицины. В 2016-2017 году планируется открытие таких центров в Новосибирске, Самаре, Екатеринбурге, Калуге, Перми, Оренбурге, Ижевске и Владивостоке. Один такой мы посетим и эта поездка у нас займет 2 дня. Создание сети центров ядерной медицины – это проект высокой социальной значимости. На сегодняшний день рак является одной из двух основных причин смертности в России. Эти центры оснащены оборудованием ПЭТ/КТ сканированием – наиболее точным и современным методом диагностики онкологических заболеваний. Он дает возможность выявить болезнь на ранних стадиях, правильно определить тактику лечения и контролировать его эффективность (pet-net.ru)</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Счастливого пути!</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Путешествие по наномиру. Мы потратили на наше путешествие        дней и проехали 26000 км</dc:title>
  <dc:creator>Ivan Shilov</dc:creator>
  <cp:lastModifiedBy>Марина</cp:lastModifiedBy>
  <cp:revision>36</cp:revision>
  <dcterms:created xsi:type="dcterms:W3CDTF">2015-10-19T15:59:45Z</dcterms:created>
  <dcterms:modified xsi:type="dcterms:W3CDTF">2015-10-26T19:49:27Z</dcterms:modified>
</cp:coreProperties>
</file>