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6" r:id="rId4"/>
    <p:sldMasterId id="2147483701" r:id="rId5"/>
    <p:sldMasterId id="2147483737" r:id="rId6"/>
    <p:sldMasterId id="2147483749" r:id="rId7"/>
  </p:sldMasterIdLst>
  <p:sldIdLst>
    <p:sldId id="256" r:id="rId8"/>
    <p:sldId id="257" r:id="rId9"/>
    <p:sldId id="258" r:id="rId10"/>
    <p:sldId id="283" r:id="rId11"/>
    <p:sldId id="260" r:id="rId12"/>
    <p:sldId id="261" r:id="rId13"/>
    <p:sldId id="262" r:id="rId14"/>
    <p:sldId id="263" r:id="rId15"/>
    <p:sldId id="265" r:id="rId16"/>
    <p:sldId id="266" r:id="rId17"/>
    <p:sldId id="268" r:id="rId18"/>
    <p:sldId id="269" r:id="rId19"/>
    <p:sldId id="284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98" r:id="rId29"/>
    <p:sldId id="299" r:id="rId30"/>
    <p:sldId id="300" r:id="rId31"/>
    <p:sldId id="301" r:id="rId32"/>
    <p:sldId id="302" r:id="rId33"/>
    <p:sldId id="279" r:id="rId34"/>
    <p:sldId id="280" r:id="rId35"/>
    <p:sldId id="281" r:id="rId36"/>
    <p:sldId id="282" r:id="rId37"/>
    <p:sldId id="285" r:id="rId38"/>
    <p:sldId id="289" r:id="rId39"/>
    <p:sldId id="290" r:id="rId40"/>
    <p:sldId id="291" r:id="rId41"/>
    <p:sldId id="292" r:id="rId42"/>
    <p:sldId id="293" r:id="rId43"/>
    <p:sldId id="297" r:id="rId44"/>
    <p:sldId id="287" r:id="rId45"/>
    <p:sldId id="296" r:id="rId46"/>
    <p:sldId id="294" r:id="rId47"/>
  </p:sldIdLst>
  <p:sldSz cx="9144000" cy="6858000" type="screen4x3"/>
  <p:notesSz cx="6858000" cy="9144000"/>
  <p:custDataLst>
    <p:tags r:id="rId4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093" autoAdjust="0"/>
    <p:restoredTop sz="94660"/>
  </p:normalViewPr>
  <p:slideViewPr>
    <p:cSldViewPr>
      <p:cViewPr varScale="1">
        <p:scale>
          <a:sx n="87" d="100"/>
          <a:sy n="87" d="100"/>
        </p:scale>
        <p:origin x="-182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ags" Target="tags/tag1.xml"/><Relationship Id="rId8" Type="http://schemas.openxmlformats.org/officeDocument/2006/relationships/slide" Target="slides/slide1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PravoslavieMa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860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44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69075" y="274638"/>
            <a:ext cx="2128838" cy="63230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274638"/>
            <a:ext cx="6237287" cy="63230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441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F7BC6-DB30-416D-AE34-8199E3B54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14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485AB-E708-4EBE-BFBB-F45E40E86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32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E1FF8-42AF-404F-8D56-3F07FB404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16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078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D98D5-9FAE-4C88-BC10-94445AB1B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22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C21DC8-998B-40F8-8CB3-09F3167A9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4255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0FE16D-70CC-4099-AB81-1A55910F3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79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A8BF9-862F-4883-AADD-E0B84F516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0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C719C-C2B3-4883-B8B1-BE6C5CF65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72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02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e-BY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907CD-DC81-4892-B5C0-EED232552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074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211C73-1E6D-4F9E-8FE9-8B8F5B7A3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752600"/>
            <a:ext cx="2057400" cy="4221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752600"/>
            <a:ext cx="6019800" cy="4221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C54EE-073C-4166-82D0-8F9CABB4F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36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D4219-825E-460B-B4CC-AF2751D1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2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7D1C7-D843-4B1D-AA9D-7180BE9A4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35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4FFBE-7A66-43B2-B2D4-9E7D56193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208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66253-0587-498D-91EB-5A443BE0E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8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829DF-A776-4E8E-AF36-A7D02B169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9164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D44EE-625D-4208-ACC4-1F6CF9913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04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0A80C-4598-417A-B832-934B67F716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95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239177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C858D-4A13-4418-85AF-F32CDB5CE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122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e-BY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5F996-AEAC-4E29-AD86-A5F1141CB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997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3B25B-1919-4BFF-8EB2-C43693172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508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CED80-1B9C-402F-B4E3-6DB6C9358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97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be-BY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1600200"/>
            <a:ext cx="7543800" cy="4525963"/>
          </a:xfrm>
        </p:spPr>
        <p:txBody>
          <a:bodyPr/>
          <a:lstStyle/>
          <a:p>
            <a:pPr lvl="0"/>
            <a:endParaRPr lang="be-BY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54D4B-CADC-476E-B9FF-31CA315EA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508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be-B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D6286-2712-4BEC-A534-947AFCDCA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033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BE544-C12F-40B9-A3B6-6ADED88D12C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2297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D9E60-2053-4A74-9418-1E82FD94353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66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0A897-67B2-4EF7-B0A5-1F10A8C69F3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77136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863C4-4EAA-449A-8C80-C17F16C64F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467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388" y="1557338"/>
            <a:ext cx="4183062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14850" y="1557338"/>
            <a:ext cx="4183063" cy="5040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0591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75955-1D41-4656-AA1C-A6179C73A4D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1926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1543D-0173-478F-BEA2-2CA3A4C188B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04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7EE58-37B9-4E77-AAF1-6DA1B697E5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362203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3A761-7411-4B2B-AD25-4EDD3CA3973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422599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8A30A-4E0D-4B67-9186-4EF6F00DD43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13791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5D5F5-B6C6-4019-916B-609864B7BFB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0435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CF483-FF23-4FE1-B19B-9221887A34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380636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E5E9B8-3F14-4024-AF1D-FF6BCBAC1EA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34060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442F0-94F5-4C9E-B4C1-8039FB8F904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85501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1F9AB-97C5-4F49-BE6D-4839B04FE0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7147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472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lemaster_m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ltGray">
          <a:xfrm>
            <a:off x="0" y="0"/>
            <a:ext cx="91440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429000"/>
            <a:ext cx="6400800" cy="14478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371600"/>
            <a:ext cx="7620000" cy="2057400"/>
          </a:xfrm>
          <a:solidFill>
            <a:schemeClr val="bg1">
              <a:alpha val="50000"/>
            </a:schemeClr>
          </a:solidFill>
          <a:ln w="76200">
            <a:solidFill>
              <a:schemeClr val="tx1"/>
            </a:solidFill>
          </a:ln>
        </p:spPr>
        <p:txBody>
          <a:bodyPr/>
          <a:lstStyle>
            <a:lvl1pPr algn="ctr">
              <a:defRPr sz="54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9E335D-BB36-48CD-BB97-305FA59972E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29506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5D9BF-C3D4-4080-842E-6A95D919970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7288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A7DC-F851-4F6A-AA66-38DC1BF83F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51431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6B89E-AC8D-470A-9501-138FD97333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582627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DD9E1-264E-491C-A52F-5F84BA490B2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61817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26BF1-05A0-4B32-914E-8C78790EAE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412070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DEB94-E70B-4337-9A72-48FE4208AE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365727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3FCEC-F0B0-43F9-A7ED-D93D3FA20A1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061347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B8152-7B01-45CD-BE05-E0ED8CFB7C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174509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9938F-3462-44F6-82B6-37DFC3B455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22380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3523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39000" y="228600"/>
            <a:ext cx="16002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438400" y="228600"/>
            <a:ext cx="46482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21AF2-DD34-4416-B7FA-273BCB72C95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257233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620-1EC0-4080-BB60-AEEB8CCA7A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D6D18A-C502-4A34-BA8A-0EB97C8FD3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620-1EC0-4080-BB60-AEEB8CCA7A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18A-C502-4A34-BA8A-0EB97C8FD3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620-1EC0-4080-BB60-AEEB8CCA7A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18A-C502-4A34-BA8A-0EB97C8FD3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620-1EC0-4080-BB60-AEEB8CCA7A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18A-C502-4A34-BA8A-0EB97C8FD3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620-1EC0-4080-BB60-AEEB8CCA7A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18A-C502-4A34-BA8A-0EB97C8FD3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620-1EC0-4080-BB60-AEEB8CCA7A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18A-C502-4A34-BA8A-0EB97C8FD3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620-1EC0-4080-BB60-AEEB8CCA7A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18A-C502-4A34-BA8A-0EB97C8FD3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620-1EC0-4080-BB60-AEEB8CCA7A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18A-C502-4A34-BA8A-0EB97C8FD3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620-1EC0-4080-BB60-AEEB8CCA7A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18A-C502-4A34-BA8A-0EB97C8FD3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24888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620-1EC0-4080-BB60-AEEB8CCA7A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18A-C502-4A34-BA8A-0EB97C8FD3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C6620-1EC0-4080-BB60-AEEB8CCA7A9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16.10.2014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6D18A-C502-4A34-BA8A-0EB97C8FD3A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114F1-1EC0-4387-9098-214BE6FF3F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28EF-EC70-4435-B605-5A7094471E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7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4E74-3C67-40A1-A73A-D8CFE28BFBE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1139-96E6-4CEB-9F96-7CE13863132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8801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C89B3-2D9F-4EC6-9AE5-B440AF2FC8E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7BE7C-8F43-452B-9CAF-F6029FB3205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0858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B59C-F414-4D0D-85DF-5110291DE9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C5122-1498-4EE6-BB1C-3A1AAAB6E85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11404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065BC-7456-410D-8E0F-5EA5934BF2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7108-97F8-4787-AB61-4638CCA2426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240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AF43E-9D54-407C-9800-531121CA648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EE3D3-C6CA-4BCD-939D-6DA04E3FD5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484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E0A8A-CD3A-4D31-9EEE-6DEC730C6E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3AD84-6AED-4D9A-BD72-AECFFF022F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6845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961BA-FAF7-4EBC-8908-3D1D0E6D897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2DF1-B81C-4B94-8DA2-73C55C3F3B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66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7229072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909D6-2FCA-495D-848F-BEF590CB7A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11925-A58E-4F7A-9D39-EE2550DAD9C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616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87E9-29EA-4F89-B76D-E3BE33B6F8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3BC9-3B37-45C5-80E3-F0BB1D23149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5809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A6BEA-0AAA-4403-B126-60E6519518A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7C8C6-6049-46C1-BB20-295D4E2FD7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41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734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PravoslavieSlaid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274638"/>
            <a:ext cx="69135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557338"/>
            <a:ext cx="8518525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752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95600"/>
            <a:ext cx="8229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259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F5F0D775-88D5-4B8B-89CC-853F75EC89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4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Образец текста</a:t>
            </a:r>
          </a:p>
          <a:p>
            <a:pPr lvl="1"/>
            <a:r>
              <a:rPr lang="en-US" altLang="ru-RU" smtClean="0"/>
              <a:t>Второй уровень</a:t>
            </a:r>
          </a:p>
          <a:p>
            <a:pPr lvl="2"/>
            <a:r>
              <a:rPr lang="en-US" altLang="ru-RU" smtClean="0"/>
              <a:t>Третий уровень</a:t>
            </a:r>
          </a:p>
          <a:p>
            <a:pPr lvl="3"/>
            <a:r>
              <a:rPr lang="en-US" altLang="ru-RU" smtClean="0"/>
              <a:t>Четвертый уровень</a:t>
            </a:r>
          </a:p>
          <a:p>
            <a:pPr lvl="4"/>
            <a:r>
              <a:rPr lang="en-US" altLang="ru-RU" smtClean="0"/>
              <a:t>Пятый уровень</a:t>
            </a:r>
          </a:p>
        </p:txBody>
      </p:sp>
      <p:sp>
        <p:nvSpPr>
          <p:cNvPr id="124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7E7C16F-6F81-41D5-B98D-BBE5D236F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3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e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D2F3B10-91B6-4208-9902-DABCF45827C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0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2667000" cy="6858000"/>
            <a:chOff x="0" y="0"/>
            <a:chExt cx="1680" cy="4320"/>
          </a:xfrm>
        </p:grpSpPr>
        <p:sp>
          <p:nvSpPr>
            <p:cNvPr id="66563" name="Rectangle 3"/>
            <p:cNvSpPr>
              <a:spLocks noChangeArrowheads="1"/>
            </p:cNvSpPr>
            <p:nvPr/>
          </p:nvSpPr>
          <p:spPr bwMode="hidden">
            <a:xfrm>
              <a:off x="124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4549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pic>
          <p:nvPicPr>
            <p:cNvPr id="1033" name="Picture 4" descr="slidemaster_med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ltGray">
            <a:xfrm>
              <a:off x="0" y="0"/>
              <a:ext cx="1348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656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28600"/>
            <a:ext cx="6400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400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901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pPr>
              <a:defRPr/>
            </a:pPr>
            <a:fld id="{C2BE4468-195E-4259-9203-D13F74813DFE}" type="slidenum">
              <a:rPr lang="ru-RU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89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 style du titre</a:t>
            </a:r>
            <a:endParaRPr lang="en-US" altLang="ru-RU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ru-RU" smtClean="0"/>
              <a:t>Cliquez pour modifier les styles du texte du masque</a:t>
            </a:r>
          </a:p>
          <a:p>
            <a:pPr lvl="1"/>
            <a:r>
              <a:rPr lang="fr-FR" altLang="ru-RU" smtClean="0"/>
              <a:t>Deuxième niveau</a:t>
            </a:r>
          </a:p>
          <a:p>
            <a:pPr lvl="2"/>
            <a:r>
              <a:rPr lang="fr-FR" altLang="ru-RU" smtClean="0"/>
              <a:t>Troisième niveau</a:t>
            </a:r>
          </a:p>
          <a:p>
            <a:pPr lvl="3"/>
            <a:r>
              <a:rPr lang="fr-FR" altLang="ru-RU" smtClean="0"/>
              <a:t>Quatrième niveau</a:t>
            </a:r>
          </a:p>
          <a:p>
            <a:pPr lvl="4"/>
            <a:r>
              <a:rPr lang="fr-FR" altLang="ru-RU" smtClean="0"/>
              <a:t>Cinquième niveau</a:t>
            </a:r>
            <a:endParaRPr lang="en-US" altLang="ru-RU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4F8E47-A8BC-4FC6-B7E7-8898D9418A2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99010F-D4EB-418F-8410-EA9EFC507BA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3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980728"/>
            <a:ext cx="784887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alt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Тема занятия: </a:t>
            </a:r>
          </a:p>
          <a:p>
            <a:pPr algn="ctr"/>
            <a:r>
              <a:rPr lang="ru-RU" alt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«Усиление </a:t>
            </a:r>
          </a:p>
          <a:p>
            <a:pPr algn="ctr"/>
            <a:r>
              <a:rPr lang="ru-RU" alt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каменных </a:t>
            </a:r>
          </a:p>
          <a:p>
            <a:pPr algn="ctr"/>
            <a:r>
              <a:rPr lang="ru-RU" altLang="ru-RU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конструкций»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>
            <a:off x="2000250" y="-125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5086350" y="-125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2000250" y="2293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5086350" y="2293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500063" y="404813"/>
            <a:ext cx="8143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3399"/>
                </a:solidFill>
              </a:rPr>
              <a:t>Отслоение облицовки</a:t>
            </a:r>
          </a:p>
        </p:txBody>
      </p:sp>
      <p:sp>
        <p:nvSpPr>
          <p:cNvPr id="13319" name="Text Box 9"/>
          <p:cNvSpPr txBox="1">
            <a:spLocks noChangeArrowheads="1"/>
          </p:cNvSpPr>
          <p:nvPr/>
        </p:nvSpPr>
        <p:spPr bwMode="auto">
          <a:xfrm>
            <a:off x="571500" y="5643563"/>
            <a:ext cx="8064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i="1">
                <a:solidFill>
                  <a:srgbClr val="000000"/>
                </a:solidFill>
              </a:rPr>
              <a:t>Коррозия арматуры вследствие воздействия агрессивных сред</a:t>
            </a:r>
          </a:p>
        </p:txBody>
      </p:sp>
      <p:sp>
        <p:nvSpPr>
          <p:cNvPr id="1332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33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571625"/>
            <a:ext cx="6124575" cy="344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522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>
            <a:off x="2000250" y="-125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5086350" y="-125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000250" y="2293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5086350" y="2293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500063" y="404813"/>
            <a:ext cx="8143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3399"/>
                </a:solidFill>
              </a:rPr>
              <a:t>Выветривание кладки, выпадение отдельных камней</a:t>
            </a:r>
          </a:p>
        </p:txBody>
      </p:sp>
      <p:sp>
        <p:nvSpPr>
          <p:cNvPr id="15367" name="Text Box 9"/>
          <p:cNvSpPr txBox="1">
            <a:spLocks noChangeArrowheads="1"/>
          </p:cNvSpPr>
          <p:nvPr/>
        </p:nvSpPr>
        <p:spPr bwMode="auto">
          <a:xfrm>
            <a:off x="571500" y="5643563"/>
            <a:ext cx="8064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</a:rPr>
              <a:t>Попеременное замораживание–оттаивание водонасыщенной кладки</a:t>
            </a:r>
            <a:endParaRPr lang="ru-RU" altLang="ru-RU" sz="1500" i="1">
              <a:solidFill>
                <a:srgbClr val="000000"/>
              </a:solidFill>
            </a:endParaRPr>
          </a:p>
        </p:txBody>
      </p:sp>
      <p:sp>
        <p:nvSpPr>
          <p:cNvPr id="1536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528763"/>
            <a:ext cx="57816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7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Line 2"/>
          <p:cNvSpPr>
            <a:spLocks noChangeShapeType="1"/>
          </p:cNvSpPr>
          <p:nvPr/>
        </p:nvSpPr>
        <p:spPr bwMode="auto">
          <a:xfrm>
            <a:off x="2000250" y="-125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5086350" y="-125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2000250" y="2293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5086350" y="2293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500063" y="404813"/>
            <a:ext cx="8143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3399"/>
                </a:solidFill>
              </a:rPr>
              <a:t>Шелушение поверхностей, замачивание кладки</a:t>
            </a:r>
          </a:p>
        </p:txBody>
      </p:sp>
      <p:sp>
        <p:nvSpPr>
          <p:cNvPr id="16391" name="Text Box 9"/>
          <p:cNvSpPr txBox="1">
            <a:spLocks noChangeArrowheads="1"/>
          </p:cNvSpPr>
          <p:nvPr/>
        </p:nvSpPr>
        <p:spPr bwMode="auto">
          <a:xfrm>
            <a:off x="571500" y="5643563"/>
            <a:ext cx="8064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000000"/>
                </a:solidFill>
              </a:rPr>
              <a:t>Воздействие грунтовой сырости, химически агрессивных сред</a:t>
            </a:r>
            <a:endParaRPr lang="ru-RU" altLang="ru-RU" sz="1500" i="1">
              <a:solidFill>
                <a:srgbClr val="000000"/>
              </a:solidFill>
            </a:endParaRPr>
          </a:p>
        </p:txBody>
      </p:sp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428750"/>
            <a:ext cx="5338763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057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ravoslaviePri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48741" y="3212976"/>
            <a:ext cx="8518525" cy="3312368"/>
          </a:xfrm>
        </p:spPr>
        <p:txBody>
          <a:bodyPr/>
          <a:lstStyle/>
          <a:p>
            <a:pPr marL="0" lvl="0" indent="0" eaLnBrk="0" hangingPunct="0">
              <a:buNone/>
            </a:pPr>
            <a:r>
              <a:rPr lang="ru-RU" alt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Усиление каменных и кирпичных стен, столбов и простенков</a:t>
            </a:r>
            <a:endParaRPr lang="ru-RU" altLang="ru-RU" sz="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520" y="1916832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altLang="ru-RU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Вопрос </a:t>
            </a:r>
            <a:r>
              <a:rPr lang="ru-RU" altLang="ru-RU" sz="54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ru-RU" sz="54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367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800225"/>
          </a:xfrm>
        </p:spPr>
        <p:txBody>
          <a:bodyPr/>
          <a:lstStyle/>
          <a:p>
            <a:pPr algn="just"/>
            <a:r>
              <a:rPr lang="ru-RU" altLang="ru-RU" sz="3600" b="1" dirty="0" smtClean="0">
                <a:solidFill>
                  <a:srgbClr val="663300"/>
                </a:solidFill>
              </a:rPr>
              <a:t>Устройство напряженных поясов </a:t>
            </a:r>
            <a:br>
              <a:rPr lang="ru-RU" altLang="ru-RU" sz="3600" b="1" dirty="0" smtClean="0">
                <a:solidFill>
                  <a:srgbClr val="663300"/>
                </a:solidFill>
              </a:rPr>
            </a:br>
            <a:r>
              <a:rPr lang="ru-RU" altLang="ru-RU" sz="3600" b="1" dirty="0" smtClean="0">
                <a:solidFill>
                  <a:srgbClr val="663300"/>
                </a:solidFill>
              </a:rPr>
              <a:t>с наружной стороны здания</a:t>
            </a:r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2492375"/>
            <a:ext cx="8658225" cy="379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8256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800225"/>
          </a:xfrm>
        </p:spPr>
        <p:txBody>
          <a:bodyPr/>
          <a:lstStyle/>
          <a:p>
            <a:pPr algn="just"/>
            <a:r>
              <a:rPr lang="ru-RU" altLang="ru-RU" sz="3600" b="1" smtClean="0">
                <a:solidFill>
                  <a:srgbClr val="663300"/>
                </a:solidFill>
              </a:rPr>
              <a:t>Устройство напряженных поясов </a:t>
            </a:r>
            <a:br>
              <a:rPr lang="ru-RU" altLang="ru-RU" sz="3600" b="1" smtClean="0">
                <a:solidFill>
                  <a:srgbClr val="663300"/>
                </a:solidFill>
              </a:rPr>
            </a:br>
            <a:r>
              <a:rPr lang="ru-RU" altLang="ru-RU" sz="3600" b="1" smtClean="0">
                <a:solidFill>
                  <a:srgbClr val="663300"/>
                </a:solidFill>
              </a:rPr>
              <a:t>с наружной стороны здания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276475"/>
            <a:ext cx="85058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096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500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663300"/>
                </a:solidFill>
              </a:rPr>
              <a:t>Устройство напряженных поясов с внутренней стороны здания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420938"/>
            <a:ext cx="858361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0305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663300"/>
                </a:solidFill>
              </a:rPr>
              <a:t>Устройство напряженных поясов с внутренней стороны здания</a:t>
            </a:r>
            <a:endParaRPr lang="ru-RU" altLang="ru-RU" sz="4000" b="1" smtClean="0"/>
          </a:p>
        </p:txBody>
      </p:sp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2420938"/>
            <a:ext cx="83724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663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 smtClean="0">
                <a:solidFill>
                  <a:srgbClr val="663300"/>
                </a:solidFill>
              </a:rPr>
              <a:t>Установка металлических накладок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71675"/>
            <a:ext cx="8424863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330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663300"/>
                </a:solidFill>
              </a:rPr>
              <a:t>Установка металлических накладок</a:t>
            </a:r>
            <a:endParaRPr lang="ru-RU" altLang="ru-RU" sz="3600" b="1" smtClean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8374062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257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Познакомить с дефектами и повреждениями каменных стен и причинами их возникновения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Познакомить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с методикой расчета усиления конструкций из кирпичной кладки.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Познакомить с формулами расчета усиления конструкций из кирпичной кладки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52803" y="260648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alt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Цели: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ru-RU" altLang="ru-RU" sz="3600" b="1" smtClean="0">
                <a:solidFill>
                  <a:srgbClr val="7030A0"/>
                </a:solidFill>
              </a:rPr>
              <a:t>Установка внутренних анкеров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341438"/>
            <a:ext cx="64674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10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85225" cy="922337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rgbClr val="7030A0"/>
                </a:solidFill>
              </a:rPr>
              <a:t>Устройство железобетонных поясов</a:t>
            </a:r>
            <a:endParaRPr lang="ru-RU" altLang="ru-RU" sz="3600" dirty="0" smtClean="0">
              <a:solidFill>
                <a:srgbClr val="7030A0"/>
              </a:solidFill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1341438"/>
            <a:ext cx="578167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6575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7030A0"/>
                </a:solidFill>
              </a:rPr>
              <a:t>Разгрузка с последующей заменой столба (простенка)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557338"/>
            <a:ext cx="84105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54512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152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стальной обоймы</a:t>
            </a:r>
            <a:endParaRPr lang="ru-RU" sz="4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96" y="1844824"/>
            <a:ext cx="4761353" cy="454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248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247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кирпичной обоймы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1700808"/>
            <a:ext cx="64103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9457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железобетонной обоймы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04" y="1772816"/>
            <a:ext cx="5753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068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3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армированной растворной обоймы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8769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553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7030A0"/>
                </a:solidFill>
              </a:rPr>
              <a:t>Разгрузка с последующей заменой столба (простенка)</a:t>
            </a: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1557338"/>
            <a:ext cx="841057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400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7030A0"/>
                </a:solidFill>
              </a:rPr>
              <a:t>Устройство накладных поясов из уголков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8" y="1844675"/>
            <a:ext cx="79438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1656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dirty="0" smtClean="0">
                <a:solidFill>
                  <a:srgbClr val="7030A0"/>
                </a:solidFill>
              </a:rPr>
              <a:t>Устройство накладных поясов из швеллеров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916113"/>
            <a:ext cx="791527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8158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ravoslaviePri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39552" y="2204864"/>
            <a:ext cx="8518525" cy="4392786"/>
          </a:xfrm>
        </p:spPr>
        <p:txBody>
          <a:bodyPr/>
          <a:lstStyle/>
          <a:p>
            <a:pPr marL="514350" lvl="0" indent="-514350" eaLnBrk="0" hangingPunct="0">
              <a:buFontTx/>
              <a:buAutoNum type="arabicParenR"/>
            </a:pP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</a:rPr>
              <a:t>Характерные дефекты и повреждения каменных стен</a:t>
            </a:r>
          </a:p>
          <a:p>
            <a:pPr marL="514350" lvl="0" indent="-514350" eaLnBrk="0" hangingPunct="0">
              <a:buFontTx/>
              <a:buAutoNum type="arabicParenR"/>
            </a:pPr>
            <a:endParaRPr lang="ru-RU" altLang="ru-RU" sz="5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lvl="0" indent="-514350" eaLnBrk="0" hangingPunct="0">
              <a:buFontTx/>
              <a:buAutoNum type="arabicParenR"/>
            </a:pP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</a:rPr>
              <a:t>Усиление каменных и кирпичных стен, столбов и простенков</a:t>
            </a:r>
          </a:p>
          <a:p>
            <a:pPr marL="514350" lvl="0" indent="-514350" eaLnBrk="0" hangingPunct="0">
              <a:buFontTx/>
              <a:buAutoNum type="arabicParenR"/>
            </a:pPr>
            <a:endParaRPr lang="ru-RU" altLang="ru-RU" sz="5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514350" lvl="0" indent="-514350" eaLnBrk="0" hangingPunct="0">
              <a:buFontTx/>
              <a:buAutoNum type="arabicParenR"/>
            </a:pPr>
            <a:r>
              <a:rPr lang="ru-RU" altLang="ru-RU" sz="3600" b="1" dirty="0">
                <a:solidFill>
                  <a:schemeClr val="accent2">
                    <a:lumMod val="75000"/>
                  </a:schemeClr>
                </a:solidFill>
              </a:rPr>
              <a:t>Расчет конструкций из каменной кладки, усиленной </a:t>
            </a:r>
            <a:r>
              <a:rPr lang="ru-RU" alt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обоймой</a:t>
            </a:r>
            <a:endParaRPr lang="ru-RU" alt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980728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alt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Вопросы: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 smtClean="0">
                <a:solidFill>
                  <a:srgbClr val="7030A0"/>
                </a:solidFill>
              </a:rPr>
              <a:t>Частичное или полное заполнение проемов кладкой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66850"/>
            <a:ext cx="7929562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428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ravoslaviePri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48741" y="3212976"/>
            <a:ext cx="8518525" cy="3312368"/>
          </a:xfrm>
        </p:spPr>
        <p:txBody>
          <a:bodyPr/>
          <a:lstStyle/>
          <a:p>
            <a:pPr marL="0" lvl="0" indent="0" eaLnBrk="0" hangingPunct="0">
              <a:buNone/>
            </a:pPr>
            <a:r>
              <a:rPr lang="ru-RU" alt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Расчет конструкций из каменной кладки, усиленной обоймой</a:t>
            </a:r>
            <a:endParaRPr lang="ru-RU" altLang="ru-RU" sz="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520" y="1916832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altLang="ru-RU" sz="5400" b="1" dirty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Вопрос </a:t>
            </a:r>
            <a:r>
              <a:rPr lang="ru-RU" altLang="ru-RU" sz="54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endParaRPr lang="ru-RU" sz="54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3431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стальной обоймы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кирпичной обоймы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железобетонной обоймы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Устройство армированной растворной обоймы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5224"/>
            <a:ext cx="784887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altLang="ru-RU" sz="54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Способы усиления каменных столбов:</a:t>
            </a:r>
            <a:endParaRPr lang="ru-RU" sz="54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98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152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Устройство стальной обоймы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396" y="1844824"/>
            <a:ext cx="4761353" cy="454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464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11247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Устройство кирпичной обоймы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7" y="1700808"/>
            <a:ext cx="64103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00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Устройство железобетонной обоймы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04" y="1772816"/>
            <a:ext cx="57531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189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334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Устройство армированной растворной обоймы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8769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3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ru-RU" dirty="0" smtClean="0"/>
                  <a:t>Несущая способность простенка после усиления уголками определяется по формуле:</a:t>
                </a:r>
              </a:p>
              <a:p>
                <a:r>
                  <a:rPr lang="ru-RU" dirty="0"/>
                  <a:t> ,</a:t>
                </a:r>
              </a:p>
              <a:p>
                <a:r>
                  <a:rPr lang="ru-RU" dirty="0"/>
                  <a:t>где φ и η — коэффициенты, зависящие от эксцентриситета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е</m:t>
                        </m:r>
                      </m:e>
                      <m:sub>
                        <m:r>
                          <a:rPr lang="ru-RU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ru-RU" b="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/>
                  <a:t> и высоты сечения</a:t>
                </a:r>
              </a:p>
              <a:p>
                <a:r>
                  <a:rPr lang="ru-RU" dirty="0"/>
                  <a:t>простенка h;</a:t>
                </a:r>
              </a:p>
              <a:p>
                <a:r>
                  <a:rPr lang="ru-RU" dirty="0" err="1"/>
                  <a:t>mк</a:t>
                </a:r>
                <a:r>
                  <a:rPr lang="ru-RU" dirty="0"/>
                  <a:t> = 0,7 при наличии трещин в кладке. Если они отсутствуют, то </a:t>
                </a:r>
                <a:r>
                  <a:rPr lang="ru-RU" dirty="0" err="1"/>
                  <a:t>mк</a:t>
                </a:r>
                <a:r>
                  <a:rPr lang="ru-RU" dirty="0"/>
                  <a:t> = 1;</a:t>
                </a:r>
              </a:p>
              <a:p>
                <a:r>
                  <a:rPr lang="ru-RU" dirty="0" err="1"/>
                  <a:t>mg</a:t>
                </a:r>
                <a:r>
                  <a:rPr lang="ru-RU" dirty="0"/>
                  <a:t> = 1 при h  ≥ 30см.</a:t>
                </a:r>
              </a:p>
              <a:p>
                <a:r>
                  <a:rPr lang="ru-RU" dirty="0"/>
                  <a:t>А - площадь сечения усиливаемой кладки; </a:t>
                </a:r>
              </a:p>
              <a:p>
                <a:r>
                  <a:rPr lang="ru-RU" dirty="0"/>
                  <a:t>μ - процент армирования кладки поперечными полосами.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1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6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784" y="1988840"/>
            <a:ext cx="6211416" cy="396044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Усиление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каменных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конструкций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b="1" dirty="0" smtClean="0">
              <a:solidFill>
                <a:schemeClr val="tx2">
                  <a:lumMod val="75000"/>
                </a:schemeClr>
              </a:solidFill>
              <a:effectLst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/>
              </a:rPr>
              <a:t>Время выполнения – 10 мин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13518" y="188640"/>
            <a:ext cx="612068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altLang="ru-RU" sz="5400" b="1" kern="0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Закрепление материала:</a:t>
            </a:r>
            <a:endParaRPr lang="ru-RU" sz="5400" b="1" kern="0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518939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ravoslaviePri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48741" y="3212976"/>
            <a:ext cx="8518525" cy="3312368"/>
          </a:xfrm>
        </p:spPr>
        <p:txBody>
          <a:bodyPr/>
          <a:lstStyle/>
          <a:p>
            <a:pPr marL="0" lvl="0" indent="0" eaLnBrk="0" hangingPunct="0">
              <a:buNone/>
            </a:pPr>
            <a:r>
              <a:rPr lang="ru-RU" alt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Общее:</a:t>
            </a:r>
          </a:p>
          <a:p>
            <a:pPr marL="0" lvl="0" indent="0" algn="just" eaLnBrk="0" hangingPunct="0">
              <a:buNone/>
            </a:pPr>
            <a:r>
              <a:rPr lang="ru-RU" alt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Индивидуальное: </a:t>
            </a: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</a:rPr>
              <a:t>Используя учебные издания и Интернет-ресурсы, опишите технологию восстановления горизонтальной гидроизоляции стен.</a:t>
            </a:r>
          </a:p>
          <a:p>
            <a:pPr marL="0" lvl="0" indent="0" algn="just" eaLnBrk="0" hangingPunct="0">
              <a:buNone/>
            </a:pP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</a:rPr>
              <a:t>http://fundaizol.ru/inektsionnaya_gidroizolyatsiya.html</a:t>
            </a:r>
          </a:p>
          <a:p>
            <a:pPr marL="0" lvl="0" indent="0" algn="just" eaLnBrk="0" hangingPunct="0">
              <a:buNone/>
            </a:pPr>
            <a:r>
              <a:rPr lang="ru-RU" altLang="ru-RU" sz="2400" dirty="0" smtClean="0">
                <a:solidFill>
                  <a:schemeClr val="accent2">
                    <a:lumMod val="75000"/>
                  </a:schemeClr>
                </a:solidFill>
              </a:rPr>
              <a:t>http://www.drymatec.ru/gidroizolyatsiya_podvala.php</a:t>
            </a:r>
          </a:p>
          <a:p>
            <a:pPr marL="0" lvl="0" indent="0" algn="just" eaLnBrk="0" hangingPunct="0">
              <a:buNone/>
            </a:pPr>
            <a:endParaRPr lang="ru-RU" altLang="ru-RU" sz="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93502"/>
            <a:ext cx="770485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altLang="ru-RU" sz="54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Домашнее </a:t>
            </a:r>
          </a:p>
          <a:p>
            <a:r>
              <a:rPr lang="ru-RU" altLang="ru-RU" sz="54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задание:</a:t>
            </a:r>
            <a:endParaRPr lang="ru-RU" sz="54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529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ravoslaviePrint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348741" y="3212976"/>
            <a:ext cx="8518525" cy="3312368"/>
          </a:xfrm>
        </p:spPr>
        <p:txBody>
          <a:bodyPr/>
          <a:lstStyle/>
          <a:p>
            <a:pPr marL="0" lvl="0" indent="0" eaLnBrk="0" hangingPunct="0">
              <a:buNone/>
            </a:pPr>
            <a:r>
              <a:rPr lang="ru-RU" altLang="ru-RU" sz="4400" b="1" dirty="0">
                <a:solidFill>
                  <a:schemeClr val="accent2">
                    <a:lumMod val="75000"/>
                  </a:schemeClr>
                </a:solidFill>
              </a:rPr>
              <a:t>Характерные дефекты и повреждения каменных стен</a:t>
            </a:r>
          </a:p>
          <a:p>
            <a:pPr marL="514350" lvl="0" indent="-514350" eaLnBrk="0" hangingPunct="0">
              <a:buFontTx/>
              <a:buAutoNum type="arabicParenR"/>
            </a:pPr>
            <a:endParaRPr lang="ru-RU" altLang="ru-RU" sz="5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2520" y="1916832"/>
            <a:ext cx="7848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altLang="ru-RU" sz="54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Вопрос 1</a:t>
            </a:r>
            <a:endParaRPr lang="ru-RU" sz="54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540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179512" y="3789040"/>
            <a:ext cx="8784976" cy="857250"/>
          </a:xfrm>
        </p:spPr>
        <p:txBody>
          <a:bodyPr/>
          <a:lstStyle/>
          <a:p>
            <a:r>
              <a:rPr lang="ru-RU" alt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Рефлексивная мишень</a:t>
            </a:r>
            <a:endParaRPr lang="en-US" altLang="ru-RU" sz="3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4611231"/>
            <a:ext cx="561662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imes New Roman" pitchFamily="18" charset="0"/>
              </a:rPr>
              <a:t>Порядок работы с мишенью: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00" b="0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imes New Roman" pitchFamily="18" charset="0"/>
              </a:rPr>
              <a:t>Разместите на мишени следующие цифры:</a:t>
            </a:r>
            <a:endParaRPr kumimoji="0" lang="ru-RU" sz="1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imes New Roman" pitchFamily="18" charset="0"/>
              </a:rPr>
              <a:t>1 – содержание урока</a:t>
            </a:r>
            <a:endParaRPr kumimoji="0" lang="ru-RU" sz="1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imes New Roman" pitchFamily="18" charset="0"/>
              </a:rPr>
              <a:t>2 – формы и методы</a:t>
            </a:r>
            <a:endParaRPr kumimoji="0" lang="ru-RU" sz="1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imes New Roman" pitchFamily="18" charset="0"/>
              </a:rPr>
              <a:t>3 – деятельность преподавателя</a:t>
            </a:r>
            <a:endParaRPr kumimoji="0" lang="ru-RU" sz="12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Times New Roman" pitchFamily="18" charset="0"/>
              </a:rPr>
              <a:t>4 – моя деятельность</a:t>
            </a:r>
            <a:endParaRPr kumimoji="0" lang="ru-RU" sz="400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8890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2"/>
          <p:cNvSpPr>
            <a:spLocks noChangeShapeType="1"/>
          </p:cNvSpPr>
          <p:nvPr/>
        </p:nvSpPr>
        <p:spPr bwMode="auto">
          <a:xfrm>
            <a:off x="2000250" y="-125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5086350" y="-125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2000250" y="2293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5086350" y="2293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174" name="Rectangle 7"/>
          <p:cNvSpPr>
            <a:spLocks noChangeArrowheads="1"/>
          </p:cNvSpPr>
          <p:nvPr/>
        </p:nvSpPr>
        <p:spPr bwMode="auto">
          <a:xfrm>
            <a:off x="500063" y="404813"/>
            <a:ext cx="8143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3399"/>
                </a:solidFill>
              </a:rPr>
              <a:t>Раздробление кладки, короткие трещины, скалывание кладки под опорами балок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500063" y="5643563"/>
            <a:ext cx="8064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i="1">
                <a:solidFill>
                  <a:srgbClr val="000000"/>
                </a:solidFill>
              </a:rPr>
              <a:t>Местное смятие кладки из-за перегрузки, отсутствие опорной подушки, малая площадь опирания балок </a:t>
            </a:r>
          </a:p>
        </p:txBody>
      </p:sp>
      <p:sp>
        <p:nvSpPr>
          <p:cNvPr id="717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graphicFrame>
        <p:nvGraphicFramePr>
          <p:cNvPr id="7177" name="Object 10"/>
          <p:cNvGraphicFramePr>
            <a:graphicFrameLocks noChangeAspect="1"/>
          </p:cNvGraphicFramePr>
          <p:nvPr/>
        </p:nvGraphicFramePr>
        <p:xfrm>
          <a:off x="1071563" y="1785938"/>
          <a:ext cx="7037387" cy="335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Точечный рисунок" r:id="rId3" imgW="7640116" imgH="3638095" progId="PBrush">
                  <p:embed/>
                </p:oleObj>
              </mc:Choice>
              <mc:Fallback>
                <p:oleObj name="Точечный рисунок" r:id="rId3" imgW="7640116" imgH="36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785938"/>
                        <a:ext cx="7037387" cy="3357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907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2000250" y="-125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5086350" y="-125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2000250" y="2293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5086350" y="2293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500063" y="404813"/>
            <a:ext cx="8143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3399"/>
                </a:solidFill>
              </a:rPr>
              <a:t>Вертикальная трещина в месте сопряжения продольной стены с поперечной</a:t>
            </a: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500063" y="5572125"/>
            <a:ext cx="80645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i="1" dirty="0">
                <a:solidFill>
                  <a:srgbClr val="000000"/>
                </a:solidFill>
              </a:rPr>
              <a:t>Разная загруженность стен, например, продольные стены самонесущие, а поперечные – несущие.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i="1" dirty="0">
                <a:solidFill>
                  <a:srgbClr val="000000"/>
                </a:solidFill>
              </a:rPr>
              <a:t>Температурно-влажностные деформации</a:t>
            </a: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820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2071688"/>
            <a:ext cx="72929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4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2000250" y="-125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5086350" y="-125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2000250" y="2293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5086350" y="2293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500063" y="404813"/>
            <a:ext cx="8143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3399"/>
                </a:solidFill>
              </a:rPr>
              <a:t>Вертикальная трещина в примыкании пилястры к стене</a:t>
            </a: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500063" y="5572125"/>
            <a:ext cx="80645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i="1" dirty="0">
                <a:solidFill>
                  <a:srgbClr val="000000"/>
                </a:solidFill>
              </a:rPr>
              <a:t>Различная </a:t>
            </a:r>
            <a:r>
              <a:rPr lang="ru-RU" altLang="ru-RU" sz="1500" i="1" dirty="0" err="1">
                <a:solidFill>
                  <a:srgbClr val="000000"/>
                </a:solidFill>
              </a:rPr>
              <a:t>деформативность</a:t>
            </a:r>
            <a:r>
              <a:rPr lang="ru-RU" altLang="ru-RU" sz="1500" i="1" dirty="0">
                <a:solidFill>
                  <a:srgbClr val="000000"/>
                </a:solidFill>
              </a:rPr>
              <a:t> кладки </a:t>
            </a:r>
            <a:r>
              <a:rPr lang="ru-RU" altLang="ru-RU" sz="1500" i="1" dirty="0" err="1">
                <a:solidFill>
                  <a:srgbClr val="000000"/>
                </a:solidFill>
              </a:rPr>
              <a:t>разнозагруженной</a:t>
            </a:r>
            <a:r>
              <a:rPr lang="ru-RU" altLang="ru-RU" sz="1500" i="1" dirty="0">
                <a:solidFill>
                  <a:srgbClr val="000000"/>
                </a:solidFill>
              </a:rPr>
              <a:t> стены и пилястры.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i="1" dirty="0">
                <a:solidFill>
                  <a:srgbClr val="000000"/>
                </a:solidFill>
              </a:rPr>
              <a:t> Отсутствие связей пилястры со стеной</a:t>
            </a:r>
          </a:p>
        </p:txBody>
      </p:sp>
      <p:sp>
        <p:nvSpPr>
          <p:cNvPr id="9224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09800"/>
            <a:ext cx="7162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666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2000250" y="-125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5086350" y="-125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2000250" y="2293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5086350" y="2293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500063" y="404813"/>
            <a:ext cx="8143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3399"/>
                </a:solidFill>
              </a:rPr>
              <a:t>Горизонтальная трещина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500063" y="5572125"/>
            <a:ext cx="80645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i="1" dirty="0">
                <a:solidFill>
                  <a:srgbClr val="000000"/>
                </a:solidFill>
              </a:rPr>
              <a:t>Отрыв нижележащего участка стены вследствие местных деформаций грунтов основания. Сдвиг кладки вследствие увеличения горизонтальных нагрузок.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500" i="1" dirty="0">
                <a:solidFill>
                  <a:srgbClr val="000000"/>
                </a:solidFill>
              </a:rPr>
              <a:t> Расслоение кладки</a:t>
            </a:r>
          </a:p>
        </p:txBody>
      </p:sp>
      <p:sp>
        <p:nvSpPr>
          <p:cNvPr id="10248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02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1714500"/>
            <a:ext cx="629920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02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2"/>
          <p:cNvSpPr>
            <a:spLocks noChangeShapeType="1"/>
          </p:cNvSpPr>
          <p:nvPr/>
        </p:nvSpPr>
        <p:spPr bwMode="auto">
          <a:xfrm>
            <a:off x="2000250" y="-125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5086350" y="-1254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2000250" y="2293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5086350" y="229393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500063" y="404813"/>
            <a:ext cx="81438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003399"/>
                </a:solidFill>
              </a:rPr>
              <a:t>Трещины вдоль арматуры с выпучиванием кладки</a:t>
            </a:r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571500" y="5643563"/>
            <a:ext cx="80645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500" i="1">
                <a:solidFill>
                  <a:srgbClr val="000000"/>
                </a:solidFill>
              </a:rPr>
              <a:t>Коррозия арматуры вследствие воздействия агрессивных сред</a:t>
            </a:r>
          </a:p>
        </p:txBody>
      </p:sp>
      <p:sp>
        <p:nvSpPr>
          <p:cNvPr id="1229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229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28750"/>
            <a:ext cx="5762625" cy="38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47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d1a869aceb1293bfcf756e2891c6d697cbb6e5"/>
</p:tagLst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Шаблон начала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лан">
  <a:themeElements>
    <a:clrScheme name="План 6">
      <a:dk1>
        <a:srgbClr val="000000"/>
      </a:dk1>
      <a:lt1>
        <a:srgbClr val="E3FFFF"/>
      </a:lt1>
      <a:dk2>
        <a:srgbClr val="4400A8"/>
      </a:dk2>
      <a:lt2>
        <a:srgbClr val="005452"/>
      </a:lt2>
      <a:accent1>
        <a:srgbClr val="92CAC9"/>
      </a:accent1>
      <a:accent2>
        <a:srgbClr val="009999"/>
      </a:accent2>
      <a:accent3>
        <a:srgbClr val="EFFFFF"/>
      </a:accent3>
      <a:accent4>
        <a:srgbClr val="000000"/>
      </a:accent4>
      <a:accent5>
        <a:srgbClr val="C7E1E1"/>
      </a:accent5>
      <a:accent6>
        <a:srgbClr val="008A8A"/>
      </a:accent6>
      <a:hlink>
        <a:srgbClr val="187C16"/>
      </a:hlink>
      <a:folHlink>
        <a:srgbClr val="6600FF"/>
      </a:folHlink>
    </a:clrScheme>
    <a:fontScheme name="План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лан 1">
        <a:dk1>
          <a:srgbClr val="777777"/>
        </a:dk1>
        <a:lt1>
          <a:srgbClr val="FFFFFF"/>
        </a:lt1>
        <a:dk2>
          <a:srgbClr val="333333"/>
        </a:dk2>
        <a:lt2>
          <a:srgbClr val="FFF4C3"/>
        </a:lt2>
        <a:accent1>
          <a:srgbClr val="C892FA"/>
        </a:accent1>
        <a:accent2>
          <a:srgbClr val="9966FF"/>
        </a:accent2>
        <a:accent3>
          <a:srgbClr val="ADADAD"/>
        </a:accent3>
        <a:accent4>
          <a:srgbClr val="DADADA"/>
        </a:accent4>
        <a:accent5>
          <a:srgbClr val="E0C7FC"/>
        </a:accent5>
        <a:accent6>
          <a:srgbClr val="8A5CE7"/>
        </a:accent6>
        <a:hlink>
          <a:srgbClr val="E4005C"/>
        </a:hlink>
        <a:folHlink>
          <a:srgbClr val="DC7A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2">
        <a:dk1>
          <a:srgbClr val="1C1C1C"/>
        </a:dk1>
        <a:lt1>
          <a:srgbClr val="FFFFFF"/>
        </a:lt1>
        <a:dk2>
          <a:srgbClr val="5F5F5F"/>
        </a:dk2>
        <a:lt2>
          <a:srgbClr val="FFFFCC"/>
        </a:lt2>
        <a:accent1>
          <a:srgbClr val="4A5B64"/>
        </a:accent1>
        <a:accent2>
          <a:srgbClr val="AF9387"/>
        </a:accent2>
        <a:accent3>
          <a:srgbClr val="B6B6B6"/>
        </a:accent3>
        <a:accent4>
          <a:srgbClr val="DADADA"/>
        </a:accent4>
        <a:accent5>
          <a:srgbClr val="B1B5B8"/>
        </a:accent5>
        <a:accent6>
          <a:srgbClr val="9E857A"/>
        </a:accent6>
        <a:hlink>
          <a:srgbClr val="F3C43F"/>
        </a:hlink>
        <a:folHlink>
          <a:srgbClr val="66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3">
        <a:dk1>
          <a:srgbClr val="4D4D4D"/>
        </a:dk1>
        <a:lt1>
          <a:srgbClr val="FFFFFF"/>
        </a:lt1>
        <a:dk2>
          <a:srgbClr val="666699"/>
        </a:dk2>
        <a:lt2>
          <a:srgbClr val="FFFFCC"/>
        </a:lt2>
        <a:accent1>
          <a:srgbClr val="8D8DB3"/>
        </a:accent1>
        <a:accent2>
          <a:srgbClr val="7A25D7"/>
        </a:accent2>
        <a:accent3>
          <a:srgbClr val="B8B8CA"/>
        </a:accent3>
        <a:accent4>
          <a:srgbClr val="DADADA"/>
        </a:accent4>
        <a:accent5>
          <a:srgbClr val="C5C5D6"/>
        </a:accent5>
        <a:accent6>
          <a:srgbClr val="6E20C3"/>
        </a:accent6>
        <a:hlink>
          <a:srgbClr val="66CCFF"/>
        </a:hlink>
        <a:folHlink>
          <a:srgbClr val="3333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4">
        <a:dk1>
          <a:srgbClr val="10187C"/>
        </a:dk1>
        <a:lt1>
          <a:srgbClr val="F8F8F8"/>
        </a:lt1>
        <a:dk2>
          <a:srgbClr val="538DC7"/>
        </a:dk2>
        <a:lt2>
          <a:srgbClr val="CCECFF"/>
        </a:lt2>
        <a:accent1>
          <a:srgbClr val="879EC7"/>
        </a:accent1>
        <a:accent2>
          <a:srgbClr val="461B8B"/>
        </a:accent2>
        <a:accent3>
          <a:srgbClr val="B3C5E0"/>
        </a:accent3>
        <a:accent4>
          <a:srgbClr val="D4D4D4"/>
        </a:accent4>
        <a:accent5>
          <a:srgbClr val="C3CCE0"/>
        </a:accent5>
        <a:accent6>
          <a:srgbClr val="3F177D"/>
        </a:accent6>
        <a:hlink>
          <a:srgbClr val="0000FF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5">
        <a:dk1>
          <a:srgbClr val="002F2E"/>
        </a:dk1>
        <a:lt1>
          <a:srgbClr val="FFFFFF"/>
        </a:lt1>
        <a:dk2>
          <a:srgbClr val="008080"/>
        </a:dk2>
        <a:lt2>
          <a:srgbClr val="FFFFCC"/>
        </a:lt2>
        <a:accent1>
          <a:srgbClr val="0E6A52"/>
        </a:accent1>
        <a:accent2>
          <a:srgbClr val="3553A7"/>
        </a:accent2>
        <a:accent3>
          <a:srgbClr val="AAC0C0"/>
        </a:accent3>
        <a:accent4>
          <a:srgbClr val="DADADA"/>
        </a:accent4>
        <a:accent5>
          <a:srgbClr val="AAB9B3"/>
        </a:accent5>
        <a:accent6>
          <a:srgbClr val="2F4A97"/>
        </a:accent6>
        <a:hlink>
          <a:srgbClr val="1ACE9F"/>
        </a:hlink>
        <a:folHlink>
          <a:srgbClr val="B5B5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лан 6">
        <a:dk1>
          <a:srgbClr val="000000"/>
        </a:dk1>
        <a:lt1>
          <a:srgbClr val="E3FFFF"/>
        </a:lt1>
        <a:dk2>
          <a:srgbClr val="4400A8"/>
        </a:dk2>
        <a:lt2>
          <a:srgbClr val="005452"/>
        </a:lt2>
        <a:accent1>
          <a:srgbClr val="92CAC9"/>
        </a:accent1>
        <a:accent2>
          <a:srgbClr val="009999"/>
        </a:accent2>
        <a:accent3>
          <a:srgbClr val="EFFFFF"/>
        </a:accent3>
        <a:accent4>
          <a:srgbClr val="000000"/>
        </a:accent4>
        <a:accent5>
          <a:srgbClr val="C7E1E1"/>
        </a:accent5>
        <a:accent6>
          <a:srgbClr val="008A8A"/>
        </a:accent6>
        <a:hlink>
          <a:srgbClr val="187C16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7">
        <a:dk1>
          <a:srgbClr val="000000"/>
        </a:dk1>
        <a:lt1>
          <a:srgbClr val="CCFF99"/>
        </a:lt1>
        <a:dk2>
          <a:srgbClr val="CC99FF"/>
        </a:dk2>
        <a:lt2>
          <a:srgbClr val="1B3600"/>
        </a:lt2>
        <a:accent1>
          <a:srgbClr val="009900"/>
        </a:accent1>
        <a:accent2>
          <a:srgbClr val="B7CA02"/>
        </a:accent2>
        <a:accent3>
          <a:srgbClr val="E2FFCA"/>
        </a:accent3>
        <a:accent4>
          <a:srgbClr val="000000"/>
        </a:accent4>
        <a:accent5>
          <a:srgbClr val="AACAAA"/>
        </a:accent5>
        <a:accent6>
          <a:srgbClr val="A6B702"/>
        </a:accent6>
        <a:hlink>
          <a:srgbClr val="FF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лан 8">
        <a:dk1>
          <a:srgbClr val="000000"/>
        </a:dk1>
        <a:lt1>
          <a:srgbClr val="FFFFFF"/>
        </a:lt1>
        <a:dk2>
          <a:srgbClr val="8C0039"/>
        </a:dk2>
        <a:lt2>
          <a:srgbClr val="660066"/>
        </a:lt2>
        <a:accent1>
          <a:srgbClr val="C58BF9"/>
        </a:accent1>
        <a:accent2>
          <a:srgbClr val="9966FF"/>
        </a:accent2>
        <a:accent3>
          <a:srgbClr val="FFFFFF"/>
        </a:accent3>
        <a:accent4>
          <a:srgbClr val="000000"/>
        </a:accent4>
        <a:accent5>
          <a:srgbClr val="DFC4FB"/>
        </a:accent5>
        <a:accent6>
          <a:srgbClr val="8A5CE7"/>
        </a:accent6>
        <a:hlink>
          <a:srgbClr val="E4005C"/>
        </a:hlink>
        <a:folHlink>
          <a:srgbClr val="C36C0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6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начала</Template>
  <TotalTime>244</TotalTime>
  <Words>481</Words>
  <Application>Microsoft Office PowerPoint</Application>
  <PresentationFormat>Экран (4:3)</PresentationFormat>
  <Paragraphs>93</Paragraphs>
  <Slides>40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8" baseType="lpstr">
      <vt:lpstr>Шаблон начала</vt:lpstr>
      <vt:lpstr>2_colormaster</vt:lpstr>
      <vt:lpstr>1_colormaster</vt:lpstr>
      <vt:lpstr>Оформление по умолчанию</vt:lpstr>
      <vt:lpstr>План</vt:lpstr>
      <vt:lpstr>Исполнительная</vt:lpstr>
      <vt:lpstr>160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Устройство напряженных поясов  с наружной стороны здания</vt:lpstr>
      <vt:lpstr>Устройство напряженных поясов  с наружной стороны здания</vt:lpstr>
      <vt:lpstr>Устройство напряженных поясов с внутренней стороны здания</vt:lpstr>
      <vt:lpstr>Устройство напряженных поясов с внутренней стороны здания</vt:lpstr>
      <vt:lpstr>Установка металлических накладок</vt:lpstr>
      <vt:lpstr>Установка металлических накладок</vt:lpstr>
      <vt:lpstr>Установка внутренних анкеров</vt:lpstr>
      <vt:lpstr>Устройство железобетонных поясов</vt:lpstr>
      <vt:lpstr>Разгрузка с последующей заменой столба (простенка)</vt:lpstr>
      <vt:lpstr>Устройство стальной обоймы</vt:lpstr>
      <vt:lpstr>Устройство кирпичной обоймы</vt:lpstr>
      <vt:lpstr>Устройство железобетонной обоймы</vt:lpstr>
      <vt:lpstr>Устройство армированной растворной обоймы</vt:lpstr>
      <vt:lpstr>Разгрузка с последующей заменой столба (простенка)</vt:lpstr>
      <vt:lpstr>Устройство накладных поясов из уголков</vt:lpstr>
      <vt:lpstr>Устройство накладных поясов из швеллеров</vt:lpstr>
      <vt:lpstr>Частичное или полное заполнение проемов кладкой</vt:lpstr>
      <vt:lpstr>Презентация PowerPoint</vt:lpstr>
      <vt:lpstr>Презентация PowerPoint</vt:lpstr>
      <vt:lpstr>Устройство стальной обоймы</vt:lpstr>
      <vt:lpstr>Устройство кирпичной обоймы</vt:lpstr>
      <vt:lpstr>Устройство железобетонной обоймы</vt:lpstr>
      <vt:lpstr>Устройство армированной растворной обоймы</vt:lpstr>
      <vt:lpstr>Презентация PowerPoint</vt:lpstr>
      <vt:lpstr>Презентация PowerPoint</vt:lpstr>
      <vt:lpstr>Презентация PowerPoint</vt:lpstr>
      <vt:lpstr>Рефлексивная мишень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Asus))</dc:creator>
  <cp:lastModifiedBy>Asus))</cp:lastModifiedBy>
  <cp:revision>16</cp:revision>
  <dcterms:created xsi:type="dcterms:W3CDTF">2014-10-09T01:19:37Z</dcterms:created>
  <dcterms:modified xsi:type="dcterms:W3CDTF">2014-10-16T03:54:20Z</dcterms:modified>
</cp:coreProperties>
</file>