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9001125" cy="6840538"/>
  <p:notesSz cx="6858000" cy="9144000"/>
  <p:defaultTextStyle>
    <a:defPPr>
      <a:defRPr lang="ru-RU"/>
    </a:defPPr>
    <a:lvl1pPr marL="0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2582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5165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57747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0329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62911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15494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68076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20658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55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AE33C-F2A3-46BA-82FD-EFB412E0E5F8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85800"/>
            <a:ext cx="4511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07220-F564-41DD-BCEE-22E9F2912B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03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2582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5165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57747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0329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62911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15494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68076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20658" algn="l" defTabSz="905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07220-F564-41DD-BCEE-22E9F2912BB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220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3163" y="685800"/>
            <a:ext cx="451167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07220-F564-41DD-BCEE-22E9F2912BB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95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07220-F564-41DD-BCEE-22E9F2912BB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821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5028" y="228018"/>
            <a:ext cx="8560070" cy="6019673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08358" y="5340331"/>
            <a:ext cx="8587073" cy="1328189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085" y="1596126"/>
            <a:ext cx="7650956" cy="1775575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169" y="3546947"/>
            <a:ext cx="6300788" cy="146944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2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5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7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0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62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5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8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20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5028" y="228018"/>
            <a:ext cx="8560070" cy="142283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08358" y="712373"/>
            <a:ext cx="8587073" cy="1328189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5816" y="1444114"/>
            <a:ext cx="2025253" cy="4475907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056" y="1444114"/>
            <a:ext cx="5925741" cy="4475908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5028" y="228018"/>
            <a:ext cx="8560070" cy="472453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5952947" y="4192889"/>
            <a:ext cx="2831485" cy="712208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578394" y="4064914"/>
            <a:ext cx="5457882" cy="847973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784529" y="4077154"/>
            <a:ext cx="5382543" cy="772301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521840" y="4063801"/>
            <a:ext cx="3256313" cy="649890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08358" y="4048221"/>
            <a:ext cx="8587073" cy="1326488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250" y="2457287"/>
            <a:ext cx="7650956" cy="152012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6000" y="1433788"/>
            <a:ext cx="6317457" cy="9374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25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5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77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103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629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154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680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206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66082" y="2672370"/>
            <a:ext cx="3762470" cy="34385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572" y="2672370"/>
            <a:ext cx="3762470" cy="34385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083" y="2671295"/>
            <a:ext cx="3762470" cy="638133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2582" indent="0">
              <a:buNone/>
              <a:defRPr sz="2000" b="1"/>
            </a:lvl2pPr>
            <a:lvl3pPr marL="905165" indent="0">
              <a:buNone/>
              <a:defRPr sz="1800" b="1"/>
            </a:lvl3pPr>
            <a:lvl4pPr marL="1357747" indent="0">
              <a:buNone/>
              <a:defRPr sz="1600" b="1"/>
            </a:lvl4pPr>
            <a:lvl5pPr marL="1810329" indent="0">
              <a:buNone/>
              <a:defRPr sz="1600" b="1"/>
            </a:lvl5pPr>
            <a:lvl6pPr marL="2262911" indent="0">
              <a:buNone/>
              <a:defRPr sz="1600" b="1"/>
            </a:lvl6pPr>
            <a:lvl7pPr marL="2715494" indent="0">
              <a:buNone/>
              <a:defRPr sz="1600" b="1"/>
            </a:lvl7pPr>
            <a:lvl8pPr marL="3168076" indent="0">
              <a:buNone/>
              <a:defRPr sz="1600" b="1"/>
            </a:lvl8pPr>
            <a:lvl9pPr marL="362065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749" y="3420270"/>
            <a:ext cx="3760367" cy="269029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5572" y="2671294"/>
            <a:ext cx="3762470" cy="638133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2582" indent="0">
              <a:buNone/>
              <a:defRPr sz="2000" b="1"/>
            </a:lvl2pPr>
            <a:lvl3pPr marL="905165" indent="0">
              <a:buNone/>
              <a:defRPr sz="1800" b="1"/>
            </a:lvl3pPr>
            <a:lvl4pPr marL="1357747" indent="0">
              <a:buNone/>
              <a:defRPr sz="1600" b="1"/>
            </a:lvl4pPr>
            <a:lvl5pPr marL="1810329" indent="0">
              <a:buNone/>
              <a:defRPr sz="1600" b="1"/>
            </a:lvl5pPr>
            <a:lvl6pPr marL="2262911" indent="0">
              <a:buNone/>
              <a:defRPr sz="1600" b="1"/>
            </a:lvl6pPr>
            <a:lvl7pPr marL="2715494" indent="0">
              <a:buNone/>
              <a:defRPr sz="1600" b="1"/>
            </a:lvl7pPr>
            <a:lvl8pPr marL="3168076" indent="0">
              <a:buNone/>
              <a:defRPr sz="1600" b="1"/>
            </a:lvl8pPr>
            <a:lvl9pPr marL="362065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447" y="3420270"/>
            <a:ext cx="3762470" cy="269029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5028" y="228018"/>
            <a:ext cx="8560070" cy="142283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08358" y="712372"/>
            <a:ext cx="8587073" cy="1326488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5028" y="228018"/>
            <a:ext cx="8560070" cy="142283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12" y="3572282"/>
            <a:ext cx="3300413" cy="190015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594"/>
              </a:spcAft>
              <a:buNone/>
              <a:defRPr sz="1800">
                <a:solidFill>
                  <a:schemeClr val="tx2"/>
                </a:solidFill>
              </a:defRPr>
            </a:lvl1pPr>
            <a:lvl2pPr marL="452582" indent="0">
              <a:buNone/>
              <a:defRPr sz="1200"/>
            </a:lvl2pPr>
            <a:lvl3pPr marL="905165" indent="0">
              <a:buNone/>
              <a:defRPr sz="1000"/>
            </a:lvl3pPr>
            <a:lvl4pPr marL="1357747" indent="0">
              <a:buNone/>
              <a:defRPr sz="900"/>
            </a:lvl4pPr>
            <a:lvl5pPr marL="1810329" indent="0">
              <a:buNone/>
              <a:defRPr sz="900"/>
            </a:lvl5pPr>
            <a:lvl6pPr marL="2262911" indent="0">
              <a:buNone/>
              <a:defRPr sz="900"/>
            </a:lvl6pPr>
            <a:lvl7pPr marL="2715494" indent="0">
              <a:buNone/>
              <a:defRPr sz="900"/>
            </a:lvl7pPr>
            <a:lvl8pPr marL="3168076" indent="0">
              <a:buNone/>
              <a:defRPr sz="900"/>
            </a:lvl8pPr>
            <a:lvl9pPr marL="362065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08358" y="712373"/>
            <a:ext cx="8587073" cy="1328189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00112" y="2280179"/>
            <a:ext cx="3300413" cy="124953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275" y="1824143"/>
            <a:ext cx="3843075" cy="3800299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5028" y="228018"/>
            <a:ext cx="8560070" cy="6019673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08358" y="5340331"/>
            <a:ext cx="8587073" cy="1328189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7997" y="337805"/>
            <a:ext cx="3753072" cy="2423747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2266" y="2778441"/>
            <a:ext cx="3758803" cy="241530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2582" indent="0">
              <a:buNone/>
              <a:defRPr sz="1200"/>
            </a:lvl2pPr>
            <a:lvl3pPr marL="905165" indent="0">
              <a:buNone/>
              <a:defRPr sz="1000"/>
            </a:lvl3pPr>
            <a:lvl4pPr marL="1357747" indent="0">
              <a:buNone/>
              <a:defRPr sz="900"/>
            </a:lvl4pPr>
            <a:lvl5pPr marL="1810329" indent="0">
              <a:buNone/>
              <a:defRPr sz="900"/>
            </a:lvl5pPr>
            <a:lvl6pPr marL="2262911" indent="0">
              <a:buNone/>
              <a:defRPr sz="900"/>
            </a:lvl6pPr>
            <a:lvl7pPr marL="2715494" indent="0">
              <a:buNone/>
              <a:defRPr sz="900"/>
            </a:lvl7pPr>
            <a:lvl8pPr marL="3168076" indent="0">
              <a:buNone/>
              <a:defRPr sz="900"/>
            </a:lvl8pPr>
            <a:lvl9pPr marL="362065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5103" y="1368107"/>
            <a:ext cx="3510439" cy="291863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2582" indent="0">
              <a:buNone/>
              <a:defRPr sz="2800"/>
            </a:lvl2pPr>
            <a:lvl3pPr marL="905165" indent="0">
              <a:buNone/>
              <a:defRPr sz="2400"/>
            </a:lvl3pPr>
            <a:lvl4pPr marL="1357747" indent="0">
              <a:buNone/>
              <a:defRPr sz="2000"/>
            </a:lvl4pPr>
            <a:lvl5pPr marL="1810329" indent="0">
              <a:buNone/>
              <a:defRPr sz="2000"/>
            </a:lvl5pPr>
            <a:lvl6pPr marL="2262911" indent="0">
              <a:buNone/>
              <a:defRPr sz="2000"/>
            </a:lvl6pPr>
            <a:lvl7pPr marL="2715494" indent="0">
              <a:buNone/>
              <a:defRPr sz="2000"/>
            </a:lvl7pPr>
            <a:lvl8pPr marL="3168076" indent="0">
              <a:buNone/>
              <a:defRPr sz="2000"/>
            </a:lvl8pPr>
            <a:lvl9pPr marL="3620658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5028" y="228018"/>
            <a:ext cx="8560070" cy="2462594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16" tIns="45258" rIns="90516" bIns="45258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08358" y="1675153"/>
            <a:ext cx="8587073" cy="1326488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056" y="337467"/>
            <a:ext cx="8101013" cy="1249538"/>
          </a:xfrm>
          <a:prstGeom prst="rect">
            <a:avLst/>
          </a:prstGeom>
        </p:spPr>
        <p:txBody>
          <a:bodyPr vert="horz" lIns="90516" tIns="45258" rIns="90516" bIns="4525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2990" y="6234250"/>
            <a:ext cx="3727523" cy="364195"/>
          </a:xfrm>
          <a:prstGeom prst="rect">
            <a:avLst/>
          </a:prstGeom>
        </p:spPr>
        <p:txBody>
          <a:bodyPr vert="horz" lIns="90516" tIns="45258" rIns="90516" bIns="45258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613" y="6234250"/>
            <a:ext cx="3727524" cy="364195"/>
          </a:xfrm>
          <a:prstGeom prst="rect">
            <a:avLst/>
          </a:prstGeom>
        </p:spPr>
        <p:txBody>
          <a:bodyPr vert="horz" lIns="90516" tIns="45258" rIns="90516" bIns="45258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28727" y="6234249"/>
            <a:ext cx="1143672" cy="364195"/>
          </a:xfrm>
          <a:prstGeom prst="rect">
            <a:avLst/>
          </a:prstGeom>
        </p:spPr>
        <p:txBody>
          <a:bodyPr vert="horz" lIns="90516" tIns="45258" rIns="90516" bIns="45258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8441" y="2668655"/>
            <a:ext cx="7292578" cy="3441910"/>
          </a:xfrm>
          <a:prstGeom prst="rect">
            <a:avLst/>
          </a:prstGeom>
        </p:spPr>
        <p:txBody>
          <a:bodyPr vert="horz" lIns="90516" tIns="45258" rIns="90516" bIns="4525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05165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1549" indent="-271549" algn="l" defTabSz="90516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0443" indent="-271549" algn="l" defTabSz="90516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47021" indent="-226291" algn="l" defTabSz="90516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31456" indent="-226291" algn="l" defTabSz="90516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8263" indent="-226291" algn="l" defTabSz="90516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65071" indent="-226291" algn="l" defTabSz="905165" rtl="0" eaLnBrk="1" latinLnBrk="0" hangingPunct="1">
        <a:spcBef>
          <a:spcPts val="380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81878" indent="-226291" algn="l" defTabSz="905165" rtl="0" eaLnBrk="1" latinLnBrk="0" hangingPunct="1">
        <a:spcBef>
          <a:spcPts val="380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398686" indent="-226291" algn="l" defTabSz="905165" rtl="0" eaLnBrk="1" latinLnBrk="0" hangingPunct="1">
        <a:spcBef>
          <a:spcPts val="380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15494" indent="-226291" algn="l" defTabSz="905165" rtl="0" eaLnBrk="1" latinLnBrk="0" hangingPunct="1">
        <a:spcBef>
          <a:spcPts val="380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582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5165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747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0329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2911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5494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8076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0658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Дмитрий Донской. 10 факторов победы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6146" y="1980109"/>
            <a:ext cx="7416823" cy="44644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Русь и борцы за ее свободу в 14 веке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65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Пересвет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Ослябя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 descr="«Поединок Пересвета с Челубеем на Куликовом поле». Художник Михаил Авилов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36" y="1696478"/>
            <a:ext cx="7371819" cy="43159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65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1121" y="1992752"/>
            <a:ext cx="8009765" cy="4892714"/>
          </a:xfrm>
          <a:prstGeom prst="rect">
            <a:avLst/>
          </a:prstGeom>
        </p:spPr>
        <p:txBody>
          <a:bodyPr wrap="square" lIns="90516" tIns="45258" rIns="90516" bIns="45258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Преподобный Сергий направил к Дмитрию двоих витязей-монахов – Александра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Пересвета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Родиона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Ослябю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Глядя на них, все понимали, что с войском Дмитрия – благословение Сергия. Не будь иноков в войске Дмитрия – наверное, не удалось бы князю собрать столь крепкое ополчение. Недаром в народе подвиги святых воинов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Пересвета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Осляби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запомнились как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Пересвет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пожертвовал собой в поединке с монгольским богатырем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Челубеем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Ослябя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погиб в бою и, по одной из версий, спас от гибели раненого Димитрия. Александр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Пересвет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Родион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Ослябя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причислены Русской Православной Церковью к лику святых в чине преподобных.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229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Евгений Евтушенко «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Непрядва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4099" y="2126814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пока еще в деле негромки,</a:t>
            </a:r>
          </a:p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 еще не на скаку</a:t>
            </a:r>
          </a:p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квозь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листву проступают потомки</a:t>
            </a:r>
          </a:p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Непрядвой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засадном полку.</a:t>
            </a:r>
          </a:p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шепну я потомкам: «Я с вами…» –</a:t>
            </a:r>
          </a:p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лошажьих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трепещущих морд,</a:t>
            </a:r>
          </a:p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встану к потомкам под знамя,</a:t>
            </a:r>
          </a:p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его куликовский развёрт…</a:t>
            </a:r>
          </a:p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9708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102600" cy="12493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Трагедия монгольского завоевания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836093"/>
            <a:ext cx="9001125" cy="3601095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Феодальная раздробленность губительно повлияла на обороноспособность Руси. Княжества враждовали. Князья не доверяли друг другу. Этим воспользовался сильный и коварный враг – монголы, которые в 12-13 веках подчинили всю центральную и восточную Азию, а их правитель – Чингисхан – мечтал о завоевании мира. Умирая, он завещал своему внучатному племяннику – хану Бату – земли к западу от Урала. Тот выполнил завещание великого хана и завоевал русские земли. Воюя с монголами поодиночке, князья стали жертвой своей вражды: с 1237 по 1240 год монголы разбили разрозненные русские дружины. На 200 лет на Руси установилось монгольское владычество.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3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Дмитрий Донской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Объект 6" descr="Князь Димитрий Донской. Титулярник XVII века. Фото Shakko/Wikipedia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82" y="1764085"/>
            <a:ext cx="4245471" cy="43924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572572" y="1332037"/>
            <a:ext cx="4248470" cy="4778843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Два столетия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народ яростно сопротивлялся завоеванию. 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Помнит  Россия героя великой борьбы с врагом святого князя Дмитрия Донского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80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80083" y="772597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Князь Дмитрий воплощал в себе всю силу и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политический ум,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накопленные за несколько поколений московских князей, потомков Даниила Ивановича. Он рано лишился отца и стал княжить под руководством митрополита Алексия. Когда золотоордынский властитель Мамай послал темника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Бегича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Москву – войско Дмитрия Донского разгромило его на реке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Воже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… Эта победа вдохновила москвичей. Но Дмитрий прославился не только как полководец. Он превратил московский Кремль в мощную белокаменную крепость. Расширял границы княжества, заботился о благосостоянии подданных. Только такой опытный правитель и мог дать отпор новому нашествию на Русь.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" y="539949"/>
            <a:ext cx="8101013" cy="10470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Преподобный Сергий Радонежский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Преподобный Сергий благословляет Димитрия Донского на битву с Мамаем. Литография XIX в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774" y="2342900"/>
            <a:ext cx="5627578" cy="3878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645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52089" y="1849815"/>
            <a:ext cx="84249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Символом этого стремления стал преподобный Сергий Радонежский. Его подвиг стал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великим 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только в истории монашества, но и государства. При этом преподобный не стремился к власти, не извлекал выгод из влияния на светскую власть. Просто видел свою миссию в защите православной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веры,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числе,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под сенью Московской державы.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Благодаря его подвижничеству на Руси возникло множество монастырей, крупнейший из которых -Троицкий - получил его имя, и сегодня его название - Троице-Сергиева лавра - великий  православный и исторический памятник русской духовности. Он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благословил князя и всё воинство на бой с Мамаем.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89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Воевода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Боброк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Художник Евгений Данилевски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38" y="1692077"/>
            <a:ext cx="7704856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8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7590" y="334991"/>
            <a:ext cx="8293296" cy="5631378"/>
          </a:xfrm>
          <a:prstGeom prst="rect">
            <a:avLst/>
          </a:prstGeom>
        </p:spPr>
        <p:txBody>
          <a:bodyPr wrap="square" lIns="90516" tIns="45258" rIns="90516" bIns="45258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Дмитрий Михайлович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Боброк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-Волынский был одним из лучших полководцев того времени. Ко времени Куликовской битвы он служил великим князьям Московским уже около пятнадцати лет. Был одним из самых влиятельных и деятельных бояр Москвы. На Волыни неподалеку от Львова есть река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Боберка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По-видимому, там находилась вотчина Дмитрия Михайловича. Отсюда и прозвище.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Он участвовал в победном походе в Волжскую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Булгарию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 битве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Скорнищеве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наголову разбил воинство рязанского князя Олега – извечного соперника Москвы. Талант воеводы проявился и во время успешного похода в Брянское княжество. Во время похода на Мамая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Боброк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был правой рукой великого князя и, возможно, главным тактиком битвы. Как-никак, к тому времени он стал родственником великого князя: сестра Дмитрия Донского Анна была его женой.</a:t>
            </a:r>
          </a:p>
        </p:txBody>
      </p:sp>
    </p:spTree>
    <p:extLst>
      <p:ext uri="{BB962C8B-B14F-4D97-AF65-F5344CB8AC3E}">
        <p14:creationId xmlns:p14="http://schemas.microsoft.com/office/powerpoint/2010/main" val="38673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4"/>
          </p:nvPr>
        </p:nvSpPr>
        <p:spPr>
          <a:xfrm>
            <a:off x="4572571" y="331809"/>
            <a:ext cx="4110081" cy="577907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уликовской битвы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вместе с серпуховским князем Владимиром Андреевичем, воевода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Боброк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командовал засадным полком, который вступил в битву только через 5 часов после ее начала, своевременно «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разумным своим воеводою». Для врага эта атака стала смертельной.</a:t>
            </a:r>
          </a:p>
          <a:p>
            <a:endParaRPr lang="ru-RU" sz="2800" dirty="0"/>
          </a:p>
        </p:txBody>
      </p:sp>
      <p:pic>
        <p:nvPicPr>
          <p:cNvPr id="12" name="Объект 9" descr="Воевода Дмитрий Боброк Волынец слушает землю перед Куликовской битвой / Сказание о Мамаевом побоище."/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08" y="331810"/>
            <a:ext cx="4210962" cy="5778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80639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140</TotalTime>
  <Words>684</Words>
  <Application>Microsoft Office PowerPoint</Application>
  <PresentationFormat>Произвольный</PresentationFormat>
  <Paragraphs>27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Русь и борцы за ее свободу в 14 веке</vt:lpstr>
      <vt:lpstr>Трагедия монгольского завоевания Руси</vt:lpstr>
      <vt:lpstr>Дмитрий Донской</vt:lpstr>
      <vt:lpstr>Презентация PowerPoint</vt:lpstr>
      <vt:lpstr>Преподобный Сергий Радонежский </vt:lpstr>
      <vt:lpstr>Презентация PowerPoint</vt:lpstr>
      <vt:lpstr>Воевода Боброк</vt:lpstr>
      <vt:lpstr>Презентация PowerPoint</vt:lpstr>
      <vt:lpstr>Презентация PowerPoint</vt:lpstr>
      <vt:lpstr>Пересвет и Ослябя </vt:lpstr>
      <vt:lpstr>Презентация PowerPoint</vt:lpstr>
      <vt:lpstr>Евгений Евтушенко «Непрядва»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Русь и борцы за ее свободу в 14 веке</dc:title>
  <dc:creator>Ольга</dc:creator>
  <cp:lastModifiedBy>Ольга</cp:lastModifiedBy>
  <cp:revision>12</cp:revision>
  <dcterms:created xsi:type="dcterms:W3CDTF">2017-05-13T10:49:08Z</dcterms:created>
  <dcterms:modified xsi:type="dcterms:W3CDTF">2017-05-13T13:27:51Z</dcterms:modified>
</cp:coreProperties>
</file>