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8" r:id="rId4"/>
    <p:sldId id="261" r:id="rId5"/>
    <p:sldId id="289" r:id="rId6"/>
    <p:sldId id="263" r:id="rId7"/>
    <p:sldId id="290" r:id="rId8"/>
    <p:sldId id="265" r:id="rId9"/>
    <p:sldId id="291" r:id="rId10"/>
    <p:sldId id="267" r:id="rId11"/>
    <p:sldId id="292" r:id="rId12"/>
    <p:sldId id="269" r:id="rId13"/>
    <p:sldId id="293" r:id="rId14"/>
    <p:sldId id="271" r:id="rId15"/>
    <p:sldId id="294" r:id="rId16"/>
    <p:sldId id="273" r:id="rId17"/>
    <p:sldId id="295" r:id="rId18"/>
    <p:sldId id="275" r:id="rId19"/>
    <p:sldId id="296" r:id="rId20"/>
    <p:sldId id="277" r:id="rId21"/>
    <p:sldId id="297" r:id="rId22"/>
    <p:sldId id="279" r:id="rId23"/>
    <p:sldId id="298" r:id="rId24"/>
    <p:sldId id="281" r:id="rId25"/>
    <p:sldId id="299" r:id="rId26"/>
    <p:sldId id="283" r:id="rId27"/>
    <p:sldId id="300" r:id="rId28"/>
    <p:sldId id="285" r:id="rId29"/>
    <p:sldId id="301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7D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texturas-de-papel-parede-padr-o-fundos-azuis-widescreen-98558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zoloto_pletenie_fon_1920x1200.jpg"/>
            <p:cNvPicPr>
              <a:picLocks noChangeAspect="1"/>
            </p:cNvPicPr>
            <p:nvPr/>
          </p:nvPicPr>
          <p:blipFill>
            <a:blip r:embed="rId3" cstate="print"/>
            <a:srcRect r="85437"/>
            <a:stretch>
              <a:fillRect/>
            </a:stretch>
          </p:blipFill>
          <p:spPr>
            <a:xfrm>
              <a:off x="0" y="0"/>
              <a:ext cx="1259632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Рисунок 9" descr="0_720a0_e205f838_XL.png"/>
            <p:cNvPicPr>
              <a:picLocks noChangeAspect="1"/>
            </p:cNvPicPr>
            <p:nvPr/>
          </p:nvPicPr>
          <p:blipFill>
            <a:blip r:embed="rId4" cstate="print"/>
            <a:srcRect l="6487" t="20264" r="9188" b="3841"/>
            <a:stretch>
              <a:fillRect/>
            </a:stretch>
          </p:blipFill>
          <p:spPr>
            <a:xfrm>
              <a:off x="611560" y="4437112"/>
              <a:ext cx="3744416" cy="23042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Рисунок 10" descr="0_dd10e_c5309bdf_XL (2)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80312" y="116632"/>
              <a:ext cx="1579242" cy="8291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2" name="Группа 14"/>
            <p:cNvGrpSpPr/>
            <p:nvPr/>
          </p:nvGrpSpPr>
          <p:grpSpPr>
            <a:xfrm>
              <a:off x="467544" y="332656"/>
              <a:ext cx="2640294" cy="1584176"/>
              <a:chOff x="467544" y="332656"/>
              <a:chExt cx="2640294" cy="1584176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827584" y="476672"/>
                <a:ext cx="1440160" cy="7920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" name="Рисунок 13" descr="c124754cc721.jp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67544" y="332656"/>
                <a:ext cx="2640294" cy="1584176"/>
              </a:xfrm>
              <a:prstGeom prst="rect">
                <a:avLst/>
              </a:prstGeom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texturas-de-papel-parede-padr-o-fundos-azuis-widescreen-98558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attachment-0001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251520" y="188640"/>
              <a:ext cx="8640960" cy="6669360"/>
            </a:xfrm>
            <a:prstGeom prst="round2DiagRect">
              <a:avLst>
                <a:gd name="adj1" fmla="val 8140"/>
                <a:gd name="adj2" fmla="val 0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0" name="Рисунок 9" descr="0_7db68_f430077f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4932305"/>
              <a:ext cx="2121528" cy="19256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texturas-de-papel-parede-padr-o-fundos-azuis-widescreen-98558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attachment-0001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251520" y="188640"/>
              <a:ext cx="8640960" cy="6669360"/>
            </a:xfrm>
            <a:prstGeom prst="round2DiagRect">
              <a:avLst>
                <a:gd name="adj1" fmla="val 8140"/>
                <a:gd name="adj2" fmla="val 0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0" name="Рисунок 9" descr="0_7db68_f430077f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4932305"/>
              <a:ext cx="2121528" cy="19256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texturas-de-papel-parede-padr-o-fundos-azuis-widescreen-98558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attachment-0001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251520" y="188640"/>
              <a:ext cx="8640960" cy="6669360"/>
            </a:xfrm>
            <a:prstGeom prst="round2DiagRect">
              <a:avLst>
                <a:gd name="adj1" fmla="val 8140"/>
                <a:gd name="adj2" fmla="val 0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0" name="Рисунок 9" descr="0_7db68_f430077f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4932305"/>
              <a:ext cx="2121528" cy="19256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texturas-de-papel-parede-padr-o-fundos-azuis-widescreen-98558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attachment-0001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251520" y="188640"/>
              <a:ext cx="8640960" cy="6669360"/>
            </a:xfrm>
            <a:prstGeom prst="round2DiagRect">
              <a:avLst>
                <a:gd name="adj1" fmla="val 8140"/>
                <a:gd name="adj2" fmla="val 0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0" name="Рисунок 9" descr="0_7db68_f430077f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4932305"/>
              <a:ext cx="2121528" cy="19256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9" name="Рисунок 8" descr="texturas-de-papel-parede-padr-o-fundos-azuis-widescreen-98558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Рисунок 9" descr="attachment-0001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251520" y="188640"/>
              <a:ext cx="8640960" cy="6669360"/>
            </a:xfrm>
            <a:prstGeom prst="round2DiagRect">
              <a:avLst>
                <a:gd name="adj1" fmla="val 8140"/>
                <a:gd name="adj2" fmla="val 0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1" name="Рисунок 10" descr="0_7db68_f430077f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4932305"/>
              <a:ext cx="2121528" cy="19256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11" name="Рисунок 10" descr="texturas-de-papel-parede-padr-o-fundos-azuis-widescreen-98558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2" name="Рисунок 11" descr="attachment-0001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251520" y="188640"/>
              <a:ext cx="8640960" cy="6669360"/>
            </a:xfrm>
            <a:prstGeom prst="round2DiagRect">
              <a:avLst>
                <a:gd name="adj1" fmla="val 8140"/>
                <a:gd name="adj2" fmla="val 0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3" name="Рисунок 12" descr="0_7db68_f430077f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4932305"/>
              <a:ext cx="2121528" cy="19256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7" name="Рисунок 6" descr="texturas-de-papel-parede-padr-o-fundos-azuis-widescreen-98558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8" name="Рисунок 7" descr="attachment-0001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251520" y="188640"/>
              <a:ext cx="8640960" cy="6669360"/>
            </a:xfrm>
            <a:prstGeom prst="round2DiagRect">
              <a:avLst>
                <a:gd name="adj1" fmla="val 8140"/>
                <a:gd name="adj2" fmla="val 0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9" name="Рисунок 8" descr="0_7db68_f430077f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4932305"/>
              <a:ext cx="2121528" cy="19256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6" name="Рисунок 5" descr="texturas-de-papel-parede-padr-o-fundos-azuis-widescreen-98558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7" name="Рисунок 6" descr="attachment-0001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251520" y="188640"/>
              <a:ext cx="8640960" cy="6669360"/>
            </a:xfrm>
            <a:prstGeom prst="round2DiagRect">
              <a:avLst>
                <a:gd name="adj1" fmla="val 8140"/>
                <a:gd name="adj2" fmla="val 0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8" name="Рисунок 7" descr="0_7db68_f430077f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4932305"/>
              <a:ext cx="2121528" cy="19256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9" name="Рисунок 8" descr="texturas-de-papel-parede-padr-o-fundos-azuis-widescreen-98558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Рисунок 9" descr="attachment-0001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251520" y="188640"/>
              <a:ext cx="8640960" cy="6669360"/>
            </a:xfrm>
            <a:prstGeom prst="round2DiagRect">
              <a:avLst>
                <a:gd name="adj1" fmla="val 8140"/>
                <a:gd name="adj2" fmla="val 0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1" name="Рисунок 10" descr="0_7db68_f430077f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4932305"/>
              <a:ext cx="2121528" cy="19256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9" name="Рисунок 8" descr="texturas-de-papel-parede-padr-o-fundos-azuis-widescreen-98558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Рисунок 9" descr="attachment-0001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251520" y="188640"/>
              <a:ext cx="8640960" cy="6669360"/>
            </a:xfrm>
            <a:prstGeom prst="round2DiagRect">
              <a:avLst>
                <a:gd name="adj1" fmla="val 8140"/>
                <a:gd name="adj2" fmla="val 0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1" name="Рисунок 10" descr="0_7db68_f430077f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4932305"/>
              <a:ext cx="2121528" cy="19256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5.xml"/><Relationship Id="rId3" Type="http://schemas.openxmlformats.org/officeDocument/2006/relationships/slide" Target="slide5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2" Type="http://schemas.openxmlformats.org/officeDocument/2006/relationships/slide" Target="slide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21.xml"/><Relationship Id="rId5" Type="http://schemas.openxmlformats.org/officeDocument/2006/relationships/slide" Target="slide9.xml"/><Relationship Id="rId15" Type="http://schemas.openxmlformats.org/officeDocument/2006/relationships/slide" Target="slide29.xml"/><Relationship Id="rId10" Type="http://schemas.openxmlformats.org/officeDocument/2006/relationships/slide" Target="slide19.xml"/><Relationship Id="rId4" Type="http://schemas.openxmlformats.org/officeDocument/2006/relationships/slide" Target="slide7.xml"/><Relationship Id="rId9" Type="http://schemas.openxmlformats.org/officeDocument/2006/relationships/slide" Target="slide17.xml"/><Relationship Id="rId14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130425"/>
            <a:ext cx="7884368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</a:rPr>
              <a:t>Галерея маршалов Советского Союза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356992"/>
            <a:ext cx="4496544" cy="1752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Подвиг- он от слова «подвигать»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Слабых - к цели,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К мужеству – отставших.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Поднимать упавших и уставших,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Подвигать, погасших зажигать!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/>
              <a:t>Говоров Леонид </a:t>
            </a:r>
            <a:r>
              <a:rPr lang="ru-RU" sz="4000" b="1" dirty="0" smtClean="0"/>
              <a:t> Александрович</a:t>
            </a:r>
            <a:endParaRPr lang="ru-RU" sz="4000" b="1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8425" indent="98425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Маршал Л. А. Говоров имел:</a:t>
            </a:r>
          </a:p>
          <a:p>
            <a:pPr marL="98425" indent="98425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/>
              <a:t>Золотую Звезду Героя Советского Союза (27.01.1945), </a:t>
            </a:r>
            <a:r>
              <a:rPr lang="ru-RU" sz="2400" dirty="0" smtClean="0"/>
              <a:t>                5 </a:t>
            </a:r>
            <a:r>
              <a:rPr lang="ru-RU" sz="2400" dirty="0"/>
              <a:t>орденов Ленина,</a:t>
            </a:r>
          </a:p>
          <a:p>
            <a:pPr marL="98425" indent="98425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/>
              <a:t>орден «Победа» (31.05.1945),</a:t>
            </a:r>
          </a:p>
          <a:p>
            <a:pPr marL="98425" indent="98425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/>
              <a:t>3 ордена Красного Знамени,</a:t>
            </a:r>
          </a:p>
          <a:p>
            <a:pPr marL="98425" indent="98425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/>
              <a:t>2 ордена Суворова 1-й степени,</a:t>
            </a:r>
          </a:p>
          <a:p>
            <a:pPr marL="98425" indent="98425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/>
              <a:t>орден Кутузова 1-й степени,</a:t>
            </a:r>
          </a:p>
          <a:p>
            <a:pPr marL="98425" indent="98425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/>
              <a:t>орден Красной Звезды — всего 13 ордена и 7 медалей,</a:t>
            </a:r>
          </a:p>
          <a:p>
            <a:pPr marL="98425" indent="98425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/>
              <a:t>тувинский «Орден Республики»,</a:t>
            </a:r>
          </a:p>
          <a:p>
            <a:pPr marL="98425" indent="98425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/>
              <a:t>3 иностранные ордена.</a:t>
            </a:r>
          </a:p>
        </p:txBody>
      </p:sp>
      <p:sp>
        <p:nvSpPr>
          <p:cNvPr id="40969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8384" y="6165304"/>
            <a:ext cx="609600" cy="3810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Малиновский Родион</a:t>
            </a:r>
            <a:r>
              <a:rPr lang="ru-RU" sz="4000" b="1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Яковлевич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067944" y="1905000"/>
            <a:ext cx="4618856" cy="4525963"/>
          </a:xfrm>
          <a:prstGeom prst="rect">
            <a:avLst/>
          </a:prstGeom>
        </p:spPr>
        <p:txBody>
          <a:bodyPr/>
          <a:lstStyle/>
          <a:p>
            <a:pPr marL="0" marR="0" lvl="0" indent="182563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Отличился в Сталинградской битве. Армия Малиновского остановила, а затем разгромила группу армий «Дон» фельдмаршала Э. фон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Манштейна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пытавшуюся деблокировать окруженную под Сталинградом группировку Паулюса. Войска генерала Малиновского освобождали Ростов и Донбасс (1943), участвовали в очищении от врага Правобережной Украины; разбив войска Э. фон Клейста, взяли 1944 г. Одессу; совместно с войсками генерала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Толбухина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разгромили южное крыло вражеского фронта, окружив 22 немецких дивизий и 3-ю румынскую армию в Ясско-Кишиневской операции. Войска 2-го Украинского фронта маршала Р. Я. Малиновского освобождали Румынию, Венгрию, Австрию, Чехословакию. 13 августа 1944 г. вступили в Бухарест, штурмом взяли Будапешт, освобождали Прагу.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7" descr="malinovs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905000"/>
            <a:ext cx="2880246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/>
              <a:t>Малиновский </a:t>
            </a:r>
            <a:r>
              <a:rPr lang="ru-RU" sz="4000" b="1" dirty="0" smtClean="0"/>
              <a:t>Родион</a:t>
            </a:r>
            <a:r>
              <a:rPr lang="ru-RU" sz="4000" b="1" dirty="0"/>
              <a:t> </a:t>
            </a:r>
            <a:r>
              <a:rPr lang="ru-RU" sz="4000" b="1" dirty="0" smtClean="0"/>
              <a:t>Яковлевич</a:t>
            </a:r>
            <a:endParaRPr lang="ru-RU" sz="4000" b="1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556792"/>
            <a:ext cx="8229600" cy="4876800"/>
          </a:xfrm>
        </p:spPr>
        <p:txBody>
          <a:bodyPr/>
          <a:lstStyle/>
          <a:p>
            <a:pPr marL="92075" indent="349250">
              <a:buFont typeface="Wingdings" pitchFamily="2" charset="2"/>
              <a:buNone/>
            </a:pPr>
            <a:r>
              <a:rPr lang="ru-RU" sz="2000" dirty="0"/>
              <a:t>Маршал Р.Я. Малиновский имел</a:t>
            </a:r>
            <a:r>
              <a:rPr lang="ru-RU" sz="2800" dirty="0"/>
              <a:t>:</a:t>
            </a:r>
          </a:p>
          <a:p>
            <a:pPr marL="92075" indent="349250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2 Золотые Звезды Героя Советского Союза (8.09.1945, 22.11.1958),</a:t>
            </a:r>
          </a:p>
          <a:p>
            <a:pPr marL="92075" indent="349250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5 орденов Ленина,</a:t>
            </a:r>
          </a:p>
          <a:p>
            <a:pPr marL="92075" indent="349250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орден «Победа» (26.04.1945),</a:t>
            </a:r>
          </a:p>
          <a:p>
            <a:pPr marL="92075" indent="349250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3 ордена Красного Знамени,</a:t>
            </a:r>
          </a:p>
          <a:p>
            <a:pPr marL="92075" indent="349250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2 ордена Суворова 1-й степени,</a:t>
            </a:r>
          </a:p>
          <a:p>
            <a:pPr marL="92075" indent="349250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орден Кутузова 1-й степени,</a:t>
            </a:r>
          </a:p>
          <a:p>
            <a:pPr marL="92075" indent="349250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всего 12 орденов и 9 медалей;</a:t>
            </a:r>
          </a:p>
          <a:p>
            <a:pPr marL="92075" indent="349250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а также 24 иностранные награды (в том числе 15 орденов иностранных государств). </a:t>
            </a:r>
          </a:p>
          <a:p>
            <a:pPr marL="92075" indent="349250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Герой Советского Союза. В 1964 году ему было присвоено звание Народный Герой Югославии.</a:t>
            </a:r>
          </a:p>
          <a:p>
            <a:pPr marL="92075" indent="349250">
              <a:buClr>
                <a:schemeClr val="tx1"/>
              </a:buClr>
              <a:buFont typeface="Wingdings" pitchFamily="2" charset="2"/>
              <a:buChar char="Ø"/>
            </a:pPr>
            <a:endParaRPr lang="ru-RU" sz="2000" dirty="0"/>
          </a:p>
        </p:txBody>
      </p:sp>
      <p:sp>
        <p:nvSpPr>
          <p:cNvPr id="41993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8384" y="6165304"/>
            <a:ext cx="609600" cy="3810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70992" y="47322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Конев Иван Степанович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3995936" y="1700808"/>
            <a:ext cx="4676056" cy="4724400"/>
          </a:xfrm>
          <a:prstGeom prst="rect">
            <a:avLst/>
          </a:prstGeom>
        </p:spPr>
        <p:txBody>
          <a:bodyPr/>
          <a:lstStyle/>
          <a:p>
            <a:pPr marL="0" marR="0" lvl="0" indent="92075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Участвовал в сражениях под Смоленском и Калинином (1941), в битве под Москвой (1941–1942). Во время Курской битвы, совместно с войсками генерала Н.Ф. Ватутина разгромил врага на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Белгородско-Харьковском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плацдарме — бастионе Германии на Украине. 5 августа 1943 г. войска Конева взяли г. Белгород,, а 24 августа — взят Харьков. Далее следовал прорыв «Восточного вала» на Днепре. В июле-августе они разгромили группу армий «Северная Украина» фельдмаршала Э. фон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Манштейна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Львовско-Сандомирской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операции. С именем маршала Конева, прозванного «генералом вперед», связаны блестящие победы на заключительном этапе войны — в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Висло-Одерской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Берлинской и Пражской операциях. В ходе Берлинской операции его войска вышли к р. Эльбе у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Торгау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встретились с американскими войсками генерала О. Брэдли (25.04.1945). 9-го мая завершился разгром фельдмаршала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Шернера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под Прагой. Высшие ордена «Белого Льва» 1-го класса и «Чехословацкий военный крест 1939 года» были наградой маршалу за освобождение чешской столицы. 57 раз салютовала Москва войскам И. С. Конева.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7" descr="Kon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556792"/>
            <a:ext cx="2803525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Конев Иван </a:t>
            </a:r>
            <a:r>
              <a:rPr lang="ru-RU" sz="4000" b="1" dirty="0" smtClean="0"/>
              <a:t>Степанович</a:t>
            </a:r>
            <a:endParaRPr lang="ru-RU" sz="4000" b="1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2880" y="1412776"/>
            <a:ext cx="8229600" cy="4525963"/>
          </a:xfrm>
        </p:spPr>
        <p:txBody>
          <a:bodyPr/>
          <a:lstStyle/>
          <a:p>
            <a:pPr marL="0" indent="274638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Маршал И. С. Конев имел:</a:t>
            </a:r>
          </a:p>
          <a:p>
            <a:pPr marL="0" indent="274638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две Золотые Звезды Героя Советского Союза (29.07.1944, 1.06.1945),</a:t>
            </a:r>
          </a:p>
          <a:p>
            <a:pPr marL="0" indent="274638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7 орденов Ленина,</a:t>
            </a:r>
          </a:p>
          <a:p>
            <a:pPr marL="0" indent="274638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орден «Победа» (30.03.1945),</a:t>
            </a:r>
          </a:p>
          <a:p>
            <a:pPr marL="0" indent="274638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орден Октябрьской Революции,</a:t>
            </a:r>
          </a:p>
          <a:p>
            <a:pPr marL="0" indent="274638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3 ордена Красного Знамени,</a:t>
            </a:r>
          </a:p>
          <a:p>
            <a:pPr marL="0" indent="274638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2 ордена Суворова 1-й степени,</a:t>
            </a:r>
          </a:p>
          <a:p>
            <a:pPr marL="0" indent="274638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2 ордена Кутузова 1-й степени,</a:t>
            </a:r>
          </a:p>
          <a:p>
            <a:pPr marL="0" indent="274638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орден Красной Звезды,</a:t>
            </a:r>
          </a:p>
          <a:p>
            <a:pPr marL="0" indent="274638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почетное именное оружие — шашку с Золотым Гербом СССР (1968),</a:t>
            </a:r>
          </a:p>
          <a:p>
            <a:pPr marL="0" indent="274638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24 иностранные награды (в том числе 13 иностранных орденов). </a:t>
            </a:r>
          </a:p>
          <a:p>
            <a:pPr marL="0" indent="274638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Маршал И. С. Конев — дважды Герой Советского Союза, Герой Чехословацкой социалистической республики (1970), Герой Монгольской Народной Республики (1971).</a:t>
            </a:r>
          </a:p>
        </p:txBody>
      </p:sp>
      <p:sp>
        <p:nvSpPr>
          <p:cNvPr id="43017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8384" y="6165304"/>
            <a:ext cx="609600" cy="3810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3352" y="32920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Толбухин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Фёдор Иванович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995936" y="1124744"/>
            <a:ext cx="4470648" cy="5257800"/>
          </a:xfrm>
          <a:prstGeom prst="rect">
            <a:avLst/>
          </a:prstGeom>
        </p:spPr>
        <p:txBody>
          <a:bodyPr/>
          <a:lstStyle/>
          <a:p>
            <a:pPr marL="0" marR="0" lvl="0" indent="182563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Отличился в Сталинградской битве, командуя 57-й армией. Весной 1943 года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Толбухин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стал командующим Южным, а с октября — 4-м Украинским, с мая 1944 и до конца войны — 3-м Украинским фронтом. Войска генерала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Толбухина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разбили врага на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Миуссе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Молочной, освобождали Таганрог и Донбасс. Весной 1944 года вторглись в Крым и 9 мая штурмом взяли Севастополь. В августе 1944 совместно с войсками Р. Я. Малиновского разгромили группу армии «Южная Украина» ген. г.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Фризнера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Ясско-Кишиневской операции. Войска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Толбухина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освобождали Румынию, Болгарию, Югославию, Венгрию и Австрию. Москва 34 раза салютовала войскам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Толбухина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На Параде Победы 24 июня 1945 года маршал возглавлял колонну 3-го Украинского фронта. </a:t>
            </a:r>
          </a:p>
          <a:p>
            <a:pPr marL="0" marR="0" lvl="0" indent="182563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1965 году маршалу Ф. И.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Толбухину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посмертно было присвоено звание Героя Советского Союза.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6" descr="20_0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700808"/>
            <a:ext cx="28575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err="1"/>
              <a:t>Толбухин</a:t>
            </a:r>
            <a:r>
              <a:rPr lang="ru-RU" sz="4000" b="1" dirty="0"/>
              <a:t> Фёдор </a:t>
            </a:r>
            <a:r>
              <a:rPr lang="ru-RU" sz="4000" b="1" dirty="0" smtClean="0"/>
              <a:t>Иванович</a:t>
            </a:r>
            <a:endParaRPr lang="ru-RU" sz="4000" b="1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2075" indent="273050">
              <a:lnSpc>
                <a:spcPct val="80000"/>
              </a:lnSpc>
              <a:buFont typeface="Wingdings" pitchFamily="2" charset="2"/>
              <a:buNone/>
              <a:tabLst>
                <a:tab pos="715963" algn="l"/>
              </a:tabLst>
            </a:pPr>
            <a:r>
              <a:rPr lang="ru-RU" sz="2000"/>
              <a:t>Маршал Ф. И. Толбухин имел:</a:t>
            </a:r>
          </a:p>
          <a:p>
            <a:pPr marL="92075" indent="27305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tabLst>
                <a:tab pos="715963" algn="l"/>
              </a:tabLst>
            </a:pPr>
            <a:r>
              <a:rPr lang="ru-RU" sz="2000"/>
              <a:t>2 ордена Ленина,</a:t>
            </a:r>
          </a:p>
          <a:p>
            <a:pPr marL="92075" indent="27305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tabLst>
                <a:tab pos="715963" algn="l"/>
              </a:tabLst>
            </a:pPr>
            <a:r>
              <a:rPr lang="ru-RU" sz="2000"/>
              <a:t>орден «Победа» (26.04.1945),</a:t>
            </a:r>
          </a:p>
          <a:p>
            <a:pPr marL="92075" indent="27305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tabLst>
                <a:tab pos="715963" algn="l"/>
              </a:tabLst>
            </a:pPr>
            <a:r>
              <a:rPr lang="ru-RU" sz="2000"/>
              <a:t>3 ордена Красного Знамени,</a:t>
            </a:r>
          </a:p>
          <a:p>
            <a:pPr marL="92075" indent="27305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tabLst>
                <a:tab pos="715963" algn="l"/>
              </a:tabLst>
            </a:pPr>
            <a:r>
              <a:rPr lang="ru-RU" sz="2000"/>
              <a:t>2 ордена Суворова 1-й степени,</a:t>
            </a:r>
          </a:p>
          <a:p>
            <a:pPr marL="92075" indent="27305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tabLst>
                <a:tab pos="715963" algn="l"/>
              </a:tabLst>
            </a:pPr>
            <a:r>
              <a:rPr lang="ru-RU" sz="2000"/>
              <a:t>орден Кутузова 1-й степени,</a:t>
            </a:r>
          </a:p>
          <a:p>
            <a:pPr marL="92075" indent="27305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tabLst>
                <a:tab pos="715963" algn="l"/>
              </a:tabLst>
            </a:pPr>
            <a:r>
              <a:rPr lang="ru-RU" sz="2000"/>
              <a:t>орден Красней Звезды,</a:t>
            </a:r>
          </a:p>
          <a:p>
            <a:pPr marL="92075" indent="27305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tabLst>
                <a:tab pos="715963" algn="l"/>
              </a:tabLst>
            </a:pPr>
            <a:r>
              <a:rPr lang="ru-RU" sz="2000"/>
              <a:t>всего 10 орденов и 9 медалей;</a:t>
            </a:r>
          </a:p>
          <a:p>
            <a:pPr marL="92075" indent="27305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tabLst>
                <a:tab pos="715963" algn="l"/>
              </a:tabLst>
            </a:pPr>
            <a:r>
              <a:rPr lang="ru-RU" sz="2000"/>
              <a:t>а также 10 иностранных наград (в том числе 5 иностранных орденов).</a:t>
            </a:r>
          </a:p>
          <a:p>
            <a:pPr marL="92075" indent="27305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tabLst>
                <a:tab pos="715963" algn="l"/>
              </a:tabLst>
            </a:pPr>
            <a:r>
              <a:rPr lang="ru-RU" sz="2000"/>
              <a:t>В 1965 году маршалу Ф. И. Толбухину посмертно было присвоено звание Героя Советского Союза.</a:t>
            </a:r>
          </a:p>
          <a:p>
            <a:pPr marL="92075" indent="27305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tabLst>
                <a:tab pos="715963" algn="l"/>
              </a:tabLst>
            </a:pPr>
            <a:r>
              <a:rPr lang="ru-RU" sz="2000"/>
              <a:t>Народный Герой Югославии (1944) и «Герой Народной Республики Болгарии» (1979).</a:t>
            </a:r>
          </a:p>
        </p:txBody>
      </p:sp>
      <p:sp>
        <p:nvSpPr>
          <p:cNvPr id="44041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4368" y="6021288"/>
            <a:ext cx="609600" cy="3810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Мерецков Кирилл Афанасьевич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211960" y="1351309"/>
            <a:ext cx="4536504" cy="4525963"/>
          </a:xfrm>
          <a:prstGeom prst="rect">
            <a:avLst/>
          </a:prstGeom>
        </p:spPr>
        <p:txBody>
          <a:bodyPr/>
          <a:lstStyle/>
          <a:p>
            <a:pPr marL="0" marR="0" lvl="0" indent="93663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годы Великой Отечественной войны командовал войсками северных направлений; был представителем Ставки на Северо-Западном фронте. В 1941 г. Мерецков нанес войскам фельдмаршала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Лееба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под Тихвином первое в войне серьезное поражение. 18 января 1943 года войска генералов Говорова и Мерецкова, нанеся встречный удар под Шлиссельбургом (операция «Искра»), прорвали блокаду Ленинграда. В феврале 1944 он становится командующим Карельским фронтом. В июне 1944 г. Мерецков и Говоров разгромили маршала К. Маннергейма в Карелии. В октябре 1944 г. войска Мерецкова разбили врага в Заполярье под Печенгой (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Петсамо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 1944 г К. А. Мерецков получил звание Маршала Советского Союза, а от норвежского короля Хокона VII Большой крест «Святого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Олафа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».</a:t>
            </a:r>
          </a:p>
          <a:p>
            <a:pPr marL="0" marR="0" lvl="0" indent="93663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Весной 1945 года «хитрый Ярославец» (как называл его Сталин) под именем «генерала Максимова» был направлен на Дальний Восток. В августе—сентябре 1945 года его войска участвовали в разгроме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Квантунской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армии, ворвавшись из Приморья в Маньчжурию и освободив районы Китая и Кореи.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6" descr="мере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71600" y="1844824"/>
            <a:ext cx="29845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Мерецков Кирилл </a:t>
            </a:r>
            <a:r>
              <a:rPr lang="ru-RU" sz="4000" b="1" dirty="0" smtClean="0"/>
              <a:t>Афанасьевич</a:t>
            </a:r>
            <a:endParaRPr lang="ru-RU" sz="4000" b="1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2075" indent="273050">
              <a:buClr>
                <a:schemeClr val="tx1"/>
              </a:buClr>
              <a:buFont typeface="Wingdings" pitchFamily="2" charset="2"/>
              <a:buNone/>
            </a:pPr>
            <a:r>
              <a:rPr lang="ru-RU" sz="2000"/>
              <a:t>Маршал К. А. Мерецков имел:</a:t>
            </a:r>
          </a:p>
          <a:p>
            <a:pPr marL="92075" indent="273050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/>
              <a:t>Золотую Звезду Героя Советского Союза (21.03.1940), 7 орденов Ленина,</a:t>
            </a:r>
          </a:p>
          <a:p>
            <a:pPr marL="92075" indent="273050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/>
              <a:t>орден «Победа» (8.09.1945),</a:t>
            </a:r>
          </a:p>
          <a:p>
            <a:pPr marL="92075" indent="273050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/>
              <a:t>орден Октябрьской Революции,</a:t>
            </a:r>
          </a:p>
          <a:p>
            <a:pPr marL="92075" indent="273050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/>
              <a:t>4 ордена Красного Знамени,</a:t>
            </a:r>
          </a:p>
          <a:p>
            <a:pPr marL="92075" indent="273050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/>
              <a:t>2 ордена Суворова 1-й степени,</a:t>
            </a:r>
          </a:p>
          <a:p>
            <a:pPr marL="92075" indent="273050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/>
              <a:t>орден Кутузова 1-й степени,</a:t>
            </a:r>
          </a:p>
          <a:p>
            <a:pPr marL="92075" indent="273050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/>
              <a:t>10 медалей;</a:t>
            </a:r>
          </a:p>
          <a:p>
            <a:pPr marL="92075" indent="273050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/>
              <a:t>почетное оружие — шашку с Золотым Гербом СССР, а также 4 высших иностранных ордена и 3 медали.</a:t>
            </a:r>
          </a:p>
        </p:txBody>
      </p:sp>
      <p:sp>
        <p:nvSpPr>
          <p:cNvPr id="45064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4368" y="6165304"/>
            <a:ext cx="609600" cy="3810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Шапошников Борис Михайлович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3995936" y="1484784"/>
            <a:ext cx="4618856" cy="4302125"/>
          </a:xfrm>
          <a:prstGeom prst="rect">
            <a:avLst/>
          </a:prstGeom>
        </p:spPr>
        <p:txBody>
          <a:bodyPr/>
          <a:lstStyle/>
          <a:p>
            <a:pPr marL="0" marR="0" lvl="0" indent="182563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годы Великой Отечественной войны  —  начальник Генерального штаба Красной Армии  —  заместитель народного комиссара обороны СССР (по май 1942 г.), по июнь 1943 г. — заместитель народного комиссара обороны СССР и по март 1945 г. — начальник Военной академии генштаба им. К. Е. Ворошилова. Работая в самый тяжелый начальный период Великой Отечественной войны (1941–1945), в дни Смоленского сражения, борьбы за Киев и великой битвы под Москвой начальником Генштаба, часто без сна и отдыха, 60-летний маршал окончательно подорвал свое здоровье. Умер Шапошников на посту начальника Военной академии Генерального штаба в 1945 году, не дожив 44 дня до Победы над фашистской Германией. По приказу Верховного Главнокомандующего И. В. Сталина в час погребения урны с прахом маршала Б. М. Шапошникова у Кремлевской стены был дан салют в 24 залпа из 124 орудий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7" descr="shaposhnikov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71600" y="1844824"/>
            <a:ext cx="2867025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Содержание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340768"/>
            <a:ext cx="2890664" cy="47244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ru-RU" sz="2000" b="1" dirty="0">
                <a:hlinkClick r:id="rId2" action="ppaction://hlinksldjump"/>
              </a:rPr>
              <a:t>Рокоссовский К.К.</a:t>
            </a:r>
            <a:endParaRPr lang="ru-RU" sz="2000" b="1" dirty="0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ru-RU" sz="2000" b="1" dirty="0">
                <a:hlinkClick r:id="rId3" action="ppaction://hlinksldjump"/>
              </a:rPr>
              <a:t>Сталин И.В.</a:t>
            </a:r>
            <a:endParaRPr lang="ru-RU" sz="2000" b="1" dirty="0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ru-RU" sz="2000" b="1" dirty="0">
                <a:hlinkClick r:id="rId4" action="ppaction://hlinksldjump"/>
              </a:rPr>
              <a:t>Василевский А.М.</a:t>
            </a:r>
            <a:endParaRPr lang="ru-RU" sz="2000" b="1" dirty="0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ru-RU" sz="2000" b="1" dirty="0">
                <a:hlinkClick r:id="rId5" action="ppaction://hlinksldjump"/>
              </a:rPr>
              <a:t>Говоров Л.А.</a:t>
            </a:r>
            <a:endParaRPr lang="ru-RU" sz="2000" b="1" dirty="0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ru-RU" sz="2000" b="1" dirty="0">
                <a:hlinkClick r:id="rId6" action="ppaction://hlinksldjump"/>
              </a:rPr>
              <a:t>Малиновский Р.Я.</a:t>
            </a:r>
            <a:endParaRPr lang="ru-RU" sz="2000" b="1" dirty="0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ru-RU" sz="2000" b="1" dirty="0">
                <a:hlinkClick r:id="rId7" action="ppaction://hlinksldjump"/>
              </a:rPr>
              <a:t>Конев </a:t>
            </a:r>
            <a:r>
              <a:rPr lang="ru-RU" sz="2000" b="1" dirty="0" smtClean="0">
                <a:hlinkClick r:id="rId7" action="ppaction://hlinksldjump"/>
              </a:rPr>
              <a:t>И.С.</a:t>
            </a:r>
            <a:endParaRPr lang="ru-RU" sz="2000" b="1" dirty="0" smtClean="0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ru-RU" sz="2000" b="1" dirty="0" err="1" smtClean="0"/>
              <a:t>Толбухин</a:t>
            </a:r>
            <a:r>
              <a:rPr lang="ru-RU" sz="2000" b="1" dirty="0" smtClean="0"/>
              <a:t> </a:t>
            </a:r>
            <a:r>
              <a:rPr lang="ru-RU" sz="2000" b="1" dirty="0">
                <a:hlinkClick r:id="rId8" action="ppaction://hlinksldjump"/>
              </a:rPr>
              <a:t>Ф.И.</a:t>
            </a:r>
            <a:endParaRPr lang="ru-RU" sz="2000" b="1" dirty="0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ru-RU" sz="2000" b="1" dirty="0">
                <a:hlinkClick r:id="rId9" action="ppaction://hlinksldjump"/>
              </a:rPr>
              <a:t>Мерецков К.А.</a:t>
            </a:r>
            <a:endParaRPr lang="ru-RU" sz="2000" b="1" dirty="0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ru-RU" sz="2000" b="1" dirty="0">
                <a:hlinkClick r:id="rId10" action="ppaction://hlinksldjump"/>
              </a:rPr>
              <a:t>Шапошников Б.М.</a:t>
            </a:r>
            <a:endParaRPr lang="ru-RU" sz="2000" b="1" dirty="0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ru-RU" sz="2000" b="1" dirty="0">
                <a:hlinkClick r:id="rId11" action="ppaction://hlinksldjump"/>
              </a:rPr>
              <a:t>Жуков Г.К.</a:t>
            </a:r>
            <a:endParaRPr lang="ru-RU" sz="2000" b="1" dirty="0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ru-RU" sz="2000" b="1" dirty="0">
                <a:hlinkClick r:id="rId12" action="ppaction://hlinksldjump"/>
              </a:rPr>
              <a:t>Ворошилов К.Е.</a:t>
            </a:r>
            <a:endParaRPr lang="ru-RU" sz="2000" b="1" dirty="0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ru-RU" sz="2000" b="1" dirty="0">
                <a:hlinkClick r:id="rId13" action="ppaction://hlinksldjump"/>
              </a:rPr>
              <a:t>Будённый С.М.</a:t>
            </a:r>
            <a:endParaRPr lang="ru-RU" sz="2000" b="1" dirty="0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ru-RU" sz="2000" b="1" dirty="0">
                <a:hlinkClick r:id="rId14" action="ppaction://hlinksldjump"/>
              </a:rPr>
              <a:t>Кузнецов Н.Г.</a:t>
            </a:r>
            <a:endParaRPr lang="ru-RU" sz="2000" b="1" dirty="0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ru-RU" sz="2000" b="1" dirty="0">
                <a:hlinkClick r:id="rId15" action="ppaction://hlinksldjump"/>
              </a:rPr>
              <a:t>Тимошенко С.К.</a:t>
            </a:r>
            <a:endParaRPr lang="ru-RU" sz="2000" b="1" dirty="0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endParaRPr lang="ru-RU" sz="2000" b="1" dirty="0"/>
          </a:p>
        </p:txBody>
      </p:sp>
      <p:pic>
        <p:nvPicPr>
          <p:cNvPr id="44036" name="Picture 4" descr="Клипарт к 9 мая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59832" y="1169368"/>
            <a:ext cx="5446865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Шапошников Борис Михайлович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marL="0" indent="182563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2000"/>
              <a:t>За заслуги перед Родиной Б. М. Шапошников награжден:</a:t>
            </a:r>
          </a:p>
          <a:p>
            <a:pPr marL="0" indent="182563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/>
              <a:t> 3 орденами Ленина (31.12.1939 г., 3.10.1942 г., 21.02.1945 г.);</a:t>
            </a:r>
          </a:p>
          <a:p>
            <a:pPr marL="0" indent="182563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/>
              <a:t> 2 орденами Красного Знамени (14.10.1921 г., 3.11. 1944 г.);</a:t>
            </a:r>
          </a:p>
          <a:p>
            <a:pPr marL="0" indent="182563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/>
              <a:t> орденом Суворова I степени (22.02.1944 г.);</a:t>
            </a:r>
          </a:p>
          <a:p>
            <a:pPr marL="0" indent="182563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/>
              <a:t> 2 орденами Красной Звезды (15.01.1934 г., 22.02.1936 г.) и медалями «XX лет РККА» (22.02.1938 г.) и «За оборону Москвы» (1.05.1944 г.), а также орденами и медалями за службу в царской армии.</a:t>
            </a:r>
          </a:p>
          <a:p>
            <a:pPr marL="0" indent="182563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/>
              <a:t>Воинское звание Маршал Советского Союза присвоено указом Президиума Верховного Совета СССР от 7 мая 1940 г.</a:t>
            </a:r>
          </a:p>
        </p:txBody>
      </p:sp>
      <p:sp>
        <p:nvSpPr>
          <p:cNvPr id="4608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8384" y="6093296"/>
            <a:ext cx="609600" cy="3810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Жуков Георгий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Константинович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191000" y="1828800"/>
            <a:ext cx="42672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182563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 командованием Г. К. Жукова войска Ленинградского фронта совместно с Балтийским флотом остановили наступление группы армий «Север» фельдмаршала Ф. В. фон Лееба на Ленинград в сентябре 1941 года. Под его командованием войска Западного фронта разгромили войска группы армий «Центр» фельдмаршала Ф. фон Бока под Москвой. Жуков координировал действия фронтов под Сталинградом (операция «Уран» — 1942), в операции «Искра» при прорыве Ленинградской блокады (1943), в битве на Курской дуге (лето 1943), где сорван гитлеровский план «Цитадель» и разбиты войска фельдмаршалов Клюге и Манштейна. С именем маршала Жукова связаны также победы под Корсунь-Шевченковским, освобождение Правобережной Украины; операция «Багратион» (в Белоруссии), где была прорвана «Линия Фатерланд» и разгромлена группа армий «Центр» фельдмаршалов Э. фон Буша и В. фон Моделя. На заключительном этапе войны 1-й Белорусский фронт, руководимый маршалом Жуковым, взял Варшаву, рассекающим ударом разгромил группу армий «А» генерала фон Гарпе и фельдмаршала Ф. Шернера в Висло-Одерской операции и победно закончил войну грандиозной Берлинской операцией. </a:t>
            </a: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7" descr="zh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71600" y="1988840"/>
            <a:ext cx="291465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Жуков Георгий </a:t>
            </a:r>
            <a:r>
              <a:rPr lang="ru-RU" sz="4000" b="1" dirty="0" smtClean="0"/>
              <a:t>Константинович</a:t>
            </a:r>
            <a:endParaRPr lang="ru-RU" sz="4000" b="1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182563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2000" dirty="0"/>
              <a:t>Г. К. Жукову четырежды присвоено звание Героя Советского Союза (29.08.1939 г., 29.07.1944 г., 1.06.1945 г., 1.12.1956 г.). Он награжден:</a:t>
            </a:r>
          </a:p>
          <a:p>
            <a:pPr marL="0" indent="182563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 6 орденами Ленина </a:t>
            </a:r>
          </a:p>
          <a:p>
            <a:pPr marL="0" indent="182563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орденом Октябрьской Революции </a:t>
            </a:r>
          </a:p>
          <a:p>
            <a:pPr marL="0" indent="182563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3 орденами Красного Знамени </a:t>
            </a:r>
          </a:p>
          <a:p>
            <a:pPr marL="0" indent="182563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2 орденами Суворова I степени</a:t>
            </a:r>
          </a:p>
          <a:p>
            <a:pPr marL="0" indent="182563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 дважды удостоен ордена «Победа» </a:t>
            </a:r>
          </a:p>
          <a:p>
            <a:pPr marL="0" indent="182563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награжден тувинским орденом Республики.  Почетным оружием с золотым изображением Государственного герба СССР (22.02.1968 г.), а также 15 медалями СССР и 17 орденами и медалями иностранных государств.</a:t>
            </a:r>
          </a:p>
          <a:p>
            <a:pPr marL="0" indent="182563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Воинские звания: </a:t>
            </a:r>
            <a:r>
              <a:rPr lang="ru-RU" sz="2000" dirty="0" err="1"/>
              <a:t>комкор</a:t>
            </a:r>
            <a:r>
              <a:rPr lang="ru-RU" sz="2000" dirty="0"/>
              <a:t> — присвоено 31 июля 1939 г., генерал армии — 4 июня 1940 г., Маршал Советского Союза – 18 января 1943 г.</a:t>
            </a:r>
          </a:p>
        </p:txBody>
      </p:sp>
      <p:sp>
        <p:nvSpPr>
          <p:cNvPr id="47112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376" y="6165304"/>
            <a:ext cx="609600" cy="3810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Ворошилов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Климент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Ефремович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067944" y="1844824"/>
            <a:ext cx="4699248" cy="4525963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годы Великой Отечественной войны 1941–1945 годов был членом ГКО, возглавляемого И. В. Сталиным, Главнокомандующим стратегическим направлением, командующим фронтом, членом Ставки Верховного Главнокомандования и ее представителем под Ленинградом (1943) и в Крыму (1944), руководил партизанским движением (Главком). В период Отечественной войны имел псевдонимы: Ефремов, Климов. В 1953–1960 годах был Председателем Президиума Верховного Совета СССР.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6" descr="Ворошил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27584" y="1700808"/>
            <a:ext cx="3249613" cy="3840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Ворошилов 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Климент</a:t>
            </a:r>
            <a:r>
              <a:rPr lang="ru-RU" sz="4000" b="1" dirty="0" smtClean="0"/>
              <a:t> </a:t>
            </a:r>
            <a:r>
              <a:rPr lang="ru-RU" sz="4000" b="1" dirty="0" smtClean="0"/>
              <a:t> </a:t>
            </a:r>
            <a:r>
              <a:rPr lang="ru-RU" sz="4000" b="1" dirty="0" smtClean="0"/>
              <a:t>Ефремович</a:t>
            </a:r>
            <a:endParaRPr lang="ru-RU" sz="4000" b="1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pPr marL="0" indent="365125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Маршал К. Е. Ворошилов имел: </a:t>
            </a:r>
          </a:p>
          <a:p>
            <a:pPr marL="0" indent="365125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2 Золотые Звезды Героя Советского Союза</a:t>
            </a:r>
          </a:p>
          <a:p>
            <a:pPr marL="0" indent="365125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Золотую медаль «Серп и Молот» Героя Социалистического Труда </a:t>
            </a:r>
          </a:p>
          <a:p>
            <a:pPr marL="0" indent="365125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8 орденов Ленина,</a:t>
            </a:r>
          </a:p>
          <a:p>
            <a:pPr marL="0" indent="365125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6 орденов Красного Знамени,</a:t>
            </a:r>
          </a:p>
          <a:p>
            <a:pPr marL="0" indent="365125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орден Суворова 1-й степени,</a:t>
            </a:r>
          </a:p>
          <a:p>
            <a:pPr marL="0" indent="365125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ордена Трудового Красного Знамени Узбекистана, Таджикистана, Тувинский орден Республики — всего 19 орденов и 12 медалей,</a:t>
            </a:r>
          </a:p>
          <a:p>
            <a:pPr marL="0" indent="365125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Золотое оружие — именную шашку с орденом Красного Знамени Почетную именную шашку с Золотым Гербом СССР (1968).</a:t>
            </a:r>
          </a:p>
          <a:p>
            <a:pPr marL="0" indent="365125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К. Е. Ворошилов был удостоен звания Героя МНР (29.05.1957) и высших орденов Монголии, Камбоджи, Финляндии, Эфиопии – всего 10 иностранных орденов и других наград.</a:t>
            </a:r>
          </a:p>
        </p:txBody>
      </p:sp>
      <p:sp>
        <p:nvSpPr>
          <p:cNvPr id="48136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360" y="6093296"/>
            <a:ext cx="609600" cy="3810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Будённый Семён Михайлович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211960" y="1268760"/>
            <a:ext cx="4464496" cy="5589240"/>
          </a:xfrm>
          <a:prstGeom prst="rect">
            <a:avLst/>
          </a:prstGeom>
        </p:spPr>
        <p:txBody>
          <a:bodyPr/>
          <a:lstStyle/>
          <a:p>
            <a:pPr marL="0" marR="0" lvl="0" indent="92075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 время Великой Отечественной войны входил в состав Ставки Верховного Главнокомандования, участвовал в обороне Москвы, командовал группой войск армий резерва Ставки (июнь 1941 года), затем главком войск Юго-Западного направления (июль - сентябрь 1941 года), командующий Резервным фронтом (сентябрь - октябрь 1941 года), главком войск Северо-Кавказского направления (апрель - май 1942 года), командующий Северо-Кавказским фронтом (май - август 1942 года).</a:t>
            </a:r>
          </a:p>
          <a:p>
            <a:pPr marL="0" marR="0" lvl="0" indent="92075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сложных условиях оперативно-стратегической обстановки 1941-42 годов Маршал Советского Союза Будённый С.М., к сожалению, не проявил в достаточной мере качеств, необходимых командующему крупными оперативно-стратегическими объединениями и не сумел обеспечить твёрдое и непрерывное управление войсками в условиях резко меняющейся обстановки.</a:t>
            </a:r>
          </a:p>
          <a:p>
            <a:pPr marL="0" marR="0" lvl="0" indent="92075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января 1943 года - командующий кавалерией Советской Армии. С мая 1953 года по сентябрь 1954 года инспектор кавалерии. С 1954 года в распоряжении министра обороны СССР.</a:t>
            </a: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7" descr="Budenn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71600" y="1484784"/>
            <a:ext cx="2924622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Будённый </a:t>
            </a:r>
            <a:r>
              <a:rPr lang="ru-RU" sz="4000" b="1" dirty="0" smtClean="0"/>
              <a:t>Семён Михайлович</a:t>
            </a:r>
            <a:endParaRPr lang="ru-RU" sz="4000" b="1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За заслуги перед Родиной С. М. Буденный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трижды удостоен звания Героя Советского Союза 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8 орденами Ленина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6 орденами Красного Знамени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орденом Суворова 1 степени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орденом Красного Знамени Азербайджанской ССР, Трудового Красного Знамени Узбекской ССР.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Почетным революционным оружием — шашкой с орденом Красного Знамени на ножнах.  Почетным революционным огнестрельным оружием — пистолетом (маузером) с орденом Красного Знамени на рукоятке, Почетным оружием с золотым изображением Государственного герба СССР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 14 медалями, а также 8 Георгиевскими крестами и медалями. орденами и медалями Монголии.</a:t>
            </a:r>
          </a:p>
        </p:txBody>
      </p:sp>
      <p:sp>
        <p:nvSpPr>
          <p:cNvPr id="49160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8384" y="6093296"/>
            <a:ext cx="609600" cy="3810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Кузнецов Николай Герасимович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355976" y="1340768"/>
            <a:ext cx="4402832" cy="4896544"/>
          </a:xfrm>
          <a:prstGeom prst="rect">
            <a:avLst/>
          </a:prstGeom>
        </p:spPr>
        <p:txBody>
          <a:bodyPr/>
          <a:lstStyle/>
          <a:p>
            <a:pPr marL="0" marR="0" lvl="0" indent="92075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22-25 июня 1941 г. авиация и корабли ЧФ нанесли удары по Констанце, авиация КБФ – по порту Мемель. 30 июня адмирал Н.Г.Кузнецов приказал уничтожить силами авиации ЧФ объекты нефтепромышленности в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Плоешти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В конце июля совместно с ГМШ Н.Г.Кузнецов разрабатывает зародившийся у него и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В.А.Алафузова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план нанесения авиацией КБФ бомбовых ударов по Берлину. Кузнецов лично его организовывал, контролировал и отвечал перед Ставкой за его выполнение. В феврале 1944 г. Н.Г.Кузнецову первому в СССР было присвоено высшее воинское звание на флоте “Адмирал флота”, и он единственный носил погоны с четырьмя звездами, а 31 мая 1944 г. – звание “Адмирал флота” с маршальскими звездами на погонах, приравненное к званию Маршала Советского Союза. 27 июня 1944 г. и 28 июня 1945 г. он был дважды награжден полководческим орденом Ушакова 1 степени за №№ 5 и 17.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7" descr="кузнец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844824"/>
            <a:ext cx="3170390" cy="3915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Кузнецов Николай </a:t>
            </a:r>
            <a:r>
              <a:rPr lang="ru-RU" sz="4000" b="1" dirty="0" smtClean="0"/>
              <a:t>Герасимович</a:t>
            </a:r>
            <a:endParaRPr lang="ru-RU" sz="4000" b="1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556792"/>
            <a:ext cx="7283152" cy="338437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За заслуги перед Отечеством и Флотом Н.Г.Кузнецов награжден: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/>
              <a:t> Звездой Героя Советского Союза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/>
              <a:t> четырьмя орденами Ленина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/>
              <a:t> тремя орденами Красного Знамени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/>
              <a:t> Орденом Красной Звезды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/>
              <a:t> двумя орденами Ушакова 1-ой степени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/>
              <a:t> иностранными орденами и медалями.</a:t>
            </a:r>
          </a:p>
        </p:txBody>
      </p:sp>
      <p:sp>
        <p:nvSpPr>
          <p:cNvPr id="50184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376" y="6165304"/>
            <a:ext cx="609600" cy="3810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Тимошенко Семён Константинович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355976" y="1340768"/>
            <a:ext cx="4267200" cy="5517232"/>
          </a:xfrm>
          <a:prstGeom prst="rect">
            <a:avLst/>
          </a:prstGeom>
        </p:spPr>
        <p:txBody>
          <a:bodyPr/>
          <a:lstStyle/>
          <a:p>
            <a:pPr marL="0" marR="0" lvl="0" indent="182563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первый месяц Великой Отечественной войны назначен главнокомандующим Западного направления и командующим войсками Западного фронта. С сентября 1941 по июнь 1942 был главкомом Юго-Западного направления. Тимошенко С.К. осуществлял руководство контрнаступлением советских войск под Ростовом-на-Дону осенью 1941, помешав прорыву фашистов на Кавказ. 25 июля 1942 Ростов был сдан немцам. В 1942 Тимошенко С.К. был назначен командующим Сталинградским фронтом, затем Северо-Западного. С 1943 до конца войны осуществлял координацию действий ряда фронтов, принимал участие в разработке и проведении некоторых операций (Ясско-Кишиневская и др.). После войны командовал с 1945 командовал войсками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Барановичского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(с МР 1946 - Белорусского), с ИН 1946 - Южно-Уральского, с МР 1949 - Белорусского военных округов.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6" descr="timoshenko_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65462" y="1628800"/>
            <a:ext cx="3135576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Рокоссовский Константин </a:t>
            </a:r>
            <a:br>
              <a:rPr lang="ru-RU" b="1" dirty="0" smtClean="0"/>
            </a:br>
            <a:r>
              <a:rPr lang="ru-RU" b="1" dirty="0" smtClean="0"/>
              <a:t>Константинович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567333"/>
            <a:ext cx="4896544" cy="4525963"/>
          </a:xfrm>
        </p:spPr>
        <p:txBody>
          <a:bodyPr>
            <a:normAutofit fontScale="92500" lnSpcReduction="20000"/>
          </a:bodyPr>
          <a:lstStyle/>
          <a:p>
            <a:pPr marL="0" indent="182563" algn="just">
              <a:buFont typeface="Wingdings" pitchFamily="2" charset="2"/>
              <a:buNone/>
            </a:pPr>
            <a:r>
              <a:rPr lang="ru-RU" sz="2000" dirty="0" smtClean="0"/>
              <a:t>При его участии был разработан план операции "Уран" по уничтожению и окружению вражеской группировки, наступавшей на Сталинград. В феврале 1943 Рокоссовский К.К. был назначен командующим Центральным фронтом, которому предназначалась решающая роль в летней кампании 1943 у Курска. В полной мере полководческий талант Рокоссовского К.К. проявился при проведении операции "Багратион" 23 ИН 1944-ИЛ 1944 по освобождению Белоруссии. </a:t>
            </a:r>
          </a:p>
          <a:p>
            <a:pPr marL="0" indent="182563" algn="just">
              <a:buFont typeface="Wingdings" pitchFamily="2" charset="2"/>
              <a:buNone/>
            </a:pPr>
            <a:r>
              <a:rPr lang="ru-RU" sz="2000" dirty="0" smtClean="0"/>
              <a:t>Войска под командованием Рокоссовского участвовали в Московской, Сталинградской, Курской битвах, в Белорусской, Восточно-Прусской, Восточно-Померанской, Берлинской операциях. 24 июня 1945 командовал Парадом Победы в Москве.</a:t>
            </a:r>
          </a:p>
          <a:p>
            <a:endParaRPr lang="ru-RU" sz="2000" dirty="0"/>
          </a:p>
        </p:txBody>
      </p:sp>
      <p:pic>
        <p:nvPicPr>
          <p:cNvPr id="4" name="Picture 18" descr="rokossovsky_k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868144" y="1628800"/>
            <a:ext cx="2787498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Тимошенко Семён </a:t>
            </a:r>
            <a:r>
              <a:rPr lang="ru-RU" sz="4000" b="1" dirty="0" smtClean="0"/>
              <a:t>Константинович</a:t>
            </a:r>
            <a:endParaRPr lang="ru-RU" sz="4000" b="1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3"/>
            <a:ext cx="8229600" cy="381642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dirty="0"/>
              <a:t>Он награждён: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тремя орденами Красного Знамени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 Звание Героя Советского Союза с вручением ордена Ленина В.И. и медали "Золотая Звезда"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Второй медалью "Золотая Звезда" маршал Советского Союза Тимошенко М.К. был награждён 18 ФВ 1965 за заслуги перед Родиной и Вооружёнными Силами СССР, в день своего 70-летия.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dirty="0"/>
              <a:t>Кандидат в члены ЦК КПСС в 1952-1970. Депутат Верховного Совета СССР I-VII созывов. В 1962-1970 председатель Советского комитета ветеранов войны. Член Президиума Верховного Совета СССР в 1938-1940. </a:t>
            </a:r>
          </a:p>
        </p:txBody>
      </p:sp>
      <p:sp>
        <p:nvSpPr>
          <p:cNvPr id="52235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376" y="6093296"/>
            <a:ext cx="609600" cy="3810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/>
              <a:t>Рокоссовский Константин </a:t>
            </a:r>
            <a:br>
              <a:rPr lang="ru-RU" sz="4000" b="1" dirty="0"/>
            </a:br>
            <a:r>
              <a:rPr lang="ru-RU" sz="4000" b="1" dirty="0"/>
              <a:t>Константинович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2563">
              <a:buClr>
                <a:schemeClr val="tx1"/>
              </a:buClr>
              <a:buFont typeface="Wingdings" pitchFamily="2" charset="2"/>
              <a:buNone/>
            </a:pPr>
            <a:r>
              <a:rPr lang="ru-RU" sz="2400"/>
              <a:t>Награжден: </a:t>
            </a:r>
          </a:p>
          <a:p>
            <a:pPr marL="0" indent="182563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/>
              <a:t>7 орденами Ленина; </a:t>
            </a:r>
          </a:p>
          <a:p>
            <a:pPr marL="0" indent="182563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/>
              <a:t>орденом Октябрьской Революции;</a:t>
            </a:r>
          </a:p>
          <a:p>
            <a:pPr marL="0" indent="182563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/>
              <a:t> орденом «Победа»;</a:t>
            </a:r>
          </a:p>
          <a:p>
            <a:pPr marL="0" indent="182563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/>
              <a:t> 6 орденами Красного Знамени;</a:t>
            </a:r>
          </a:p>
          <a:p>
            <a:pPr marL="0" indent="182563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/>
              <a:t> орденами Суворова и Кутузова 1-й степени и медалями, а также многими иностранными орденами и медалями. </a:t>
            </a:r>
          </a:p>
        </p:txBody>
      </p:sp>
      <p:sp>
        <p:nvSpPr>
          <p:cNvPr id="37898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376" y="6309320"/>
            <a:ext cx="609600" cy="3810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Сталин </a:t>
            </a:r>
            <a:r>
              <a:rPr lang="ru-RU" sz="4000" b="1" dirty="0" smtClean="0"/>
              <a:t>Иосиф</a:t>
            </a:r>
            <a:r>
              <a:rPr lang="ru-RU" sz="4000" b="1" dirty="0"/>
              <a:t> </a:t>
            </a:r>
            <a:r>
              <a:rPr lang="ru-RU" sz="4000" b="1" dirty="0" smtClean="0"/>
              <a:t>Виссарионович </a:t>
            </a:r>
            <a:endParaRPr lang="ru-RU" sz="4000" b="1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idx="1"/>
          </p:nvPr>
        </p:nvSpPr>
        <p:spPr>
          <a:xfrm>
            <a:off x="3347864" y="1279301"/>
            <a:ext cx="5338936" cy="5246043"/>
          </a:xfrm>
        </p:spPr>
        <p:txBody>
          <a:bodyPr>
            <a:noAutofit/>
          </a:bodyPr>
          <a:lstStyle/>
          <a:p>
            <a:pPr marL="0" indent="274638" algn="just">
              <a:buClr>
                <a:schemeClr val="tx1"/>
              </a:buClr>
              <a:buFont typeface="Wingdings" pitchFamily="2" charset="2"/>
              <a:buNone/>
            </a:pPr>
            <a:r>
              <a:rPr lang="ru-RU" sz="1800" dirty="0"/>
              <a:t>Генералиссимус Советского Союза, Верховный Главнокомандующий Вооруженными Силами в Великой Отечественной войне</a:t>
            </a:r>
          </a:p>
          <a:p>
            <a:pPr marL="0" indent="274638" algn="just">
              <a:buClr>
                <a:schemeClr val="tx1"/>
              </a:buClr>
              <a:buFont typeface="Wingdings" pitchFamily="2" charset="2"/>
              <a:buNone/>
            </a:pPr>
            <a:r>
              <a:rPr lang="ru-RU" sz="1800" dirty="0"/>
              <a:t>В годы Великой Отечественной войны (1941 – 1945) Сталин возглавил Государственный Комитет Обороны (ГКО), стал Верховным Главнокомандующим (псевдонимы: Васильев, Иванов, Семенов), Маршалом Советского Союза (6.03.1943). Верховный Главнокомандующий подобрал целую плеяду полководцев нового типа, вынесших на своих плечах всю тяжесть войны с Германией и ее союзниками, таких, как Г. К. Жуков, А. М. Василевский, И. С. Конев, К. К. Рокоссовский, Р. Я. Малиновский, Ф. И. </a:t>
            </a:r>
            <a:r>
              <a:rPr lang="ru-RU" sz="1800" dirty="0" err="1"/>
              <a:t>Толбухин</a:t>
            </a:r>
            <a:r>
              <a:rPr lang="ru-RU" sz="1800" dirty="0"/>
              <a:t>, Л. А. Говоров, Н. Ф. Ватутин, И. Д. Черняховский, К. А. Мерецков, А. И. Еременко, И. Х. Баграмян и др. </a:t>
            </a:r>
          </a:p>
          <a:p>
            <a:pPr marL="0" indent="274638" algn="just">
              <a:buClr>
                <a:schemeClr val="tx1"/>
              </a:buClr>
              <a:buFont typeface="Wingdings" pitchFamily="2" charset="2"/>
              <a:buNone/>
            </a:pPr>
            <a:r>
              <a:rPr lang="ru-RU" sz="1800" dirty="0"/>
              <a:t>И. В. Сталину было присвоено звание Генералиссимуса Советского Союза (27.06.1945).</a:t>
            </a:r>
          </a:p>
        </p:txBody>
      </p:sp>
      <p:pic>
        <p:nvPicPr>
          <p:cNvPr id="6" name="Picture 10" descr="stal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772816"/>
            <a:ext cx="2659873" cy="33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738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Сталин Иосиф </a:t>
            </a:r>
            <a:r>
              <a:rPr lang="ru-RU" sz="4000" b="1" dirty="0" smtClean="0"/>
              <a:t>Виссарионович 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229600" cy="4302125"/>
          </a:xfrm>
        </p:spPr>
        <p:txBody>
          <a:bodyPr/>
          <a:lstStyle/>
          <a:p>
            <a:pPr marL="92075" indent="349250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2500"/>
              <a:t>Генералиссимус И. В. Сталин был награжден:</a:t>
            </a:r>
          </a:p>
          <a:p>
            <a:pPr marL="92075" indent="34925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500"/>
              <a:t>Золотой Звездой Героя Советского Союза (26.06.1945),</a:t>
            </a:r>
          </a:p>
          <a:p>
            <a:pPr marL="92075" indent="34925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500"/>
              <a:t>Золотой медалью «Серп и Молот» Героя Социалистического Труда ( № 1 – 20.12.1939),</a:t>
            </a:r>
          </a:p>
          <a:p>
            <a:pPr marL="92075" indent="34925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500"/>
              <a:t>3-мя орденами Ленина,</a:t>
            </a:r>
          </a:p>
          <a:p>
            <a:pPr marL="92075" indent="34925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500"/>
              <a:t>2-мя орденами «Победа» (29.07.1944, 26.06.1945),</a:t>
            </a:r>
          </a:p>
          <a:p>
            <a:pPr marL="92075" indent="34925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500"/>
              <a:t>3-мя орденами Красного Знамени,</a:t>
            </a:r>
          </a:p>
          <a:p>
            <a:pPr marL="92075" indent="34925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500"/>
              <a:t>орденом Суворова 1-й степени (6.11.1943);</a:t>
            </a:r>
          </a:p>
          <a:p>
            <a:pPr marL="92075" indent="34925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500"/>
              <a:t>всего 9-ю орденами и 5-ю медалями, именной шашкой от 1-й Конной Армии и монгольским орденом Сухэ-Батора.</a:t>
            </a:r>
          </a:p>
        </p:txBody>
      </p:sp>
      <p:sp>
        <p:nvSpPr>
          <p:cNvPr id="38921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8384" y="6237312"/>
            <a:ext cx="609600" cy="3810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67544" y="332656"/>
            <a:ext cx="82912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Василевский Александр</a:t>
            </a:r>
            <a:r>
              <a:rPr lang="ru-RU" sz="4000" b="1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Михайлович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267200" y="1556792"/>
            <a:ext cx="4481264" cy="3684240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Участник Великой Отечественной войны с первого дня. Во время сражения за Москву входил в группу представителей ГКО, обеспечивавших скорейшую отправку на Можайский оборонительный рубеж отступающих и вышедших из окружения войск. По поручению Ставки ВГК Василевский координировал действия Воронежского и Степного фронтов в Курской битве. Руководил планированием и проведением операций по освобождению Донбасса, правобережной Украины и Крыма. 10 апреля, в день освобождения Одессы, награждён орденом «Победа». Во время Белорусской операции Василевский работал на 1-м Прибалтийском и 3-м Белорусском фронте. Василевский координировал действия этих фронтов при освобождении Прибалтики. 30 июля директивой ГКО был назначен главнокомандующим советскими войсками на Дальнем Востоке.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8" descr="василевский 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772816"/>
            <a:ext cx="3138230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/>
              <a:t>Василевский Александр</a:t>
            </a:r>
            <a:br>
              <a:rPr lang="ru-RU" sz="4000" b="1" dirty="0"/>
            </a:br>
            <a:r>
              <a:rPr lang="ru-RU" sz="4000" b="1" dirty="0"/>
              <a:t> Михайлович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/>
              <a:t>Награжден: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/>
              <a:t>7 орденами Ленина;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/>
              <a:t> орденом Октябрьской Революции;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/>
              <a:t>2 орденами «Победа»;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/>
              <a:t>2 орденами Красного Знамени;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/>
              <a:t> орденами Суворова 1-й степени;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/>
              <a:t>Красной Звезды;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/>
              <a:t>14 иностранными орденами, а также медалями.</a:t>
            </a:r>
          </a:p>
        </p:txBody>
      </p:sp>
      <p:sp>
        <p:nvSpPr>
          <p:cNvPr id="39945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376" y="6237312"/>
            <a:ext cx="609600" cy="3810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Говоров Леонид 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Александрович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3635896" y="1124744"/>
            <a:ext cx="5127104" cy="4983162"/>
          </a:xfrm>
          <a:prstGeom prst="rect">
            <a:avLst/>
          </a:prstGeom>
        </p:spPr>
        <p:txBody>
          <a:bodyPr/>
          <a:lstStyle/>
          <a:p>
            <a:pPr marL="0" marR="0" lvl="0" indent="182563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Великой Отечественной войне артиллерийский генерал Л. А. Говоров стал командующим 5-й армией, защищавшей подступы к Москве на центральном направлении. Весной 1942 года по заданию И. В. Сталина он выехал в осажденный Ленинград, где вскоре возглавил фронт 1943 года войска генералов Говорова и Мерецкова прорвали блокаду Ленинграда (операция «Искра»), нанеся встречный удар под Шлиссельбургом. Через год они нанесли новый удар, сокрушив «Северный вал» немцев, полностью сняв блокаду Ленинграда. Немецкие войска фельдмаршала фон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Кюхлера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понесли огромные потери. В июне 1944 года войска Ленинградского фронта провели Выборгскую операцию, прорвали «линию Маннергейма» и взяли г. Выборг. Осенью 1944 года войска Говорова освободили Эстонию, взломав вражескую оборону «Пантера».</a:t>
            </a:r>
          </a:p>
          <a:p>
            <a:pPr marL="0" marR="0" lvl="0" indent="182563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Оставаясь командующим Ленинградским фронтом, маршал одновременно был представителем Ставки в Прибалтике. В мае 1945 года войскам фронта сдалась в плен немецкая группа армий «Курляндия».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14" descr="говор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71600" y="1484784"/>
            <a:ext cx="2606675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3236</Words>
  <Application>Microsoft Office PowerPoint</Application>
  <PresentationFormat>Экран (4:3)</PresentationFormat>
  <Paragraphs>187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Галерея маршалов Советского Союза</vt:lpstr>
      <vt:lpstr>Содержание</vt:lpstr>
      <vt:lpstr>Рокоссовский Константин  Константинович</vt:lpstr>
      <vt:lpstr>Рокоссовский Константин  Константинович</vt:lpstr>
      <vt:lpstr>Сталин Иосиф Виссарионович </vt:lpstr>
      <vt:lpstr>Сталин Иосиф Виссарионович  </vt:lpstr>
      <vt:lpstr>Слайд 7</vt:lpstr>
      <vt:lpstr>Василевский Александр  Михайлович</vt:lpstr>
      <vt:lpstr>Слайд 9</vt:lpstr>
      <vt:lpstr>Говоров Леонид  Александрович</vt:lpstr>
      <vt:lpstr>Слайд 11</vt:lpstr>
      <vt:lpstr>Малиновский Родион Яковлевич</vt:lpstr>
      <vt:lpstr>Слайд 13</vt:lpstr>
      <vt:lpstr>Конев Иван Степанович</vt:lpstr>
      <vt:lpstr>Слайд 15</vt:lpstr>
      <vt:lpstr>Толбухин Фёдор Иванович</vt:lpstr>
      <vt:lpstr>Слайд 17</vt:lpstr>
      <vt:lpstr>Мерецков Кирилл Афанасьевич</vt:lpstr>
      <vt:lpstr>Слайд 19</vt:lpstr>
      <vt:lpstr>Шапошников Борис Михайлович</vt:lpstr>
      <vt:lpstr>Слайд 21</vt:lpstr>
      <vt:lpstr>Жуков Георгий Константинович</vt:lpstr>
      <vt:lpstr>Слайд 23</vt:lpstr>
      <vt:lpstr>Ворошилов  Климент  Ефремович</vt:lpstr>
      <vt:lpstr>Слайд 25</vt:lpstr>
      <vt:lpstr>Будённый Семён Михайлович</vt:lpstr>
      <vt:lpstr>Слайд 27</vt:lpstr>
      <vt:lpstr>Кузнецов Николай Герасимович</vt:lpstr>
      <vt:lpstr>Слайд 29</vt:lpstr>
      <vt:lpstr>Тимошенко Семён Константинович</vt:lpstr>
    </vt:vector>
  </TitlesOfParts>
  <Company>МБДОУ д/скв № 8 "Теремок"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"Сине-золотой"</dc:title>
  <dc:subject>День Победы</dc:subject>
  <dc:creator>Алейник Н.В.</dc:creator>
  <cp:lastModifiedBy>Администратор</cp:lastModifiedBy>
  <cp:revision>13</cp:revision>
  <dcterms:created xsi:type="dcterms:W3CDTF">2015-01-29T08:10:16Z</dcterms:created>
  <dcterms:modified xsi:type="dcterms:W3CDTF">2015-02-16T17:34:49Z</dcterms:modified>
  <cp:category>презентация к празднику</cp:category>
</cp:coreProperties>
</file>