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319" r:id="rId4"/>
    <p:sldId id="320" r:id="rId5"/>
    <p:sldId id="322" r:id="rId6"/>
    <p:sldId id="321" r:id="rId7"/>
    <p:sldId id="323" r:id="rId8"/>
    <p:sldId id="326" r:id="rId9"/>
    <p:sldId id="327" r:id="rId10"/>
    <p:sldId id="328" r:id="rId11"/>
    <p:sldId id="324" r:id="rId12"/>
    <p:sldId id="325" r:id="rId13"/>
    <p:sldId id="329" r:id="rId14"/>
    <p:sldId id="332" r:id="rId15"/>
    <p:sldId id="333" r:id="rId16"/>
    <p:sldId id="331" r:id="rId17"/>
    <p:sldId id="330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2F04"/>
    <a:srgbClr val="351413"/>
    <a:srgbClr val="212911"/>
    <a:srgbClr val="1A210D"/>
    <a:srgbClr val="460046"/>
    <a:srgbClr val="800080"/>
    <a:srgbClr val="AE5DFF"/>
    <a:srgbClr val="D4D3DF"/>
    <a:srgbClr val="DBD3E5"/>
    <a:srgbClr val="FDE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26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136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2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32" Type="http://schemas.openxmlformats.org/officeDocument/2006/relationships/image" Target="../media/image8.jpeg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31" Type="http://schemas.openxmlformats.org/officeDocument/2006/relationships/image" Target="../media/image7.png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8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19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868144" y="6237312"/>
            <a:ext cx="2700300" cy="3600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23728" y="116632"/>
            <a:ext cx="702027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«Внимательный читатель»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389784"/>
            <a:ext cx="6400800" cy="1752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«Ася»</a:t>
            </a:r>
          </a:p>
        </p:txBody>
      </p:sp>
      <p:pic>
        <p:nvPicPr>
          <p:cNvPr id="2050" name="Picture 2" descr="D:\Новая папка\Desktop\Литература 8\Тургенев\Иллюстрации\13825375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2965450" cy="381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74778" y="2516445"/>
            <a:ext cx="4119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И.С.Тургенев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5082" y="6094166"/>
            <a:ext cx="334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 - 8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09235" y="6209517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i="1" dirty="0" smtClean="0">
                <a:latin typeface="Arial Narrow" panose="020B0606020202030204" pitchFamily="34" charset="0"/>
              </a:rPr>
              <a:t>Германии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67743" y="1052736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Arial Narrow" panose="020B0606020202030204" pitchFamily="34" charset="0"/>
              </a:rPr>
              <a:t>В </a:t>
            </a:r>
            <a:r>
              <a:rPr lang="ru-RU" sz="2800" dirty="0">
                <a:latin typeface="Arial Narrow" panose="020B0606020202030204" pitchFamily="34" charset="0"/>
              </a:rPr>
              <a:t>какой стране происходит действие повести "Ася"? </a:t>
            </a:r>
            <a:endParaRPr lang="ru-RU" sz="2800" dirty="0" smtClean="0">
              <a:latin typeface="Arial Narrow" panose="020B0606020202030204" pitchFamily="34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179512" y="5825834"/>
            <a:ext cx="432048" cy="79464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>
                  <a:solidFill>
                    <a:srgbClr val="460046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И.С.Тургенев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«Ася»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Новая папка\Desktop\Литература 8\Тургенев\Иллюстрации\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956" y="2006843"/>
            <a:ext cx="5496010" cy="414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>
                  <a:solidFill>
                    <a:srgbClr val="460046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И.С.Тургенев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«Ася»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179512" y="5733256"/>
            <a:ext cx="432048" cy="79464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139524" y="1151746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Arial Narrow" panose="020B0606020202030204" pitchFamily="34" charset="0"/>
              </a:rPr>
              <a:t>Сколько лет господину Н., когда он встречает Асю? </a:t>
            </a:r>
            <a:endParaRPr lang="ru-RU" sz="2800" dirty="0" smtClean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4284" y="6158811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25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6147" name="Picture 3" descr="D:\Новая папка\Desktop\Литература 8\Тургенев\Иллюстрации\8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72014"/>
            <a:ext cx="4480715" cy="338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239913" y="5821337"/>
            <a:ext cx="504056" cy="92708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>
                  <a:solidFill>
                    <a:srgbClr val="460046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И.С.Тургенев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«Ася»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123728" y="1084962"/>
            <a:ext cx="66967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Arial Narrow" panose="020B0606020202030204" pitchFamily="34" charset="0"/>
              </a:rPr>
              <a:t>Герой повести «Ася» </a:t>
            </a:r>
            <a:r>
              <a:rPr lang="ru-RU" sz="2400" dirty="0" err="1">
                <a:latin typeface="Arial Narrow" panose="020B0606020202030204" pitchFamily="34" charset="0"/>
              </a:rPr>
              <a:t>И.С.Тургенева</a:t>
            </a:r>
            <a:r>
              <a:rPr lang="ru-RU" sz="2400" dirty="0">
                <a:latin typeface="Arial Narrow" panose="020B0606020202030204" pitchFamily="34" charset="0"/>
              </a:rPr>
              <a:t>, г-н Н.Н., вспоминал: «Я часто ходил смотреть на величавую реку и просиживал долгие часы на казенной скамье под одиноким огромным ясенем». О какой реке идет речь? </a:t>
            </a:r>
            <a:endParaRPr lang="ru-RU" sz="2400" dirty="0" smtClean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6093296"/>
            <a:ext cx="870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Arial Narrow" panose="020B0606020202030204" pitchFamily="34" charset="0"/>
              </a:rPr>
              <a:t>Рейн</a:t>
            </a:r>
            <a:endParaRPr lang="ru-RU" sz="2800" i="1" dirty="0">
              <a:latin typeface="Arial Narrow" panose="020B0606020202030204" pitchFamily="34" charset="0"/>
            </a:endParaRPr>
          </a:p>
        </p:txBody>
      </p:sp>
      <p:pic>
        <p:nvPicPr>
          <p:cNvPr id="10243" name="Picture 3" descr="D:\Новая папка\Desktop\Литература 8\Тургенев\Иллюстрации\img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80928"/>
            <a:ext cx="2713037" cy="36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07604" y="594928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Arial Narrow" panose="020B0606020202030204" pitchFamily="34" charset="0"/>
              </a:rPr>
              <a:t>Анна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>
                  <a:solidFill>
                    <a:srgbClr val="460046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И.С.Тургенев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«Ася»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5566974"/>
            <a:ext cx="576064" cy="105952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194525" y="1073005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Arial Narrow" panose="020B0606020202030204" pitchFamily="34" charset="0"/>
              </a:rPr>
              <a:t>Каково </a:t>
            </a:r>
            <a:r>
              <a:rPr lang="ru-RU" sz="2800" dirty="0">
                <a:latin typeface="Arial Narrow" panose="020B0606020202030204" pitchFamily="34" charset="0"/>
              </a:rPr>
              <a:t>настоящее имя Аси? </a:t>
            </a:r>
            <a:endParaRPr lang="ru-RU" sz="2800" dirty="0" smtClean="0">
              <a:latin typeface="Arial Narrow" panose="020B0606020202030204" pitchFamily="34" charset="0"/>
            </a:endParaRPr>
          </a:p>
        </p:txBody>
      </p:sp>
      <p:pic>
        <p:nvPicPr>
          <p:cNvPr id="11266" name="Picture 2" descr="D:\Новая папка\Desktop\Литература 8\Тургенев\Иллюстрации\386530_9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1774"/>
            <a:ext cx="685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46273" y="6197550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i="1" dirty="0" smtClean="0">
                <a:latin typeface="Arial Narrow" panose="020B0606020202030204" pitchFamily="34" charset="0"/>
              </a:rPr>
              <a:t>живописью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37289" y="884896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Arial Narrow" panose="020B0606020202030204" pitchFamily="34" charset="0"/>
              </a:rPr>
              <a:t>Каким видом творчества занимается Гагин? </a:t>
            </a:r>
            <a:endParaRPr lang="ru-RU" sz="2800" dirty="0" smtClean="0">
              <a:latin typeface="Arial Narrow" panose="020B0606020202030204" pitchFamily="34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5661248"/>
            <a:ext cx="576064" cy="105952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>
                  <a:solidFill>
                    <a:srgbClr val="460046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И.С.Тургенев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«Ася»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D:\Новая папка\Desktop\Литература 8\Тургенев\Иллюстрации\illjustracija-povest-Asja-Turgenev-hudozhnik-D-Borovskij-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99984"/>
            <a:ext cx="3398052" cy="475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46273" y="6157704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Arial Narrow" panose="020B0606020202030204" pitchFamily="34" charset="0"/>
              </a:rPr>
              <a:t>Поливает цветы вдоль тропинки</a:t>
            </a:r>
            <a:endParaRPr lang="ru-RU" sz="2400" i="1" dirty="0" smtClean="0">
              <a:latin typeface="Arial Narrow" panose="020B0606020202030204" pitchFamily="34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5821337"/>
            <a:ext cx="504056" cy="92708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361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>
                  <a:solidFill>
                    <a:srgbClr val="460046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И.С.Тургенев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«Ася»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D:\Новая папка\Desktop\Литература 8\Тургенев\Иллюстрации\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31" y="1439481"/>
            <a:ext cx="3427493" cy="447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977815"/>
            <a:ext cx="2480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Что делает Ася?</a:t>
            </a:r>
            <a:endParaRPr lang="ru-RU" sz="28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83568" y="5087620"/>
            <a:ext cx="7632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Arial Narrow" panose="020B0606020202030204" pitchFamily="34" charset="0"/>
              </a:rPr>
              <a:t>Не учился как следует, да и проклятая славянская распущенность берет свое. Пока мечтаешь о работе, так и паришь орлом, землю, кажется, сдвинул бы с места – а в исполнении ослабеешь и устанешь»</a:t>
            </a:r>
            <a:endParaRPr lang="ru-RU" sz="2400" i="1" dirty="0" smtClean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5597758"/>
            <a:ext cx="576064" cy="105952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>
                  <a:solidFill>
                    <a:srgbClr val="460046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И.С.Тургенев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«Ася»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287593" y="980728"/>
            <a:ext cx="66967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Arial Narrow" panose="020B0606020202030204" pitchFamily="34" charset="0"/>
              </a:rPr>
              <a:t>Хобби Гагина – живопись. В его этюдах, по замечанию повествователя, было «что-то свободное и широкое; но ни один из них не был окончен…» Почему же он не закончил ни одной работы? </a:t>
            </a:r>
            <a:endParaRPr lang="ru-RU" sz="2400" dirty="0" smtClean="0">
              <a:latin typeface="Arial Narrow" panose="020B0606020202030204" pitchFamily="34" charset="0"/>
            </a:endParaRPr>
          </a:p>
        </p:txBody>
      </p:sp>
      <p:pic>
        <p:nvPicPr>
          <p:cNvPr id="13" name="Picture 2" descr="D:\Новая папка\Desktop\Литература 8\Тургенев\Иллюстрации\098989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879" y="2622396"/>
            <a:ext cx="4232378" cy="238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67644" y="2371283"/>
            <a:ext cx="76328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i="1" dirty="0">
                <a:latin typeface="Arial Narrow" panose="020B0606020202030204" pitchFamily="34" charset="0"/>
              </a:rPr>
              <a:t>На первый взгляд кажется, что Гагин уверен потому, что считает очень важным моментом 	незаконное рождение Аси, двусмысленность ее</a:t>
            </a:r>
            <a:r>
              <a:rPr lang="en-US" sz="2400" i="1" dirty="0">
                <a:latin typeface="Arial Narrow" panose="020B0606020202030204" pitchFamily="34" charset="0"/>
              </a:rPr>
              <a:t> </a:t>
            </a:r>
            <a:r>
              <a:rPr lang="ru-RU" sz="2400" i="1" dirty="0">
                <a:latin typeface="Arial Narrow" panose="020B0606020202030204" pitchFamily="34" charset="0"/>
              </a:rPr>
              <a:t>положения в обществе. Но такой взгляд на проблему дал бы, наверное, возможность Гагину осудить своего приятеля, но он этого не делает. Видимо, Гагин понимает, что причина не в происхождении Аси, а в ее натуре: Н.Н. не «герой» и не «романтический пастух», а такой же, как и сам Гагин, добрый малый, молодой, славный, но не</a:t>
            </a:r>
            <a:r>
              <a:rPr lang="en-US" sz="2400" i="1" dirty="0">
                <a:latin typeface="Arial Narrow" panose="020B0606020202030204" pitchFamily="34" charset="0"/>
              </a:rPr>
              <a:t> </a:t>
            </a:r>
            <a:r>
              <a:rPr lang="ru-RU" sz="2400" i="1" dirty="0">
                <a:latin typeface="Arial Narrow" panose="020B0606020202030204" pitchFamily="34" charset="0"/>
              </a:rPr>
              <a:t>способный на поступок, на какое-то настоящее</a:t>
            </a:r>
            <a:r>
              <a:rPr lang="en-US" sz="2400" i="1" dirty="0">
                <a:latin typeface="Arial Narrow" panose="020B0606020202030204" pitchFamily="34" charset="0"/>
              </a:rPr>
              <a:t> </a:t>
            </a:r>
            <a:r>
              <a:rPr lang="ru-RU" sz="2400" i="1" dirty="0">
                <a:latin typeface="Arial Narrow" panose="020B0606020202030204" pitchFamily="34" charset="0"/>
              </a:rPr>
              <a:t>дело, требующее всех сил души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5693394"/>
            <a:ext cx="504056" cy="92708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И.С.Тургенев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«Ася»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224336" y="1052736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Как вы думаете, почему Гагин уверен, что Н.Н. не женится на его сестре?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87624" y="6097256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Arial Narrow" panose="020B0606020202030204" pitchFamily="34" charset="0"/>
              </a:rPr>
              <a:t>горничной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196752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 </a:t>
            </a:r>
            <a:r>
              <a:rPr lang="ru-RU" sz="2800" dirty="0" smtClean="0">
                <a:latin typeface="Arial Narrow" panose="020B0606020202030204" pitchFamily="34" charset="0"/>
              </a:rPr>
              <a:t>Кем была мать Аси?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38" y="5755117"/>
            <a:ext cx="576064" cy="105952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>
                  <a:solidFill>
                    <a:srgbClr val="460046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И.С.Тургенев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«Ася»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Новая папка\Desktop\Литература 8\Тургенев\Иллюстрации\YaroshenkoN_DevKrestNNO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64648"/>
            <a:ext cx="3053547" cy="464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97537" y="6156935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i="1" dirty="0">
                <a:latin typeface="Arial Narrow" panose="020B0606020202030204" pitchFamily="34" charset="0"/>
              </a:rPr>
              <a:t>в доме фрау Луизы </a:t>
            </a:r>
            <a:endParaRPr lang="ru-RU" sz="2800" i="1" dirty="0" smtClean="0">
              <a:latin typeface="Arial Narrow" panose="020B0606020202030204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98048" y="1052736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Arial Narrow" panose="020B0606020202030204" pitchFamily="34" charset="0"/>
              </a:rPr>
              <a:t>Где происходит тайное свидание Аси и господина Н.? </a:t>
            </a:r>
            <a:endParaRPr lang="ru-RU" sz="2800" dirty="0" smtClean="0">
              <a:latin typeface="Arial Narrow" panose="020B0606020202030204" pitchFamily="34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5693394"/>
            <a:ext cx="504056" cy="92708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>
                  <a:solidFill>
                    <a:srgbClr val="460046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И.С.Тургенев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«Ася»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12" y="2006843"/>
            <a:ext cx="5532660" cy="393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Рисунок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" y="0"/>
            <a:ext cx="9121688" cy="6858000"/>
          </a:xfrm>
          <a:prstGeom prst="rect">
            <a:avLst/>
          </a:prstGeom>
        </p:spPr>
      </p:pic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36408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8416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2</a:t>
            </a:r>
            <a:endParaRPr lang="ru-RU" sz="2800" b="1" dirty="0"/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04820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3</a:t>
            </a:r>
            <a:endParaRPr lang="ru-RU" sz="2800" b="1" dirty="0"/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524900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4</a:t>
            </a:r>
            <a:endParaRPr lang="ru-RU" sz="2800" b="1" dirty="0"/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24440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5</a:t>
            </a:r>
            <a:endParaRPr lang="ru-RU" sz="2800" b="1" dirty="0"/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36408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6</a:t>
            </a:r>
            <a:endParaRPr lang="ru-RU" sz="2800" b="1" dirty="0"/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08416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7</a:t>
            </a:r>
            <a:endParaRPr lang="ru-RU" sz="2800" b="1" dirty="0"/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804820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8</a:t>
            </a:r>
            <a:endParaRPr lang="ru-RU" sz="2800" b="1" dirty="0"/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524900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9</a:t>
            </a:r>
            <a:endParaRPr lang="ru-RU" sz="2800" b="1" dirty="0"/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24440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10</a:t>
            </a:r>
            <a:endParaRPr lang="ru-RU" sz="2800" b="1" dirty="0"/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36408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11</a:t>
            </a:r>
            <a:endParaRPr lang="ru-RU" sz="2800" b="1" dirty="0"/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08416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12</a:t>
            </a:r>
            <a:endParaRPr lang="ru-RU" sz="2800" b="1" dirty="0"/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804820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13</a:t>
            </a:r>
            <a:endParaRPr lang="ru-RU" sz="2800" b="1" dirty="0"/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524900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14</a:t>
            </a:r>
            <a:endParaRPr lang="ru-RU" sz="2800" b="1" dirty="0"/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824440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15</a:t>
            </a:r>
            <a:endParaRPr lang="ru-RU" sz="2800" b="1" dirty="0"/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36408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16</a:t>
            </a:r>
            <a:endParaRPr lang="ru-RU" sz="2800" b="1" dirty="0"/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08416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17</a:t>
            </a:r>
            <a:endParaRPr lang="ru-RU" sz="2800" b="1" dirty="0"/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804820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18</a:t>
            </a:r>
            <a:endParaRPr lang="ru-RU" sz="2800" b="1" dirty="0"/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596336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19</a:t>
            </a:r>
            <a:endParaRPr lang="ru-RU" sz="2800" b="1" dirty="0"/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824440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20</a:t>
            </a:r>
            <a:endParaRPr lang="ru-RU" sz="2800" b="1" dirty="0"/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36503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21</a:t>
            </a:r>
            <a:endParaRPr lang="ru-RU" sz="2800" b="1" dirty="0"/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08511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22</a:t>
            </a:r>
            <a:endParaRPr lang="ru-RU" sz="2800" b="1" dirty="0"/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877198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23</a:t>
            </a:r>
            <a:endParaRPr lang="ru-RU" sz="2800" b="1" dirty="0"/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597278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24</a:t>
            </a:r>
            <a:endParaRPr lang="ru-RU" sz="2800" b="1" dirty="0"/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824535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/>
              <a:t>25</a:t>
            </a:r>
            <a:endParaRPr lang="ru-RU" sz="2800" b="1" dirty="0"/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7740352" y="6381328"/>
            <a:ext cx="1152128" cy="3008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2606042" y="116632"/>
            <a:ext cx="59013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И.С.Тургенев</a:t>
            </a:r>
            <a:r>
              <a:rPr lang="ru-RU" sz="48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«Ася»</a:t>
            </a:r>
            <a:endParaRPr lang="ru-RU" sz="48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30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79912" y="1268760"/>
            <a:ext cx="2736304" cy="578044"/>
          </a:xfrm>
          <a:prstGeom prst="rect">
            <a:avLst/>
          </a:prstGeom>
          <a:noFill/>
        </p:spPr>
      </p:pic>
      <p:pic>
        <p:nvPicPr>
          <p:cNvPr id="37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31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779912" y="5844868"/>
            <a:ext cx="2880320" cy="608468"/>
          </a:xfrm>
          <a:prstGeom prst="rect">
            <a:avLst/>
          </a:prstGeom>
          <a:noFill/>
        </p:spPr>
      </p:pic>
      <p:pic>
        <p:nvPicPr>
          <p:cNvPr id="1026" name="Picture 2" descr="D:\Новая папка\Desktop\Литература 8\Тургенев Ася\обложка.jp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399" y="1855724"/>
            <a:ext cx="2537224" cy="390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07996" y="5949280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smtClean="0">
                <a:latin typeface="Arial Narrow" panose="020B0606020202030204" pitchFamily="34" charset="0"/>
              </a:rPr>
              <a:t>засушенный цветок герани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62415" y="1105580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Arial Narrow" panose="020B0606020202030204" pitchFamily="34" charset="0"/>
              </a:rPr>
              <a:t>Что </a:t>
            </a:r>
            <a:r>
              <a:rPr lang="ru-RU" sz="2800" dirty="0">
                <a:latin typeface="Arial Narrow" panose="020B0606020202030204" pitchFamily="34" charset="0"/>
              </a:rPr>
              <a:t>хранит господин Н. как память об Асе? </a:t>
            </a:r>
            <a:endParaRPr lang="ru-RU" sz="2800" dirty="0" smtClean="0">
              <a:latin typeface="Arial Narrow" panose="020B0606020202030204" pitchFamily="34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50" y="5623744"/>
            <a:ext cx="648072" cy="119196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>
                  <a:solidFill>
                    <a:srgbClr val="460046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И.С.Тургенев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«Ася»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764" y="1773399"/>
            <a:ext cx="5088607" cy="399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46273" y="6269954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Arial Narrow" panose="020B0606020202030204" pitchFamily="34" charset="0"/>
              </a:rPr>
              <a:t>От Аси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33804" y="980728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Arial Narrow" panose="020B0606020202030204" pitchFamily="34" charset="0"/>
              </a:rPr>
              <a:t>Что за письмо получил Господин Н?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5693394"/>
            <a:ext cx="504056" cy="92708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>
                  <a:solidFill>
                    <a:srgbClr val="460046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И.С.Тургенев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«Ася»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D:\Новая папка\Desktop\Литература 8\Тургенев\Иллюстрации\FB02-87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914" y="1585828"/>
            <a:ext cx="5704956" cy="457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91647" y="1063998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?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5755117"/>
            <a:ext cx="576064" cy="105952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>
                  <a:solidFill>
                    <a:srgbClr val="460046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И.С.Тургенев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«Ася»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D:\Новая папка\Desktop\Литература 8\Тургенев\Иллюстрации\274214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74" y="1430767"/>
            <a:ext cx="2907987" cy="386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81191" y="965919"/>
            <a:ext cx="6614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Какой эпизод проиллюстрирован художником?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1" y="5330771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Narrow" panose="020B0606020202030204" pitchFamily="34" charset="0"/>
              </a:rPr>
              <a:t>…впереди </a:t>
            </a:r>
            <a:r>
              <a:rPr lang="ru-RU" sz="2800" dirty="0">
                <a:latin typeface="Arial Narrow" panose="020B0606020202030204" pitchFamily="34" charset="0"/>
              </a:rPr>
              <a:t>нас мелькнула женская </a:t>
            </a:r>
            <a:r>
              <a:rPr lang="ru-RU" sz="2800" dirty="0" err="1" smtClean="0">
                <a:latin typeface="Arial Narrow" panose="020B0606020202030204" pitchFamily="34" charset="0"/>
              </a:rPr>
              <a:t>игура</a:t>
            </a:r>
            <a:r>
              <a:rPr lang="ru-RU" sz="2800" dirty="0">
                <a:latin typeface="Arial Narrow" panose="020B0606020202030204" pitchFamily="34" charset="0"/>
              </a:rPr>
              <a:t>,  быстро </a:t>
            </a:r>
            <a:r>
              <a:rPr lang="ru-RU" sz="2800" dirty="0" smtClean="0">
                <a:latin typeface="Arial Narrow" panose="020B0606020202030204" pitchFamily="34" charset="0"/>
              </a:rPr>
              <a:t>перебежала по </a:t>
            </a:r>
            <a:r>
              <a:rPr lang="ru-RU" sz="2800" dirty="0">
                <a:latin typeface="Arial Narrow" panose="020B0606020202030204" pitchFamily="34" charset="0"/>
              </a:rPr>
              <a:t>груде обломков и уселась на уступе стены, прямо над </a:t>
            </a:r>
            <a:r>
              <a:rPr lang="ru-RU" sz="2800" dirty="0" smtClean="0">
                <a:latin typeface="Arial Narrow" panose="020B0606020202030204" pitchFamily="34" charset="0"/>
              </a:rPr>
              <a:t>пропастью</a:t>
            </a:r>
            <a:endParaRPr lang="ru-RU" sz="28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31639" y="6180112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Arial Narrow" panose="020B0606020202030204" pitchFamily="34" charset="0"/>
              </a:rPr>
              <a:t>в молодую вдову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>
                  <a:solidFill>
                    <a:srgbClr val="460046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И.С.Тургенев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«Ася»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179512" y="5887557"/>
            <a:ext cx="432048" cy="79464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77656" y="1052736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Arial Narrow" panose="020B0606020202030204" pitchFamily="34" charset="0"/>
              </a:rPr>
              <a:t>В кого был влюблен господин Н. до встречи с Асей?</a:t>
            </a:r>
            <a:endParaRPr lang="ru-RU" sz="2800" dirty="0" smtClean="0">
              <a:latin typeface="Arial Narrow" panose="020B0606020202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97" y="2006843"/>
            <a:ext cx="4845496" cy="371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46273" y="6103254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>
                <a:latin typeface="Arial Narrow" panose="020B0606020202030204" pitchFamily="34" charset="0"/>
              </a:rPr>
              <a:t>Последняя встреча господина Н и Аси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162640" y="5821337"/>
            <a:ext cx="504056" cy="92708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>
                  <a:solidFill>
                    <a:srgbClr val="460046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И.С.Тургенев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«Ася»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D:\Новая папка\Desktop\Литература 8\Тургенев\Иллюстрации\6500b20f1de81ad64e346b422333d13171842c82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15754"/>
            <a:ext cx="3240360" cy="451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81191" y="965919"/>
            <a:ext cx="6614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Какой эпизод проиллюстрирован художником?</a:t>
            </a:r>
            <a:endParaRPr lang="ru-RU" sz="28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67644" y="2924944"/>
            <a:ext cx="76328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/>
              <a:t>« </a:t>
            </a:r>
            <a:r>
              <a:rPr lang="ru-RU" sz="2800" i="1" dirty="0">
                <a:latin typeface="Arial Narrow" panose="020B0606020202030204" pitchFamily="34" charset="0"/>
              </a:rPr>
              <a:t>Прощайте, мы не увидимся более. Не из гордости я уезжаю -  нет, мне нельзя иначе. Вчера, когда я плакала перед вами, если б вы мне сказали одно слово, одно только слово – я бы осталась. Вы его не сказали. Видно, так лучше. Прощайте навсегда</a:t>
            </a:r>
            <a:r>
              <a:rPr lang="ru-RU" sz="2800" i="1" dirty="0" smtClean="0">
                <a:latin typeface="Arial Narrow" panose="020B0606020202030204" pitchFamily="34" charset="0"/>
              </a:rPr>
              <a:t>!»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67743" y="1124744"/>
            <a:ext cx="66967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Arial Narrow" panose="020B0606020202030204" pitchFamily="34" charset="0"/>
              </a:rPr>
              <a:t>О чем писала Ася в своей последней записке к Н.Н.?</a:t>
            </a:r>
            <a:br>
              <a:rPr lang="ru-RU" sz="2800" dirty="0">
                <a:latin typeface="Arial Narrow" panose="020B0606020202030204" pitchFamily="34" charset="0"/>
              </a:rPr>
            </a:br>
            <a:endParaRPr lang="ru-RU" sz="2800" dirty="0" smtClean="0">
              <a:latin typeface="Arial Narrow" panose="020B0606020202030204" pitchFamily="34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323528" y="5985547"/>
            <a:ext cx="360040" cy="662201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>
                  <a:solidFill>
                    <a:srgbClr val="460046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И.С.Тургенев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«Ася»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46035" y="5235481"/>
            <a:ext cx="76328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>
                <a:latin typeface="Arial Narrow" panose="020B0606020202030204" pitchFamily="34" charset="0"/>
              </a:rPr>
              <a:t>Ветка герани была брошена Асей из окна дома фрау Луизе Гагину, который передал ее г-ну </a:t>
            </a:r>
            <a:r>
              <a:rPr lang="ru-RU" sz="2800" i="1" dirty="0" err="1">
                <a:latin typeface="Arial Narrow" panose="020B0606020202030204" pitchFamily="34" charset="0"/>
              </a:rPr>
              <a:t>н.Н</a:t>
            </a:r>
            <a:r>
              <a:rPr lang="ru-RU" sz="2800" i="1" dirty="0">
                <a:latin typeface="Arial Narrow" panose="020B0606020202030204" pitchFamily="34" charset="0"/>
              </a:rPr>
              <a:t>., который сохранил ее.)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251520" y="5825834"/>
            <a:ext cx="432048" cy="79464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>
                  <a:solidFill>
                    <a:srgbClr val="460046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И.С.Тургенев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«Ася»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D:\Новая папка\Desktop\Литература 8\Тургенев\Иллюстрации\17.788.90.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70" y="1950477"/>
            <a:ext cx="5076557" cy="338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67743" y="955243"/>
            <a:ext cx="66967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Arial Narrow" panose="020B0606020202030204" pitchFamily="34" charset="0"/>
              </a:rPr>
              <a:t>Перед вами ветка герани. Расскажите, какая история связана с этим цветком.</a:t>
            </a:r>
            <a:br>
              <a:rPr lang="ru-RU" sz="2800" dirty="0">
                <a:latin typeface="Arial Narrow" panose="020B0606020202030204" pitchFamily="34" charset="0"/>
              </a:rPr>
            </a:br>
            <a:endParaRPr lang="ru-RU" sz="2800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179512" y="5887557"/>
            <a:ext cx="432048" cy="79464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>
                  <a:solidFill>
                    <a:srgbClr val="460046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И.С.Тургенев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«Ася»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287096" y="897320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Arial Narrow" panose="020B0606020202030204" pitchFamily="34" charset="0"/>
              </a:rPr>
              <a:t>Кому из повести принадлежат слова: "Крылья у меня выросли – да лететь некуда"? </a:t>
            </a:r>
            <a:endParaRPr lang="ru-RU" sz="2800" dirty="0" smtClean="0">
              <a:latin typeface="Arial Narrow" panose="020B0606020202030204" pitchFamily="34" charset="0"/>
            </a:endParaRPr>
          </a:p>
        </p:txBody>
      </p:sp>
      <p:pic>
        <p:nvPicPr>
          <p:cNvPr id="13" name="Picture 2" descr="D:\Новая папка\Desktop\Литература 8\Тургенев\Иллюстрации\16903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27" y="2282315"/>
            <a:ext cx="4408941" cy="333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5887557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Arial Narrow" panose="020B0606020202030204" pitchFamily="34" charset="0"/>
              </a:rPr>
              <a:t>Асе</a:t>
            </a:r>
            <a:endParaRPr lang="ru-RU" sz="2800" i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3008590"/>
            <a:ext cx="5281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игру!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60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82909" y="6284878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О Гагине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56001" y="1052736"/>
            <a:ext cx="66967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Narrow" panose="020B0606020202030204" pitchFamily="34" charset="0"/>
              </a:rPr>
              <a:t>О ком эти слова?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«Есть </a:t>
            </a:r>
            <a:r>
              <a:rPr lang="ru-RU" sz="2400" dirty="0">
                <a:latin typeface="Arial Narrow" panose="020B0606020202030204" pitchFamily="34" charset="0"/>
              </a:rPr>
              <a:t>на свете такие счастливые лица: глядеть на них всякому любо, точно они греют вас или гладят. У него было именно такое лицо, милое, ласковое, с большими мягкими глазами и мягкими курчавыми волосами».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И.С.Тургенев</a:t>
            </a:r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«Ася»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5877939"/>
            <a:ext cx="442507" cy="813878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Новая папка\Desktop\Литература 8\Тургенев\Иллюстрации\гагин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370" y="3300306"/>
            <a:ext cx="3682539" cy="332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07604" y="6281207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О господине </a:t>
            </a:r>
            <a:r>
              <a:rPr lang="en-US" sz="2400" i="1" dirty="0" smtClean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Н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881411"/>
            <a:ext cx="6696744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Arial Narrow" panose="020B0606020202030204" pitchFamily="34" charset="0"/>
              </a:rPr>
              <a:t>О ком эти слова?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Arial Narrow" panose="020B0606020202030204" pitchFamily="34" charset="0"/>
              </a:rPr>
              <a:t>«Я </a:t>
            </a:r>
            <a:r>
              <a:rPr lang="ru-RU" sz="2400" dirty="0">
                <a:latin typeface="Arial Narrow" panose="020B0606020202030204" pitchFamily="34" charset="0"/>
              </a:rPr>
              <a:t>был здоров, молод, весел, деньги у меня не переводились, заботы еще не успели завестись – я жил без оглядки, делал, что хотел, процветал, одним словом</a:t>
            </a:r>
            <a:r>
              <a:rPr lang="ru-RU" sz="2400" dirty="0" smtClean="0">
                <a:latin typeface="Arial Narrow" panose="020B0606020202030204" pitchFamily="34" charset="0"/>
              </a:rPr>
              <a:t>.»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5825834"/>
            <a:ext cx="432048" cy="79464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И.С.Тургенев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«Ася»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Новая папка\Desktop\Литература 8\Тургенев\Иллюстрации\8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23917"/>
            <a:ext cx="3960439" cy="299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35959" y="6328872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Arial Narrow" panose="020B0606020202030204" pitchFamily="34" charset="0"/>
              </a:rPr>
              <a:t>Об Асе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980728"/>
            <a:ext cx="6696744" cy="23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</a:rPr>
              <a:t>О ком эти слова?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Arial Narrow" panose="020B0606020202030204" pitchFamily="34" charset="0"/>
              </a:rPr>
              <a:t>«Девушка…с </a:t>
            </a:r>
            <a:r>
              <a:rPr lang="ru-RU" sz="2400" dirty="0">
                <a:latin typeface="Arial Narrow" panose="020B0606020202030204" pitchFamily="34" charset="0"/>
              </a:rPr>
              <a:t>первого взгляда показалась мне очень миловидной. Было что-то свое, особенное, в складе ее смугловатого круглого лица, с небольшим тонким носом, почти детскими щечками и черными, светлыми глазами».</a:t>
            </a:r>
            <a:endParaRPr lang="ru-RU" sz="2400" dirty="0" smtClean="0">
              <a:latin typeface="Arial Narrow" panose="020B0606020202030204" pitchFamily="34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800" y="5733256"/>
            <a:ext cx="414046" cy="76153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И.С.Тургенев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«Ася»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Новая папка\Desktop\Литература 8\Тургенев\Иллюстрации\43203_origin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83285"/>
            <a:ext cx="5150346" cy="251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83568" y="5242424"/>
            <a:ext cx="7632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Arial Narrow" panose="020B0606020202030204" pitchFamily="34" charset="0"/>
              </a:rPr>
              <a:t>Городок этот мне понравился своим местоположением у подошвы двух высоких холмов, своими дряхлыми стенами и башнями, вековыми липами, крутым мостом над светлой речкой, впадавшей в Рейн, – а главное, своим хорошим вином.</a:t>
            </a:r>
            <a:endParaRPr lang="ru-RU" sz="2400" i="1" dirty="0" smtClean="0">
              <a:latin typeface="Arial Narrow" panose="020B0606020202030204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105580"/>
            <a:ext cx="66967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Arial Narrow" panose="020B0606020202030204" pitchFamily="34" charset="0"/>
              </a:rPr>
              <a:t>Чем понравился городок З , в котором остановился господин Н?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5821337"/>
            <a:ext cx="504056" cy="92708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И.С.Тургенев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«Ася»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Новая папка\Desktop\Литература 8\Тургенев\Иллюстрации\555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71" y="2132856"/>
            <a:ext cx="4407201" cy="30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92736" y="5158351"/>
            <a:ext cx="7632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Arial Narrow" panose="020B0606020202030204" pitchFamily="34" charset="0"/>
              </a:rPr>
              <a:t>Ася </a:t>
            </a:r>
            <a:r>
              <a:rPr lang="ru-RU" sz="2400" i="1" dirty="0">
                <a:latin typeface="Arial Narrow" panose="020B0606020202030204" pitchFamily="34" charset="0"/>
              </a:rPr>
              <a:t>находилась в пансионе, затем, когда </a:t>
            </a:r>
            <a:r>
              <a:rPr lang="ru-RU" sz="2400" i="1" dirty="0" smtClean="0">
                <a:latin typeface="Arial Narrow" panose="020B0606020202030204" pitchFamily="34" charset="0"/>
              </a:rPr>
              <a:t>ей </a:t>
            </a:r>
            <a:r>
              <a:rPr lang="ru-RU" sz="2400" i="1" dirty="0">
                <a:latin typeface="Arial Narrow" panose="020B0606020202030204" pitchFamily="34" charset="0"/>
              </a:rPr>
              <a:t>минуло 17 лет, оставаться ей далее в </a:t>
            </a:r>
            <a:r>
              <a:rPr lang="ru-RU" sz="2400" i="1" dirty="0" smtClean="0">
                <a:latin typeface="Arial Narrow" panose="020B0606020202030204" pitchFamily="34" charset="0"/>
              </a:rPr>
              <a:t>пансионе </a:t>
            </a:r>
            <a:r>
              <a:rPr lang="ru-RU" sz="2400" i="1" dirty="0">
                <a:latin typeface="Arial Narrow" panose="020B0606020202030204" pitchFamily="34" charset="0"/>
              </a:rPr>
              <a:t>было невозможно. Гагин находился в </a:t>
            </a:r>
            <a:r>
              <a:rPr lang="ru-RU" sz="2400" i="1" dirty="0" smtClean="0">
                <a:latin typeface="Arial Narrow" panose="020B0606020202030204" pitchFamily="34" charset="0"/>
              </a:rPr>
              <a:t>затруднении</a:t>
            </a:r>
            <a:r>
              <a:rPr lang="ru-RU" sz="2400" i="1" dirty="0">
                <a:latin typeface="Arial Narrow" panose="020B0606020202030204" pitchFamily="34" charset="0"/>
              </a:rPr>
              <a:t>. Вдруг ему пришла мысль: выйти </a:t>
            </a:r>
            <a:r>
              <a:rPr lang="ru-RU" sz="2400" i="1" dirty="0" smtClean="0">
                <a:latin typeface="Arial Narrow" panose="020B0606020202030204" pitchFamily="34" charset="0"/>
              </a:rPr>
              <a:t>в </a:t>
            </a:r>
            <a:r>
              <a:rPr lang="ru-RU" sz="2400" i="1" dirty="0">
                <a:latin typeface="Arial Narrow" panose="020B0606020202030204" pitchFamily="34" charset="0"/>
              </a:rPr>
              <a:t>отставку, поехать за границу и взять с </a:t>
            </a:r>
            <a:r>
              <a:rPr lang="ru-RU" sz="2400" i="1" dirty="0" smtClean="0">
                <a:latin typeface="Arial Narrow" panose="020B0606020202030204" pitchFamily="34" charset="0"/>
              </a:rPr>
              <a:t>собой Асю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85849" y="1052736"/>
            <a:ext cx="66967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Arial Narrow" panose="020B0606020202030204" pitchFamily="34" charset="0"/>
              </a:rPr>
              <a:t>Г-н </a:t>
            </a:r>
            <a:r>
              <a:rPr lang="ru-RU" sz="2400" dirty="0">
                <a:latin typeface="Arial Narrow" panose="020B0606020202030204" pitchFamily="34" charset="0"/>
              </a:rPr>
              <a:t>Гагин поступил в юнкерскую школу, затем перешел в гвардейский полк. Почему же ему в голову пришла мысль выйти в отставку?</a:t>
            </a:r>
            <a:r>
              <a:rPr lang="ru-RU" sz="2400" i="1" dirty="0">
                <a:latin typeface="Arial Narrow" panose="020B0606020202030204" pitchFamily="34" charset="0"/>
              </a:rPr>
              <a:t> 					</a:t>
            </a:r>
            <a:endParaRPr lang="ru-RU" sz="2400" dirty="0" smtClean="0">
              <a:latin typeface="Arial Narrow" panose="020B0606020202030204" pitchFamily="34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5943181"/>
            <a:ext cx="432048" cy="79464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И.С.Тургенев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«Ася»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Новая папка\Desktop\Литература 8\Тургенев\Иллюстрации\tv_9b007e663917ea8b034d48c6b3fa72c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00" y="2266651"/>
            <a:ext cx="2808312" cy="293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12752" y="5772491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              </a:t>
            </a:r>
            <a:r>
              <a:rPr lang="ru-RU" sz="2800" i="1" dirty="0" smtClean="0">
                <a:latin typeface="Arial Narrow" panose="020B0606020202030204" pitchFamily="34" charset="0"/>
              </a:rPr>
              <a:t>17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48388" y="1105580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Arial Narrow" panose="020B0606020202030204" pitchFamily="34" charset="0"/>
              </a:rPr>
              <a:t>Сколько </a:t>
            </a:r>
            <a:r>
              <a:rPr lang="ru-RU" sz="2800" dirty="0">
                <a:latin typeface="Arial Narrow" panose="020B0606020202030204" pitchFamily="34" charset="0"/>
              </a:rPr>
              <a:t>лет Асе в повести "Ася"? </a:t>
            </a:r>
            <a:endParaRPr lang="ru-RU" sz="2800" dirty="0" smtClean="0">
              <a:latin typeface="Arial Narrow" panose="020B0606020202030204" pitchFamily="34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251520" y="5873826"/>
            <a:ext cx="432048" cy="79464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>
                  <a:solidFill>
                    <a:srgbClr val="460046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И.С.Тургенев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«Ася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Новая папка\Desktop\Литература 8\Тургенев\Иллюстрации\386530_9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1529"/>
            <a:ext cx="685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46273" y="602326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i="1" dirty="0" smtClean="0">
                <a:latin typeface="Arial Narrow" panose="020B0606020202030204" pitchFamily="34" charset="0"/>
              </a:rPr>
              <a:t>братом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71860" y="1105580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Arial Narrow" panose="020B0606020202030204" pitchFamily="34" charset="0"/>
              </a:rPr>
              <a:t>Кем господин </a:t>
            </a:r>
            <a:r>
              <a:rPr lang="ru-RU" sz="2800" dirty="0">
                <a:latin typeface="Arial Narrow" panose="020B0606020202030204" pitchFamily="34" charset="0"/>
              </a:rPr>
              <a:t>Гагин приходится </a:t>
            </a:r>
            <a:r>
              <a:rPr lang="ru-RU" sz="2800" dirty="0" smtClean="0">
                <a:latin typeface="Arial Narrow" panose="020B0606020202030204" pitchFamily="34" charset="0"/>
              </a:rPr>
              <a:t>Асе?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179512" y="5821337"/>
            <a:ext cx="504056" cy="92708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>
                <a:ln w="11430">
                  <a:solidFill>
                    <a:srgbClr val="460046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И.С.Тургенев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«Ася»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D:\Новая папка\Desktop\Литература 8\Тургенев\Иллюстрации\99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1844824"/>
            <a:ext cx="648071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853</Words>
  <Application>Microsoft Office PowerPoint</Application>
  <PresentationFormat>Экран (4:3)</PresentationFormat>
  <Paragraphs>162</Paragraphs>
  <Slides>28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49</cp:revision>
  <dcterms:created xsi:type="dcterms:W3CDTF">2014-01-06T16:00:12Z</dcterms:created>
  <dcterms:modified xsi:type="dcterms:W3CDTF">2017-04-08T10:04:11Z</dcterms:modified>
</cp:coreProperties>
</file>