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84" r:id="rId9"/>
    <p:sldId id="283" r:id="rId10"/>
    <p:sldId id="262" r:id="rId11"/>
    <p:sldId id="264" r:id="rId12"/>
    <p:sldId id="265" r:id="rId13"/>
    <p:sldId id="28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86" r:id="rId25"/>
    <p:sldId id="278" r:id="rId26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CCECFF"/>
    <a:srgbClr val="E7F3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62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914084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10983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02145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4718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96571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11500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07846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7504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29930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14416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8085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54187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93476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78082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71343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38051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53961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47756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53667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71396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99717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5541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A05E1-C4CE-4859-8135-7FBB894C2D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69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395A7-35A9-42CC-A4CC-1CA64A3512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910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B58A7-EC0C-4D5F-AA21-76955AFD08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737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0A00C-BCE3-42B0-90BE-0908E431D7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640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1C757-805A-4155-BA18-CBB404DBE7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920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93574-20FF-4BE5-901E-DB8A1629E5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689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8B4F4-42C0-4A20-AF25-28BDF97A47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68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86D4B-72CF-4CD3-9978-9134AD2C3D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251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A12A5-B4DB-45B2-B43E-2D84AC6EAB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841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30AA3-35D8-4504-8C94-E7A48F988B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514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CB985-F12F-4204-A3B6-E283E13CA2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266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320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320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C17DEC6-B2DA-432D-A8ED-A43C354A9D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4538865" cy="470898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1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ГИА</a:t>
            </a:r>
            <a:br>
              <a:rPr lang="ru-RU" sz="1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1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2018</a:t>
            </a:r>
            <a:endParaRPr lang="ru-RU" sz="15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95288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4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Перечень предметов</a:t>
            </a:r>
            <a:r>
              <a:rPr lang="ru-RU" altLang="ru-RU" sz="4400" smtClean="0"/>
              <a:t>: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00113" y="1125538"/>
            <a:ext cx="3959225" cy="655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700"/>
              </a:spcBef>
              <a:buClr>
                <a:srgbClr val="FF0000"/>
              </a:buClr>
              <a:buSzPct val="100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русский язык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Clr>
                <a:srgbClr val="FF0000"/>
              </a:buClr>
              <a:buSzPct val="100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математика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Clr>
                <a:srgbClr val="800080"/>
              </a:buClr>
              <a:buSzPct val="100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80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обществознание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Clr>
                <a:srgbClr val="800080"/>
              </a:buClr>
              <a:buSzPct val="100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80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история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Clr>
                <a:srgbClr val="800080"/>
              </a:buClr>
              <a:buSzPct val="100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80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физика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Clr>
                <a:srgbClr val="800080"/>
              </a:buClr>
              <a:buSzPct val="100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80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биология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Clr>
                <a:srgbClr val="80008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2800" smtClean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SzPct val="100000"/>
              <a:defRPr/>
            </a:pPr>
            <a:endParaRPr lang="ru-RU" altLang="ru-RU" sz="280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Clr>
                <a:srgbClr val="CC3300"/>
              </a:buClr>
              <a:buSzPct val="100000"/>
              <a:buFont typeface="Calibri" panose="020F0502020204030204" pitchFamily="34" charset="0"/>
              <a:buNone/>
              <a:defRPr/>
            </a:pPr>
            <a:endParaRPr lang="ru-RU" altLang="ru-RU" sz="2800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500563" y="1125538"/>
            <a:ext cx="39592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700"/>
              </a:spcBef>
              <a:buClr>
                <a:srgbClr val="800080"/>
              </a:buClr>
              <a:buSzPct val="100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80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иностранный язык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Clr>
                <a:srgbClr val="800080"/>
              </a:buClr>
              <a:buSzPct val="100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80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информатика и ИКТ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Clr>
                <a:srgbClr val="800080"/>
              </a:buClr>
              <a:buSzPct val="100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80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химия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Clr>
                <a:srgbClr val="800080"/>
              </a:buClr>
              <a:buSzPct val="100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80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литература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Clr>
                <a:srgbClr val="800080"/>
              </a:buClr>
              <a:buSzPct val="100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80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география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SzPct val="100000"/>
              <a:defRPr/>
            </a:pPr>
            <a:endParaRPr lang="ru-RU" altLang="ru-RU" sz="2800" smtClean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214313" y="142875"/>
            <a:ext cx="6215062" cy="628808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17819" dir="2700000" algn="ctr" rotWithShape="0">
              <a:srgbClr val="DDDDDD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75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CC3300"/>
                </a:solidFill>
              </a:rPr>
              <a:t>Расписание и продолжительность проведения ГИА  в форме ОГЭ и ГВЭ</a:t>
            </a:r>
            <a:r>
              <a:rPr lang="ru-RU" altLang="ru-RU" sz="2800"/>
              <a:t> по каждому учебному предмету определяются Минобрнауки России.</a:t>
            </a:r>
          </a:p>
          <a:p>
            <a:pPr algn="ctr" eaLnBrk="1" hangingPunct="1">
              <a:spcBef>
                <a:spcPts val="1750"/>
              </a:spcBef>
              <a:buClrTx/>
              <a:buFontTx/>
              <a:buNone/>
            </a:pPr>
            <a:r>
              <a:rPr lang="ru-RU" altLang="ru-RU" sz="2800"/>
              <a:t>В продолжительность экзаменов по учебным предметам не включается время, выделенное на подготовительные мероприятия (инструктаж обучающихся, вскрытие пакетов с экзаменационными материалами, заполнение регистрационных полей экзаменационной работы, настройка технических средств).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928688" y="285750"/>
            <a:ext cx="6870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000" b="1" dirty="0">
                <a:solidFill>
                  <a:srgbClr val="CC3300"/>
                </a:solidFill>
              </a:rPr>
              <a:t>Сроки проведения ОГЭ: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611188" y="1700213"/>
            <a:ext cx="7696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900"/>
              </a:spcBef>
              <a:buClr>
                <a:srgbClr val="800080"/>
              </a:buClr>
              <a:buFont typeface="Arial" panose="020B0604020202020204" pitchFamily="34" charset="0"/>
              <a:buChar char="•"/>
            </a:pPr>
            <a:r>
              <a:rPr lang="ru-RU" altLang="ru-RU" sz="3600">
                <a:solidFill>
                  <a:srgbClr val="800080"/>
                </a:solidFill>
              </a:rPr>
              <a:t>Досрочно </a:t>
            </a:r>
            <a:r>
              <a:rPr lang="ru-RU" altLang="ru-RU" sz="3600"/>
              <a:t>(не ранее 20 апреля) </a:t>
            </a:r>
          </a:p>
          <a:p>
            <a:pPr eaLnBrk="1" hangingPunct="1">
              <a:spcBef>
                <a:spcPts val="900"/>
              </a:spcBef>
              <a:buClr>
                <a:srgbClr val="800080"/>
              </a:buClr>
              <a:buFont typeface="Arial" panose="020B0604020202020204" pitchFamily="34" charset="0"/>
              <a:buChar char="•"/>
            </a:pPr>
            <a:r>
              <a:rPr lang="ru-RU" altLang="ru-RU" sz="3600">
                <a:solidFill>
                  <a:srgbClr val="800080"/>
                </a:solidFill>
              </a:rPr>
              <a:t>Основные сроки</a:t>
            </a:r>
          </a:p>
          <a:p>
            <a:pPr eaLnBrk="1" hangingPunct="1">
              <a:spcBef>
                <a:spcPts val="900"/>
              </a:spcBef>
              <a:buClr>
                <a:srgbClr val="800080"/>
              </a:buClr>
              <a:buFont typeface="Arial" panose="020B0604020202020204" pitchFamily="34" charset="0"/>
              <a:buChar char="•"/>
            </a:pPr>
            <a:r>
              <a:rPr lang="ru-RU" altLang="ru-RU" sz="3600">
                <a:solidFill>
                  <a:srgbClr val="800080"/>
                </a:solidFill>
              </a:rPr>
              <a:t>Дополнительные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25"/>
            <a:ext cx="7002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CC3300"/>
                </a:solidFill>
              </a:rPr>
              <a:t>Сроки проведения </a:t>
            </a:r>
            <a:r>
              <a:rPr lang="ru-RU" altLang="ru-RU" sz="2800" b="1" dirty="0" smtClean="0">
                <a:solidFill>
                  <a:srgbClr val="CC3300"/>
                </a:solidFill>
              </a:rPr>
              <a:t>ОГЭ в 2018 году (проект)</a:t>
            </a:r>
            <a:endParaRPr lang="ru-RU" altLang="ru-RU" sz="2800" b="1" dirty="0">
              <a:solidFill>
                <a:srgbClr val="CC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1737" y="493430"/>
            <a:ext cx="7056437" cy="317009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Основной период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25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мая (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пт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)- иностранные языки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D0D0D"/>
                </a:solidFill>
                <a:latin typeface="Arial" pitchFamily="34" charset="0"/>
                <a:cs typeface="Times New Roman" pitchFamily="18" charset="0"/>
              </a:rPr>
              <a:t>29 мая (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вт</a:t>
            </a:r>
            <a:r>
              <a:rPr lang="ru-RU" sz="2000" dirty="0" smtClean="0">
                <a:solidFill>
                  <a:srgbClr val="0D0D0D"/>
                </a:solidFill>
                <a:latin typeface="Arial" pitchFamily="34" charset="0"/>
                <a:cs typeface="Times New Roman" pitchFamily="18" charset="0"/>
              </a:rPr>
              <a:t>) </a:t>
            </a:r>
            <a:r>
              <a:rPr lang="ru-RU" sz="2000" dirty="0">
                <a:solidFill>
                  <a:srgbClr val="0D0D0D"/>
                </a:solidFill>
                <a:latin typeface="Arial" pitchFamily="34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rgbClr val="0D0D0D"/>
                </a:solidFill>
                <a:latin typeface="Arial" pitchFamily="34" charset="0"/>
                <a:cs typeface="Times New Roman" pitchFamily="18" charset="0"/>
              </a:rPr>
              <a:t>русский язык</a:t>
            </a:r>
            <a:endParaRPr lang="ru-RU" sz="20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31 мая (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чт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) – обществознание, биология, информатика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                        и ИКТ, литература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D0D0D"/>
                </a:solidFill>
                <a:latin typeface="Arial" pitchFamily="34" charset="0"/>
                <a:cs typeface="Times New Roman" pitchFamily="18" charset="0"/>
              </a:rPr>
              <a:t>2 </a:t>
            </a:r>
            <a:r>
              <a:rPr lang="ru-RU" sz="2000" dirty="0">
                <a:solidFill>
                  <a:srgbClr val="0D0D0D"/>
                </a:solidFill>
                <a:latin typeface="Arial" pitchFamily="34" charset="0"/>
                <a:cs typeface="Times New Roman" pitchFamily="18" charset="0"/>
              </a:rPr>
              <a:t>июня </a:t>
            </a:r>
            <a:r>
              <a:rPr lang="ru-RU" sz="2000" dirty="0" smtClean="0">
                <a:solidFill>
                  <a:srgbClr val="0D0D0D"/>
                </a:solidFill>
                <a:latin typeface="Arial" pitchFamily="34" charset="0"/>
                <a:cs typeface="Times New Roman" pitchFamily="18" charset="0"/>
              </a:rPr>
              <a:t>(</a:t>
            </a:r>
            <a:r>
              <a:rPr lang="ru-RU" sz="2000" dirty="0" err="1" smtClean="0">
                <a:solidFill>
                  <a:srgbClr val="0D0D0D"/>
                </a:solidFill>
                <a:latin typeface="Arial" pitchFamily="34" charset="0"/>
                <a:cs typeface="Times New Roman" pitchFamily="18" charset="0"/>
              </a:rPr>
              <a:t>сб</a:t>
            </a:r>
            <a:r>
              <a:rPr lang="ru-RU" sz="2000" dirty="0" smtClean="0">
                <a:solidFill>
                  <a:srgbClr val="0D0D0D"/>
                </a:solidFill>
                <a:latin typeface="Arial" pitchFamily="34" charset="0"/>
                <a:cs typeface="Times New Roman" pitchFamily="18" charset="0"/>
              </a:rPr>
              <a:t>) </a:t>
            </a:r>
            <a:r>
              <a:rPr lang="ru-RU" sz="2000" dirty="0">
                <a:solidFill>
                  <a:srgbClr val="0D0D0D"/>
                </a:solidFill>
                <a:latin typeface="Arial" pitchFamily="34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rgbClr val="0D0D0D"/>
                </a:solidFill>
                <a:latin typeface="Arial" pitchFamily="34" charset="0"/>
                <a:cs typeface="Times New Roman" pitchFamily="18" charset="0"/>
              </a:rPr>
              <a:t>физика, информатика и ИКТ</a:t>
            </a:r>
            <a:endParaRPr lang="ru-RU" sz="20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5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июня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(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вт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)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математика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D0D0D"/>
                </a:solidFill>
                <a:latin typeface="Arial" pitchFamily="34" charset="0"/>
                <a:cs typeface="Times New Roman" pitchFamily="18" charset="0"/>
              </a:rPr>
              <a:t>7 </a:t>
            </a:r>
            <a:r>
              <a:rPr lang="ru-RU" sz="2000" dirty="0">
                <a:solidFill>
                  <a:srgbClr val="0D0D0D"/>
                </a:solidFill>
                <a:latin typeface="Arial" pitchFamily="34" charset="0"/>
                <a:cs typeface="Times New Roman" pitchFamily="18" charset="0"/>
              </a:rPr>
              <a:t>июня </a:t>
            </a:r>
            <a:r>
              <a:rPr lang="ru-RU" sz="2000" dirty="0" smtClean="0">
                <a:solidFill>
                  <a:srgbClr val="0D0D0D"/>
                </a:solidFill>
                <a:latin typeface="Arial" pitchFamily="34" charset="0"/>
                <a:cs typeface="Times New Roman" pitchFamily="18" charset="0"/>
              </a:rPr>
              <a:t>(</a:t>
            </a:r>
            <a:r>
              <a:rPr lang="ru-RU" sz="2000" dirty="0" err="1" smtClean="0">
                <a:solidFill>
                  <a:srgbClr val="0D0D0D"/>
                </a:solidFill>
                <a:latin typeface="Arial" pitchFamily="34" charset="0"/>
                <a:cs typeface="Times New Roman" pitchFamily="18" charset="0"/>
              </a:rPr>
              <a:t>чт</a:t>
            </a:r>
            <a:r>
              <a:rPr lang="ru-RU" sz="2000" dirty="0" smtClean="0">
                <a:solidFill>
                  <a:srgbClr val="0D0D0D"/>
                </a:solidFill>
                <a:latin typeface="Arial" pitchFamily="34" charset="0"/>
                <a:cs typeface="Times New Roman" pitchFamily="18" charset="0"/>
              </a:rPr>
              <a:t>) </a:t>
            </a:r>
            <a:r>
              <a:rPr lang="ru-RU" sz="2000" dirty="0">
                <a:solidFill>
                  <a:srgbClr val="0D0D0D"/>
                </a:solidFill>
                <a:latin typeface="Arial" pitchFamily="34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rgbClr val="0D0D0D"/>
                </a:solidFill>
                <a:latin typeface="Arial" pitchFamily="34" charset="0"/>
                <a:cs typeface="Times New Roman" pitchFamily="18" charset="0"/>
              </a:rPr>
              <a:t>история, химия, география, физика</a:t>
            </a:r>
            <a:endParaRPr lang="ru-RU" sz="2000" dirty="0">
              <a:solidFill>
                <a:srgbClr val="0D0D0D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D0D0D"/>
                </a:solidFill>
                <a:latin typeface="Arial" pitchFamily="34" charset="0"/>
                <a:cs typeface="Times New Roman" pitchFamily="18" charset="0"/>
              </a:rPr>
              <a:t>9 </a:t>
            </a:r>
            <a:r>
              <a:rPr lang="ru-RU" sz="2000" dirty="0">
                <a:solidFill>
                  <a:srgbClr val="0D0D0D"/>
                </a:solidFill>
                <a:latin typeface="Arial" pitchFamily="34" charset="0"/>
                <a:cs typeface="Times New Roman" pitchFamily="18" charset="0"/>
              </a:rPr>
              <a:t>июня </a:t>
            </a:r>
            <a:r>
              <a:rPr lang="ru-RU" sz="2000" dirty="0" smtClean="0">
                <a:solidFill>
                  <a:srgbClr val="0D0D0D"/>
                </a:solidFill>
                <a:latin typeface="Arial" pitchFamily="34" charset="0"/>
                <a:cs typeface="Times New Roman" pitchFamily="18" charset="0"/>
              </a:rPr>
              <a:t>(</a:t>
            </a:r>
            <a:r>
              <a:rPr lang="ru-RU" sz="2000" dirty="0" err="1" smtClean="0">
                <a:solidFill>
                  <a:srgbClr val="0D0D0D"/>
                </a:solidFill>
                <a:latin typeface="Arial" pitchFamily="34" charset="0"/>
                <a:cs typeface="Times New Roman" pitchFamily="18" charset="0"/>
              </a:rPr>
              <a:t>сб</a:t>
            </a:r>
            <a:r>
              <a:rPr lang="ru-RU" sz="2000" dirty="0" smtClean="0">
                <a:solidFill>
                  <a:srgbClr val="0D0D0D"/>
                </a:solidFill>
                <a:latin typeface="Arial" pitchFamily="34" charset="0"/>
                <a:cs typeface="Times New Roman" pitchFamily="18" charset="0"/>
              </a:rPr>
              <a:t>) </a:t>
            </a:r>
            <a:r>
              <a:rPr lang="ru-RU" sz="2000" dirty="0">
                <a:solidFill>
                  <a:srgbClr val="0D0D0D"/>
                </a:solidFill>
                <a:latin typeface="Arial" pitchFamily="34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srgbClr val="003366"/>
                </a:solidFill>
                <a:latin typeface="Arial" pitchFamily="34" charset="0"/>
                <a:cs typeface="Times New Roman" pitchFamily="18" charset="0"/>
              </a:rPr>
              <a:t>обществознание</a:t>
            </a:r>
            <a:endParaRPr lang="ru-RU" sz="20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0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4437" y="3663529"/>
            <a:ext cx="7043737" cy="286232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Резервные дни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20 </a:t>
            </a:r>
            <a:r>
              <a:rPr lang="ru-RU" sz="2000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июня </a:t>
            </a: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(ср) –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21 </a:t>
            </a:r>
            <a:r>
              <a:rPr lang="ru-RU" sz="2000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июня </a:t>
            </a: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ru-RU" sz="2000" dirty="0" err="1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чт</a:t>
            </a: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) </a:t>
            </a:r>
            <a:r>
              <a:rPr lang="ru-RU" sz="2000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– </a:t>
            </a: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  <a:endParaRPr lang="ru-RU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22 </a:t>
            </a:r>
            <a:r>
              <a:rPr lang="ru-RU" sz="2000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июня </a:t>
            </a: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ru-RU" sz="2000" dirty="0" err="1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пт</a:t>
            </a: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) </a:t>
            </a:r>
            <a:r>
              <a:rPr lang="ru-RU" sz="2000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–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обществознание, биология, информатика и ИКТ, литература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23 </a:t>
            </a:r>
            <a:r>
              <a:rPr lang="ru-RU" sz="2000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июня (</a:t>
            </a:r>
            <a:r>
              <a:rPr lang="ru-RU" sz="2000" dirty="0" err="1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сб</a:t>
            </a: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) </a:t>
            </a:r>
            <a:r>
              <a:rPr lang="ru-RU" sz="2000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–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иностранные языки</a:t>
            </a:r>
            <a:endParaRPr lang="ru-RU" sz="2000" dirty="0">
              <a:solidFill>
                <a:srgbClr val="002060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25 </a:t>
            </a:r>
            <a:r>
              <a:rPr lang="ru-RU" sz="2000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июня </a:t>
            </a: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ru-RU" sz="2000" dirty="0" err="1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пн</a:t>
            </a: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) </a:t>
            </a:r>
            <a:r>
              <a:rPr lang="ru-RU" sz="2000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–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история, химия, физика, география</a:t>
            </a:r>
            <a:endParaRPr lang="ru-RU" sz="2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июня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всем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предметам</a:t>
            </a:r>
            <a:endParaRPr lang="ru-RU" sz="20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29 июня </a:t>
            </a:r>
            <a:r>
              <a:rPr lang="ru-RU" sz="2000" dirty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ru-RU" sz="2000" dirty="0" err="1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пт</a:t>
            </a: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) </a:t>
            </a:r>
            <a:r>
              <a:rPr lang="ru-RU" sz="20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–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всем предметам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74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0" y="-4763"/>
            <a:ext cx="9144000" cy="551138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200" dirty="0">
                <a:solidFill>
                  <a:srgbClr val="CC3300"/>
                </a:solidFill>
              </a:rPr>
              <a:t>По решению экзаменационной комиссии </a:t>
            </a:r>
            <a:r>
              <a:rPr lang="ru-RU" altLang="ru-RU" sz="2200" b="1" u="sng" dirty="0">
                <a:solidFill>
                  <a:srgbClr val="CC3300"/>
                </a:solidFill>
              </a:rPr>
              <a:t>повторно допускаются</a:t>
            </a:r>
            <a:r>
              <a:rPr lang="ru-RU" altLang="ru-RU" sz="2200" dirty="0">
                <a:solidFill>
                  <a:srgbClr val="CC3300"/>
                </a:solidFill>
              </a:rPr>
              <a:t> к сдаче государственной итоговой аттестации в текущем году по соответствующему учебному предмету следующие обучающиеся:</a:t>
            </a:r>
            <a:r>
              <a:rPr lang="ru-RU" altLang="ru-RU" sz="2200" dirty="0"/>
              <a:t> 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Blip>
                <a:blip r:embed="rId3"/>
              </a:buBlip>
            </a:pPr>
            <a:r>
              <a:rPr lang="ru-RU" altLang="ru-RU" sz="2200" dirty="0"/>
              <a:t> получившие на государственной итоговой аттестации неудовлетворительный результат </a:t>
            </a:r>
            <a:r>
              <a:rPr lang="ru-RU" altLang="ru-RU" sz="2200" dirty="0" smtClean="0"/>
              <a:t>не более, чем по двум учебным предметам; </a:t>
            </a:r>
            <a:endParaRPr lang="ru-RU" altLang="ru-RU" sz="2200" dirty="0"/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Blip>
                <a:blip r:embed="rId3"/>
              </a:buBlip>
            </a:pPr>
            <a:r>
              <a:rPr lang="ru-RU" altLang="ru-RU" sz="2200" dirty="0"/>
              <a:t> не сдававшие экзамены по уважительным причинам (болезнь или иные обстоятельства, подтвержденные документально); 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Blip>
                <a:blip r:embed="rId3"/>
              </a:buBlip>
            </a:pPr>
            <a:r>
              <a:rPr lang="ru-RU" altLang="ru-RU" sz="2200" dirty="0"/>
              <a:t> не завершившие выполнение экзаменационной работы по уважительным причинам (болезнь или иные обстоятельства, подтвержденные документально); 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Blip>
                <a:blip r:embed="rId3"/>
              </a:buBlip>
            </a:pPr>
            <a:r>
              <a:rPr lang="ru-RU" altLang="ru-RU" sz="2200" dirty="0"/>
              <a:t> апелляция которых о нарушении установленного порядка проведения ГИА конфликтной комиссией была удовлетворена; </a:t>
            </a:r>
          </a:p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Blip>
                <a:blip r:embed="rId3"/>
              </a:buBlip>
            </a:pPr>
            <a:r>
              <a:rPr lang="ru-RU" altLang="ru-RU" sz="2200" dirty="0"/>
              <a:t> результаты которых были аннулированы ГЭК в случае выявления фактов нарушений установленного порядка проведения ГИА.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785813" y="0"/>
            <a:ext cx="68707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3600" b="1" u="sng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Участники экзамена </a:t>
            </a:r>
            <a:br>
              <a:rPr lang="ru-RU" altLang="ru-RU" sz="3600" b="1" u="sng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600" b="1" u="sng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могут: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1428750"/>
            <a:ext cx="9144000" cy="4525963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36147" dir="2700000" algn="ctr" rotWithShape="0">
              <a:srgbClr val="00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400" b="1" smtClean="0"/>
              <a:t>Общаться с друг другом;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400" b="1" smtClean="0"/>
              <a:t>Свободно перемещаться по аудитории и ППЭ.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ru-RU" altLang="ru-RU" sz="2400" b="1" smtClean="0"/>
              <a:t>В день проведения экзамена в ППЭ </a:t>
            </a:r>
            <a:r>
              <a:rPr lang="ru-RU" altLang="ru-RU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запрещается иметь при себе средства связи</a:t>
            </a:r>
            <a:r>
              <a:rPr lang="ru-RU" altLang="ru-RU" sz="2400" b="1" smtClean="0"/>
              <a:t>, </a:t>
            </a:r>
            <a:r>
              <a:rPr lang="ru-RU" altLang="ru-RU" sz="2400" smtClean="0"/>
              <a:t>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SzPct val="100000"/>
              <a:defRPr/>
            </a:pPr>
            <a:r>
              <a:rPr lang="ru-RU" altLang="ru-RU" sz="2400" smtClean="0"/>
              <a:t>Обучающимся запрещается выносить из аудиторий и ППЭ экзаменационные материалы на бумажном или электронном носителях, фотографировать экзаменационные материалы.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SzPct val="100000"/>
              <a:defRPr/>
            </a:pPr>
            <a:r>
              <a:rPr lang="ru-RU" alt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Несоблюдение правил влечет удаление с экзамена. 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5013325"/>
            <a:ext cx="9144000" cy="917575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ru-RU" altLang="ru-RU" sz="1800" b="1"/>
              <a:t>Экзаменационные работы обучающихся, не завершивших выполнение экзаменационной работы по уважительным причинам и удаленных с экзамена, </a:t>
            </a:r>
            <a:r>
              <a:rPr lang="ru-RU" altLang="ru-RU" sz="1800" b="1">
                <a:solidFill>
                  <a:srgbClr val="CC3300"/>
                </a:solidFill>
              </a:rPr>
              <a:t>не проверяются.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4313" y="142875"/>
            <a:ext cx="6000750" cy="5851525"/>
          </a:xfrm>
          <a:prstGeom prst="rect">
            <a:avLst/>
          </a:prstGeom>
          <a:solidFill>
            <a:srgbClr val="9BBB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buSzPct val="100000"/>
              <a:defRPr/>
            </a:pPr>
            <a:r>
              <a:rPr lang="ru-RU" altLang="ru-RU" sz="2800" smtClean="0"/>
              <a:t>Записи на черновиках не обрабатываются и не проверяются.</a:t>
            </a:r>
          </a:p>
          <a:p>
            <a:pPr eaLnBrk="1" hangingPunct="1">
              <a:lnSpc>
                <a:spcPct val="150000"/>
              </a:lnSpc>
              <a:buSzPct val="100000"/>
              <a:defRPr/>
            </a:pPr>
            <a:r>
              <a:rPr lang="ru-RU" altLang="ru-RU" sz="2800" smtClean="0"/>
              <a:t>Обработка и проверка экзаменационных работ занимает </a:t>
            </a:r>
            <a:r>
              <a:rPr lang="ru-RU" altLang="ru-RU" sz="2800" b="1" u="sng" smtClean="0"/>
              <a:t>не более 10 рабочих дней.</a:t>
            </a:r>
          </a:p>
          <a:p>
            <a:pPr eaLnBrk="1" hangingPunct="1">
              <a:lnSpc>
                <a:spcPct val="150000"/>
              </a:lnSpc>
              <a:buSzPct val="100000"/>
              <a:defRPr/>
            </a:pPr>
            <a:r>
              <a:rPr lang="ru-RU" altLang="ru-RU" sz="2800" smtClean="0"/>
              <a:t>Полученные результаты в первичных баллах РЦОИ (региональный цент обработки информации переводит </a:t>
            </a:r>
            <a:r>
              <a:rPr lang="ru-RU" alt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пятибалльную систему оценивания).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4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Оценка результатов ГИА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214313" y="1285875"/>
            <a:ext cx="8786812" cy="52863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buFont typeface="Times New Roman" panose="02020603050405020304" pitchFamily="18" charset="0"/>
              <a:buBlip>
                <a:blip r:embed="rId3"/>
              </a:buBlip>
            </a:pPr>
            <a:r>
              <a:rPr lang="ru-RU" altLang="ru-RU" sz="2400" dirty="0"/>
              <a:t> </a:t>
            </a:r>
            <a:r>
              <a:rPr lang="ru-RU" altLang="ru-RU" sz="2400" b="1" u="sng" dirty="0">
                <a:solidFill>
                  <a:srgbClr val="CC3300"/>
                </a:solidFill>
              </a:rPr>
              <a:t>Результаты государственной итоговой аттестации признаются удовлетворительными в случае</a:t>
            </a:r>
            <a:r>
              <a:rPr lang="ru-RU" altLang="ru-RU" sz="2400" dirty="0"/>
              <a:t>, если обучающийся </a:t>
            </a:r>
            <a:r>
              <a:rPr lang="ru-RU" altLang="ru-RU" sz="2400" b="1" i="1" dirty="0"/>
              <a:t>по </a:t>
            </a:r>
            <a:r>
              <a:rPr lang="ru-RU" altLang="ru-RU" sz="2400" b="1" i="1" dirty="0" smtClean="0"/>
              <a:t>сдаваемым </a:t>
            </a:r>
            <a:r>
              <a:rPr lang="ru-RU" altLang="ru-RU" sz="2400" b="1" i="1" dirty="0"/>
              <a:t>учебным предметам набрал количество баллов не ниже минимального,</a:t>
            </a:r>
            <a:r>
              <a:rPr lang="ru-RU" altLang="ru-RU" sz="2400" dirty="0"/>
              <a:t> определенного органом исполнительной власти субъекта Российской Федерации, осуществляющим государственное управление в сфере образования. </a:t>
            </a:r>
          </a:p>
          <a:p>
            <a:pPr eaLnBrk="1" hangingPunct="1">
              <a:spcBef>
                <a:spcPts val="600"/>
              </a:spcBef>
              <a:buFont typeface="Times New Roman" panose="02020603050405020304" pitchFamily="18" charset="0"/>
              <a:buBlip>
                <a:blip r:embed="rId3"/>
              </a:buBlip>
            </a:pPr>
            <a:r>
              <a:rPr lang="ru-RU" altLang="ru-RU" sz="2400" dirty="0" smtClean="0"/>
              <a:t> </a:t>
            </a:r>
            <a:r>
              <a:rPr lang="ru-RU" altLang="ru-RU" sz="2400" b="1" i="1" dirty="0" smtClean="0">
                <a:solidFill>
                  <a:srgbClr val="CC3300"/>
                </a:solidFill>
              </a:rPr>
              <a:t>В случае если обучающийся получил на государственной итоговой аттестации неудовлетворительный результат не более чем по двум из сдаваемых учебных предметов</a:t>
            </a:r>
            <a:r>
              <a:rPr lang="ru-RU" altLang="ru-RU" sz="2400" dirty="0" smtClean="0"/>
              <a:t>, он допускается повторно к государственной итоговой аттестации по данным предметам в текущем году в формах, установленных настоящим Порядком в дополнительные сроки. </a:t>
            </a:r>
            <a:endParaRPr lang="ru-RU" alt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928688" y="338138"/>
            <a:ext cx="68707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40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Неудовлетворительная оценка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1928813"/>
            <a:ext cx="9144000" cy="329539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625"/>
              </a:spcBef>
              <a:buSzPct val="100000"/>
              <a:defRPr/>
            </a:pPr>
            <a:r>
              <a:rPr lang="ru-RU" altLang="ru-RU" sz="2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Обучающимся,</a:t>
            </a:r>
            <a:r>
              <a:rPr lang="ru-RU" altLang="ru-RU" sz="26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не прошедшим ГИА или получившим на государственной итоговой аттестации неудовлетворительные результаты более чем по двум учебным предметам, либо получившим повторно неудовлетворительный результат по одному из этих предметов на ГИА в дополнительные сроки</a:t>
            </a:r>
            <a:r>
              <a:rPr lang="ru-RU" altLang="ru-RU" sz="2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предоставляется право </a:t>
            </a:r>
            <a:r>
              <a:rPr lang="ru-RU" altLang="ru-RU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пройти ГИА по соответствующим учебным предметам не раннее чем 1 сентября текущего года </a:t>
            </a:r>
            <a:r>
              <a:rPr lang="ru-RU" altLang="ru-RU" sz="2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 сроки и в формах, устанавливаемых настоящим Порядком.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539750" y="188913"/>
            <a:ext cx="687070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400" b="1">
                <a:solidFill>
                  <a:srgbClr val="CC3300"/>
                </a:solidFill>
              </a:rPr>
              <a:t>Виды аппеляций:</a:t>
            </a: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611188" y="1196975"/>
            <a:ext cx="76962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Font typeface="Times New Roman" panose="02020603050405020304" pitchFamily="18" charset="0"/>
              <a:buBlip>
                <a:blip r:embed="rId3"/>
              </a:buBlip>
            </a:pPr>
            <a:r>
              <a:rPr lang="ru-RU" altLang="ru-RU"/>
              <a:t>о нарушении установленного порядка проведения ГИА по учебному предмету;</a:t>
            </a:r>
          </a:p>
          <a:p>
            <a:pPr eaLnBrk="1" hangingPunct="1">
              <a:buFont typeface="Times New Roman" panose="02020603050405020304" pitchFamily="18" charset="0"/>
              <a:buBlip>
                <a:blip r:embed="rId3"/>
              </a:buBlip>
            </a:pPr>
            <a:r>
              <a:rPr lang="ru-RU" altLang="ru-RU"/>
              <a:t>о несогласии с выставленными баллами.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500063" y="3214688"/>
            <a:ext cx="557212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/>
              <a:t>Конфликтная комиссия не рассматривает апелляции по вопросам содержания и структуры экзаменационных материалов по учебным предметам, а также по вопросам, связанным с нарушением обучающихся требований настоящего Порядка и неправильного оформления экзаменационной работы.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0" y="1"/>
            <a:ext cx="6516216" cy="68580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altLang="ru-RU" dirty="0"/>
              <a:t>   ГИА выпускников 9-х классов в </a:t>
            </a:r>
            <a:r>
              <a:rPr lang="ru-RU" altLang="ru-RU" dirty="0" smtClean="0"/>
              <a:t>2017 </a:t>
            </a:r>
            <a:r>
              <a:rPr lang="ru-RU" altLang="ru-RU" dirty="0"/>
              <a:t>году  будет проводится на основании </a:t>
            </a:r>
            <a:r>
              <a:rPr lang="ru-RU" altLang="ru-RU" b="1" dirty="0"/>
              <a:t>«ПОРЯДКА</a:t>
            </a:r>
          </a:p>
          <a:p>
            <a:pPr algn="ctr" eaLnBrk="1" hangingPunct="1">
              <a:buClrTx/>
              <a:buFontTx/>
              <a:buNone/>
            </a:pPr>
            <a:r>
              <a:rPr lang="ru-RU" altLang="ru-RU" b="1" dirty="0"/>
              <a:t>проведения государственной итоговой аттестации по образовательным программам основного общего образования», </a:t>
            </a:r>
            <a:r>
              <a:rPr lang="ru-RU" altLang="ru-RU" u="sng" dirty="0"/>
              <a:t>утвержденного</a:t>
            </a:r>
            <a:r>
              <a:rPr lang="ru-RU" altLang="ru-RU" b="1" u="sng" dirty="0"/>
              <a:t>  </a:t>
            </a:r>
            <a:r>
              <a:rPr lang="ru-RU" altLang="ru-RU" u="sng" dirty="0"/>
              <a:t>Приказом МО РФ № 1394 от 25.12.201</a:t>
            </a:r>
            <a:r>
              <a:rPr lang="ru-RU" altLang="ru-RU" u="sng" dirty="0">
                <a:latin typeface="Arial Unicode MS" panose="020B0604020202020204" pitchFamily="34" charset="-128"/>
              </a:rPr>
              <a:t>3 </a:t>
            </a:r>
            <a:r>
              <a:rPr lang="ru-RU" altLang="ru-RU" u="sng" dirty="0" smtClean="0"/>
              <a:t>года</a:t>
            </a:r>
          </a:p>
          <a:p>
            <a:r>
              <a:rPr lang="ru-RU" sz="2800" b="1" dirty="0" smtClean="0"/>
              <a:t>(С изменениями и дополнениями от: 15 мая, 30 июля 2014 г., 16 января, 7 июля, 3 декабря 2015 г., 24 марта 2016 г</a:t>
            </a:r>
            <a:r>
              <a:rPr lang="ru-RU" sz="2800" b="1" dirty="0" smtClean="0"/>
              <a:t>., 9 января 2017 г.)</a:t>
            </a:r>
            <a:endParaRPr lang="ru-RU" sz="2800" b="1" dirty="0" smtClean="0"/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altLang="ru-RU" u="sng" dirty="0" smtClean="0"/>
          </a:p>
          <a:p>
            <a:pPr algn="ctr" eaLnBrk="1" hangingPunct="1">
              <a:buClrTx/>
              <a:buFontTx/>
              <a:buNone/>
            </a:pPr>
            <a:endParaRPr lang="ru-RU" altLang="ru-RU" u="sng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071563" y="74613"/>
            <a:ext cx="68707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rgbClr val="CC3300"/>
                </a:solidFill>
              </a:rPr>
              <a:t>Апелляция о нарушении установленного порядка проведения ГИА</a:t>
            </a: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0" y="1785938"/>
            <a:ext cx="6929438" cy="37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i="1">
                <a:solidFill>
                  <a:srgbClr val="800080"/>
                </a:solidFill>
              </a:rPr>
              <a:t>По результатам рассмотрения конфликтная комиссия принимает решение об отклонении апелляции или об удовлетворении апелляции.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i="1">
                <a:solidFill>
                  <a:srgbClr val="800080"/>
                </a:solidFill>
              </a:rPr>
              <a:t>При удовлетворении апелляции результат экзамена, по процедуре которого обучающимся была подана апелляция, аннулируется и обучающемуся предоставляется возможность сдать экзамен по соответствующему учебному предмету в другой день, предусмотренный расписанием ГИА.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714375" y="174625"/>
            <a:ext cx="6870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rgbClr val="CC3300"/>
                </a:solidFill>
              </a:rPr>
              <a:t>Апелляция о несогласии с выставленными баллами</a:t>
            </a: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1643063"/>
            <a:ext cx="6929438" cy="37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i="1">
                <a:solidFill>
                  <a:srgbClr val="800080"/>
                </a:solidFill>
              </a:rPr>
              <a:t>Обучающиеся подают апелляцию непосредственно в конфликтную комиссию или в образовательную организацию, в которой они были допущены в установленном порядке к ГИА.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i="1">
                <a:solidFill>
                  <a:srgbClr val="7030A0"/>
                </a:solidFill>
              </a:rPr>
              <a:t>По результатам рассмотрения апелляции о несогласии с выставленными баллами конфликтная комиссия принимает решение об отклонении апелляции и сохранении выставленных баллов либо об удовлетворении апелляции и выставлении других баллов.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250825" y="-242888"/>
            <a:ext cx="82296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ru-RU" sz="4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http://gia.edu.ru/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12920" t="11609" r="14027" b="8657"/>
          <a:stretch/>
        </p:blipFill>
        <p:spPr>
          <a:xfrm>
            <a:off x="0" y="620688"/>
            <a:ext cx="9144000" cy="623731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-112713"/>
            <a:ext cx="82296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www.fipi.ru</a:t>
            </a:r>
          </a:p>
        </p:txBody>
      </p:sp>
      <p:pic>
        <p:nvPicPr>
          <p:cNvPr id="4813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t="15750" r="7576" b="-7793"/>
          <a:stretch>
            <a:fillRect/>
          </a:stretch>
        </p:blipFill>
        <p:spPr bwMode="auto">
          <a:xfrm>
            <a:off x="-69850" y="1030288"/>
            <a:ext cx="9283700" cy="635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Line 7"/>
          <p:cNvSpPr>
            <a:spLocks noChangeShapeType="1"/>
          </p:cNvSpPr>
          <p:nvPr/>
        </p:nvSpPr>
        <p:spPr bwMode="auto">
          <a:xfrm flipH="1">
            <a:off x="4140200" y="635000"/>
            <a:ext cx="431800" cy="703263"/>
          </a:xfrm>
          <a:prstGeom prst="line">
            <a:avLst/>
          </a:prstGeom>
          <a:noFill/>
          <a:ln w="38160">
            <a:solidFill>
              <a:srgbClr val="CC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3" name="AutoShape 8"/>
          <p:cNvSpPr>
            <a:spLocks noChangeArrowheads="1"/>
          </p:cNvSpPr>
          <p:nvPr/>
        </p:nvSpPr>
        <p:spPr bwMode="auto">
          <a:xfrm>
            <a:off x="3419475" y="1338263"/>
            <a:ext cx="1368425" cy="785812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8134" name="Line 7"/>
          <p:cNvSpPr>
            <a:spLocks noChangeShapeType="1"/>
          </p:cNvSpPr>
          <p:nvPr/>
        </p:nvSpPr>
        <p:spPr bwMode="auto">
          <a:xfrm>
            <a:off x="4954588" y="738188"/>
            <a:ext cx="3001962" cy="3122612"/>
          </a:xfrm>
          <a:prstGeom prst="line">
            <a:avLst/>
          </a:prstGeom>
          <a:noFill/>
          <a:ln w="38160">
            <a:solidFill>
              <a:srgbClr val="CC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5" name="AutoShape 8"/>
          <p:cNvSpPr>
            <a:spLocks noChangeArrowheads="1"/>
          </p:cNvSpPr>
          <p:nvPr/>
        </p:nvSpPr>
        <p:spPr bwMode="auto">
          <a:xfrm>
            <a:off x="7318375" y="3644900"/>
            <a:ext cx="1825625" cy="792163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-21417"/>
            <a:ext cx="664406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</a:rPr>
              <a:t>https://oge.sdamgia.ru/</a:t>
            </a:r>
            <a:endParaRPr lang="ru-RU" sz="5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961" t="8300" r="12004" b="3750"/>
          <a:stretch/>
        </p:blipFill>
        <p:spPr>
          <a:xfrm>
            <a:off x="1" y="840356"/>
            <a:ext cx="9138774" cy="601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73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395288" y="901700"/>
            <a:ext cx="8229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6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внимание.</a:t>
            </a:r>
            <a:br>
              <a:rPr lang="ru-RU" altLang="ru-RU" sz="6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6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Успехов вашим детям на предстоящих экзаменах!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285750" y="1643063"/>
            <a:ext cx="8072438" cy="38576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buBlip>
                <a:blip r:embed="rId3"/>
              </a:buBlip>
            </a:pPr>
            <a:r>
              <a:rPr lang="ru-RU" altLang="ru-RU" dirty="0"/>
              <a:t>к </a:t>
            </a:r>
            <a:r>
              <a:rPr lang="ru-RU" altLang="ru-RU" sz="2400" dirty="0"/>
              <a:t>ГИА допускаются обучающиеся, </a:t>
            </a:r>
            <a:r>
              <a:rPr lang="ru-RU" sz="2400" b="1" dirty="0"/>
              <a:t>не имеющие академической задолженности и в полном объеме выполнившие учебный план или индивидуальный учебный план (имеющие годовые отметки по всем учебным предметам учебного плана за IX класс не ниже удовлетворительных).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altLang="ru-RU" sz="2400" b="1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905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 ГИА выпускников 9-х классов допускаются: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539750" y="188913"/>
            <a:ext cx="8064500" cy="558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800080"/>
                </a:solidFill>
              </a:rPr>
              <a:t>Государственная итоговая аттестация проводится</a:t>
            </a:r>
            <a:r>
              <a:rPr lang="ru-RU" altLang="ru-RU" sz="2400">
                <a:solidFill>
                  <a:srgbClr val="800080"/>
                </a:solidFill>
              </a:rPr>
              <a:t>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7030A0"/>
                </a:solidFill>
              </a:rPr>
              <a:t>а) в форме </a:t>
            </a:r>
            <a:r>
              <a:rPr lang="ru-RU" altLang="ru-RU" sz="2400" b="1" i="1">
                <a:solidFill>
                  <a:srgbClr val="7030A0"/>
                </a:solidFill>
              </a:rPr>
              <a:t>основного государственного экзамена</a:t>
            </a:r>
            <a:r>
              <a:rPr lang="ru-RU" altLang="ru-RU" sz="2400" b="1">
                <a:solidFill>
                  <a:srgbClr val="7030A0"/>
                </a:solidFill>
              </a:rPr>
              <a:t> </a:t>
            </a:r>
            <a:r>
              <a:rPr lang="ru-RU" altLang="ru-RU" sz="2400" b="1" i="1">
                <a:solidFill>
                  <a:srgbClr val="7030A0"/>
                </a:solidFill>
              </a:rPr>
              <a:t>(далее – ОГЭ)</a:t>
            </a:r>
            <a:r>
              <a:rPr lang="ru-RU" altLang="ru-RU" sz="2400" b="1">
                <a:solidFill>
                  <a:srgbClr val="7030A0"/>
                </a:solidFill>
              </a:rPr>
              <a:t> </a:t>
            </a:r>
            <a:r>
              <a:rPr lang="ru-RU" altLang="ru-RU" sz="2400"/>
              <a:t>с использованием контрольных измерительных материалов, представляющих собой комплексы заданий стандартизированной формы (КИМ) – для обучающихся образовательных организаций, освоивших образовательные программы основного общего образования в очной, очно-заочной или заочной формах: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7030A0"/>
                </a:solidFill>
              </a:rPr>
              <a:t>б) в форме письменных и устных экзаменов с использованием текстов, тем, заданий, билетов </a:t>
            </a:r>
            <a:r>
              <a:rPr lang="ru-RU" altLang="ru-RU" sz="2400" b="1" i="1">
                <a:solidFill>
                  <a:srgbClr val="7030A0"/>
                </a:solidFill>
              </a:rPr>
              <a:t>(далее – государственный выпускной экзамен, ГВЭ)</a:t>
            </a:r>
            <a:r>
              <a:rPr lang="ru-RU" altLang="ru-RU" sz="2400"/>
              <a:t> –для обучающихся с ограниченными возможностями здоровья, обучающихся детей-инвалидов и инвалидов, освоивших образовательные программы основного общего образования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714375" y="214313"/>
            <a:ext cx="7286625" cy="4433887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750"/>
              </a:spcBef>
              <a:buSzPct val="100000"/>
              <a:defRPr/>
            </a:pPr>
            <a:r>
              <a:rPr lang="ru-RU" alt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ГИА включает в себя 4 экзамена по </a:t>
            </a:r>
            <a:r>
              <a:rPr lang="ru-RU" altLang="ru-RU" sz="28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русскому языку и математике (обязательные предметы)</a:t>
            </a:r>
            <a:r>
              <a:rPr lang="ru-RU" alt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а также два экзамена по предметам по выбору.</a:t>
            </a:r>
          </a:p>
          <a:p>
            <a:pPr algn="ctr" eaLnBrk="1" hangingPunct="1">
              <a:spcBef>
                <a:spcPts val="1750"/>
              </a:spcBef>
              <a:buSzPct val="100000"/>
              <a:defRPr/>
            </a:pPr>
            <a:r>
              <a:rPr lang="ru-RU" alt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Выбранные обучающимися учебные предметы, форма ГИА указываются им в заявлении, которое он подает в образовательную организацию до </a:t>
            </a:r>
          </a:p>
          <a:p>
            <a:pPr algn="ctr" eaLnBrk="1" hangingPunct="1">
              <a:spcBef>
                <a:spcPts val="1750"/>
              </a:spcBef>
              <a:buSzPct val="100000"/>
              <a:defRPr/>
            </a:pPr>
            <a:r>
              <a:rPr lang="ru-RU" alt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марта </a:t>
            </a:r>
            <a:r>
              <a:rPr lang="ru-RU" alt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2018 </a:t>
            </a:r>
            <a:r>
              <a:rPr lang="ru-RU" alt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28625" y="357188"/>
            <a:ext cx="5715000" cy="521176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750"/>
              </a:spcBef>
              <a:buSzPct val="100000"/>
              <a:defRPr/>
            </a:pPr>
            <a:r>
              <a:rPr lang="ru-RU" altLang="ru-RU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Заявление подается обучающимися лично на основании документа, удостоверяющего их личность или их родителями (законными представителями) на основании документа, удостоверяющего их личность.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6358350" cy="4893647"/>
          </a:xfrm>
          <a:prstGeom prst="rect">
            <a:avLst/>
          </a:prstGeom>
          <a:solidFill>
            <a:srgbClr val="E7F3FF"/>
          </a:solidFill>
        </p:spPr>
        <p:txBody>
          <a:bodyPr wrap="square">
            <a:spAutoFit/>
          </a:bodyPr>
          <a:lstStyle/>
          <a:p>
            <a:pPr marL="365125" indent="268288"/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Обучающиеся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с </a:t>
            </a:r>
            <a:r>
              <a:rPr lang="ru-RU" sz="2400" b="1" u="sng" dirty="0">
                <a:solidFill>
                  <a:srgbClr val="000000"/>
                </a:solidFill>
                <a:latin typeface="Arial" panose="020B0604020202020204" pitchFamily="34" charset="0"/>
              </a:rPr>
              <a:t>ограниченными возможностями здоровья при подаче заявления представляют копию рекомендаций психолого-медико-педагогической комиссии, а обучающиеся дети-инвалиды и инвалиды - оригинал или заверенную в установленном порядке копию справки,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подтверждающей факт установления инвалидности, выданной федеральным государственным учреждением медико-социальной экспертизы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05643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0638" y="260350"/>
            <a:ext cx="74168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1F26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вправе изменить (дополнить) перечень указанных в заявлении экзаменов только при наличии у них уважительных причин (болезни или иных обстоятельств, подтвержденных документально). 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1F26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обучающийся подает заявление в государственную экзаменационную комиссию (ГЭК) с указанием </a:t>
            </a:r>
            <a:r>
              <a:rPr lang="ru-RU" altLang="ru-RU" sz="2800" b="1" dirty="0" smtClean="0">
                <a:solidFill>
                  <a:srgbClr val="1F26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измененного </a:t>
            </a:r>
            <a:r>
              <a:rPr lang="ru-RU" altLang="ru-RU" sz="2800" b="1" dirty="0">
                <a:solidFill>
                  <a:srgbClr val="1F26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 учебных предметов, по которым он планирует пройти ГИА, и причины изменения заявленного ранее перечня. </a:t>
            </a:r>
            <a:endParaRPr lang="ru-RU" altLang="ru-RU" sz="2800" b="1" dirty="0" smtClean="0">
              <a:solidFill>
                <a:srgbClr val="1F26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заявление подается не позднее, чем за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недели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соответствующих экзаменов. 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1178</Words>
  <Application>Microsoft Office PowerPoint</Application>
  <PresentationFormat>Экран (4:3)</PresentationFormat>
  <Paragraphs>90</Paragraphs>
  <Slides>25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 Unicode MS</vt:lpstr>
      <vt:lpstr>Microsoft YaHei</vt:lpstr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Ирина Костина</cp:lastModifiedBy>
  <cp:revision>59</cp:revision>
  <cp:lastPrinted>1601-01-01T00:00:00Z</cp:lastPrinted>
  <dcterms:created xsi:type="dcterms:W3CDTF">2013-02-28T16:12:31Z</dcterms:created>
  <dcterms:modified xsi:type="dcterms:W3CDTF">2017-11-21T14:45:51Z</dcterms:modified>
</cp:coreProperties>
</file>