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0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6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44F7-6CA8-4736-8A6F-573ED3CF2198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D3570C-47F8-4D59-AB2E-508E4E36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91" y="0"/>
            <a:ext cx="12293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5163" y="1500331"/>
            <a:ext cx="10321636" cy="1334655"/>
          </a:xfrm>
        </p:spPr>
        <p:txBody>
          <a:bodyPr>
            <a:normAutofit fontScale="90000"/>
          </a:bodyPr>
          <a:lstStyle/>
          <a:p>
            <a:pPr algn="l"/>
            <a:r>
              <a:rPr lang="ru-RU" sz="9600" dirty="0" smtClean="0">
                <a:solidFill>
                  <a:srgbClr val="00B050"/>
                </a:solidFill>
                <a:latin typeface="American DAD!(RUS BY LYAJKA)" panose="02000500000000000000" pitchFamily="2" charset="2"/>
              </a:rPr>
              <a:t>Природа родного края</a:t>
            </a:r>
            <a:br>
              <a:rPr lang="ru-RU" sz="9600" dirty="0" smtClean="0">
                <a:solidFill>
                  <a:srgbClr val="00B050"/>
                </a:solidFill>
                <a:latin typeface="American DAD!(RUS BY LYAJKA)" panose="02000500000000000000" pitchFamily="2" charset="2"/>
              </a:rPr>
            </a:br>
            <a:r>
              <a:rPr lang="ru-RU" sz="9600" dirty="0" smtClean="0">
                <a:solidFill>
                  <a:srgbClr val="00B050"/>
                </a:solidFill>
                <a:latin typeface="American DAD!(RUS BY LYAJKA)" panose="02000500000000000000" pitchFamily="2" charset="2"/>
              </a:rPr>
              <a:t>         о. </a:t>
            </a:r>
            <a:r>
              <a:rPr lang="ru-RU" sz="9600" dirty="0" smtClean="0">
                <a:solidFill>
                  <a:srgbClr val="00B050"/>
                </a:solidFill>
                <a:latin typeface="American DAD!(RUS BY LYAJKA)" panose="02000500000000000000" pitchFamily="2" charset="2"/>
              </a:rPr>
              <a:t>Сахалин</a:t>
            </a:r>
            <a:endParaRPr lang="ru-RU" sz="9600" dirty="0">
              <a:solidFill>
                <a:srgbClr val="00B050"/>
              </a:solidFill>
              <a:latin typeface="American DAD!(RUS BY LYAJKA)" panose="02000500000000000000" pitchFamily="2" charset="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37163"/>
            <a:ext cx="9144000" cy="2853892"/>
          </a:xfrm>
        </p:spPr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35636" y="6054437"/>
            <a:ext cx="372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Каминская И. В. МАОУ НОШ 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8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670"/>
    </mc:Choice>
    <mc:Fallback xmlns="">
      <p:transition spd="slow" advClick="0" advTm="26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930"/>
            <a:ext cx="4640762" cy="28521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2" y="3580375"/>
            <a:ext cx="4929918" cy="3277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08" y="227076"/>
            <a:ext cx="4909662" cy="3353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269" y="2912892"/>
            <a:ext cx="178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Чайка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945" y="3990109"/>
            <a:ext cx="325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Заяц - беляк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8291" y="6151418"/>
            <a:ext cx="320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Ёж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043" y="332510"/>
            <a:ext cx="4615102" cy="789709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kademische schmalfette" panose="02000009000000000000" pitchFamily="49" charset="0"/>
              </a:rPr>
              <a:t>Охрана природы</a:t>
            </a:r>
            <a:endParaRPr lang="ru-RU" sz="54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2219"/>
            <a:ext cx="10697248" cy="491914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500" kern="0" dirty="0" smtClean="0">
                <a:solidFill>
                  <a:srgbClr val="000000"/>
                </a:solidFill>
                <a:latin typeface="Arial"/>
              </a:rPr>
              <a:t>   Около </a:t>
            </a:r>
            <a:r>
              <a:rPr lang="ru-RU" altLang="ru-RU" sz="2500" kern="0" dirty="0">
                <a:solidFill>
                  <a:srgbClr val="000000"/>
                </a:solidFill>
                <a:latin typeface="Arial"/>
              </a:rPr>
              <a:t>трети 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</a:rPr>
              <a:t>растений и животных являются охраняемыми, то есть занесены в </a:t>
            </a:r>
            <a:r>
              <a:rPr lang="ru-RU" altLang="ru-RU" sz="2500" kern="0" dirty="0">
                <a:solidFill>
                  <a:srgbClr val="000000"/>
                </a:solidFill>
                <a:latin typeface="Arial"/>
              </a:rPr>
              <a:t>«Красную книгу Российской Федерации</a:t>
            </a:r>
            <a:r>
              <a:rPr lang="ru-RU" altLang="ru-RU" sz="2500" kern="0" dirty="0" smtClean="0">
                <a:solidFill>
                  <a:srgbClr val="000000"/>
                </a:solidFill>
                <a:latin typeface="Arial"/>
              </a:rPr>
              <a:t>».</a:t>
            </a:r>
          </a:p>
          <a:p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Для охраны растений и животных на Сахалине были созданы Национальные заповедники и заказники.</a:t>
            </a:r>
          </a:p>
          <a:p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Государственный заповедник «</a:t>
            </a:r>
            <a:r>
              <a:rPr lang="ru-RU" sz="2500" kern="0" dirty="0" err="1" smtClean="0">
                <a:solidFill>
                  <a:srgbClr val="000000"/>
                </a:solidFill>
                <a:latin typeface="Arial"/>
              </a:rPr>
              <a:t>Поронайский</a:t>
            </a:r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»</a:t>
            </a:r>
          </a:p>
          <a:p>
            <a:r>
              <a:rPr lang="ru-RU" sz="2500" kern="0" dirty="0" err="1" smtClean="0">
                <a:solidFill>
                  <a:srgbClr val="000000"/>
                </a:solidFill>
                <a:latin typeface="Arial"/>
              </a:rPr>
              <a:t>Ногликский</a:t>
            </a:r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 природный биологический заказник</a:t>
            </a:r>
          </a:p>
          <a:p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Государственный природный заказник «Александровский»</a:t>
            </a:r>
          </a:p>
          <a:p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Природный парк «Остров </a:t>
            </a:r>
            <a:r>
              <a:rPr lang="ru-RU" sz="2500" kern="0" dirty="0" err="1" smtClean="0">
                <a:solidFill>
                  <a:srgbClr val="000000"/>
                </a:solidFill>
                <a:latin typeface="Arial"/>
              </a:rPr>
              <a:t>Монерон</a:t>
            </a:r>
            <a:r>
              <a:rPr lang="ru-RU" sz="2500" kern="0" dirty="0" smtClean="0">
                <a:solidFill>
                  <a:srgbClr val="000000"/>
                </a:solidFill>
                <a:latin typeface="Arial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6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79830" cy="1320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kademische schmalfette" panose="02000009000000000000" pitchFamily="49" charset="0"/>
              </a:rPr>
              <a:t>о. Сахалин и Курильские острова</a:t>
            </a:r>
            <a:endParaRPr lang="ru-RU" sz="54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597890"/>
            <a:ext cx="5458691" cy="444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2364" y="1494107"/>
            <a:ext cx="554181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2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Сахалин – самый большой остров России.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2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Омывается Охотским и Японским морями.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2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От материковой части Азии отделен Татарским проливом </a:t>
            </a:r>
          </a:p>
        </p:txBody>
      </p:sp>
    </p:spTree>
    <p:extLst>
      <p:ext uri="{BB962C8B-B14F-4D97-AF65-F5344CB8AC3E}">
        <p14:creationId xmlns:p14="http://schemas.microsoft.com/office/powerpoint/2010/main" val="6228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6170" y="429491"/>
            <a:ext cx="3007975" cy="1320800"/>
          </a:xfrm>
        </p:spPr>
        <p:txBody>
          <a:bodyPr>
            <a:normAutofit/>
          </a:bodyPr>
          <a:lstStyle/>
          <a:p>
            <a:r>
              <a:rPr lang="ru-RU" altLang="ru-RU" sz="5400" kern="0" dirty="0">
                <a:solidFill>
                  <a:srgbClr val="002060"/>
                </a:solidFill>
                <a:latin typeface="Akademische schmalfette" panose="02000009000000000000" pitchFamily="49" charset="0"/>
              </a:rPr>
              <a:t>Климат.</a:t>
            </a:r>
            <a:endParaRPr lang="ru-RU" sz="54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61" y="1329316"/>
            <a:ext cx="8596668" cy="5334720"/>
          </a:xfrm>
        </p:spPr>
        <p:txBody>
          <a:bodyPr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Климат Сахалина — прохладный, морской с продолжительной снежной зимой и коротким прохладным летом. 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Сахалин подвержен влиянию циклонов, здесь часто бывают наводнения, тайфуны.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1" y="3175794"/>
            <a:ext cx="2771004" cy="1978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06" y="2995505"/>
            <a:ext cx="2905076" cy="2178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84" y="5024274"/>
            <a:ext cx="2660073" cy="199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79" y="4736614"/>
            <a:ext cx="3389711" cy="22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679" y="174771"/>
            <a:ext cx="6804121" cy="1320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kademische schmalfette" panose="02000009000000000000" pitchFamily="49" charset="0"/>
              </a:rPr>
              <a:t>Реки </a:t>
            </a:r>
            <a:r>
              <a:rPr lang="ru-RU" sz="5400" dirty="0">
                <a:solidFill>
                  <a:srgbClr val="002060"/>
                </a:solidFill>
                <a:latin typeface="Akademische schmalfette" panose="02000009000000000000" pitchFamily="49" charset="0"/>
              </a:rPr>
              <a:t>и</a:t>
            </a:r>
            <a:r>
              <a:rPr lang="ru-RU" sz="5400" dirty="0" smtClean="0">
                <a:solidFill>
                  <a:srgbClr val="002060"/>
                </a:solidFill>
                <a:latin typeface="Akademische schmalfette" panose="02000009000000000000" pitchFamily="49" charset="0"/>
              </a:rPr>
              <a:t> озёра о. Сахалин</a:t>
            </a:r>
            <a:endParaRPr lang="ru-RU" sz="54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1066564"/>
            <a:ext cx="11665528" cy="5362429"/>
          </a:xfrm>
        </p:spPr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Главными реками Сахалина являются </a:t>
            </a:r>
            <a:r>
              <a:rPr lang="ru-RU" altLang="ru-RU" sz="2000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Тымь</a:t>
            </a: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и </a:t>
            </a:r>
            <a:r>
              <a:rPr lang="ru-RU" altLang="ru-RU" sz="2000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Поронай</a:t>
            </a: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На побережье острова много </a:t>
            </a:r>
            <a:r>
              <a:rPr lang="ru-RU" altLang="ru-RU" sz="2000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озер. Два </a:t>
            </a: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самых больших озера Сахалина — Невское   и </a:t>
            </a:r>
            <a:r>
              <a:rPr lang="ru-RU" altLang="ru-RU" sz="2000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Тунайча</a:t>
            </a:r>
            <a:r>
              <a:rPr lang="ru-RU" altLang="ru-RU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7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3103417"/>
            <a:ext cx="4422654" cy="2826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55" y="3833864"/>
            <a:ext cx="4613564" cy="2595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11" y="2740220"/>
            <a:ext cx="4253345" cy="3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983" y="152400"/>
            <a:ext cx="5654194" cy="845127"/>
          </a:xfrm>
        </p:spPr>
        <p:txBody>
          <a:bodyPr>
            <a:normAutofit fontScale="90000"/>
          </a:bodyPr>
          <a:lstStyle/>
          <a:p>
            <a:r>
              <a:rPr lang="ru-RU" altLang="ru-RU" sz="6000" kern="0" dirty="0">
                <a:solidFill>
                  <a:srgbClr val="002060"/>
                </a:solidFill>
                <a:latin typeface="Akademische schmalfette" panose="02000009000000000000" pitchFamily="49" charset="0"/>
              </a:rPr>
              <a:t>Природа </a:t>
            </a:r>
            <a:r>
              <a:rPr lang="ru-RU" altLang="ru-RU" sz="6000" kern="0" dirty="0" smtClean="0">
                <a:solidFill>
                  <a:srgbClr val="002060"/>
                </a:solidFill>
                <a:latin typeface="Akademische schmalfette" panose="02000009000000000000" pitchFamily="49" charset="0"/>
              </a:rPr>
              <a:t>Сахалина</a:t>
            </a:r>
            <a:endParaRPr lang="ru-RU" sz="48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58" y="997527"/>
            <a:ext cx="11792377" cy="530629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Природа</a:t>
            </a:r>
            <a:r>
              <a:rPr lang="ru-RU" sz="2800" dirty="0">
                <a:latin typeface="Arial Black" panose="020B0A04020102020204" pitchFamily="34" charset="0"/>
              </a:rPr>
              <a:t> </a:t>
            </a:r>
            <a:r>
              <a:rPr lang="ru-RU" sz="2800" b="1" dirty="0">
                <a:latin typeface="Arial Black" panose="020B0A04020102020204" pitchFamily="34" charset="0"/>
              </a:rPr>
              <a:t>Сахалина</a:t>
            </a:r>
            <a:r>
              <a:rPr lang="ru-RU" sz="2800" dirty="0">
                <a:latin typeface="Arial Black" panose="020B0A04020102020204" pitchFamily="34" charset="0"/>
              </a:rPr>
              <a:t> уникальна, и это может подтвердить любой, кто хоть раз побывал на этом уникальном </a:t>
            </a:r>
            <a:r>
              <a:rPr lang="ru-RU" sz="2800" b="1" dirty="0">
                <a:latin typeface="Arial Black" panose="020B0A04020102020204" pitchFamily="34" charset="0"/>
              </a:rPr>
              <a:t>острове</a:t>
            </a:r>
            <a:r>
              <a:rPr lang="ru-RU" sz="2800" dirty="0">
                <a:latin typeface="Arial Black" panose="020B0A04020102020204" pitchFamily="34" charset="0"/>
              </a:rPr>
              <a:t> - там в одном месте переплетены джунгли, тайга, тундра, высокогорные растения и болотные ягоды.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8" y="3334302"/>
            <a:ext cx="5377724" cy="3586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3271056"/>
            <a:ext cx="4866918" cy="36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097" y="180109"/>
            <a:ext cx="4975321" cy="706582"/>
          </a:xfrm>
        </p:spPr>
        <p:txBody>
          <a:bodyPr>
            <a:noAutofit/>
          </a:bodyPr>
          <a:lstStyle/>
          <a:p>
            <a:r>
              <a:rPr lang="ru-RU" altLang="ru-RU" sz="5400" kern="0" dirty="0">
                <a:solidFill>
                  <a:srgbClr val="002060"/>
                </a:solidFill>
                <a:latin typeface="Akademische schmalfette" panose="02000009000000000000" pitchFamily="49" charset="0"/>
              </a:rPr>
              <a:t>Растительный мир</a:t>
            </a:r>
            <a:endParaRPr lang="ru-RU" sz="54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60" y="1038371"/>
            <a:ext cx="11389975" cy="5819629"/>
          </a:xfrm>
        </p:spPr>
        <p:txBody>
          <a:bodyPr/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Большая </a:t>
            </a:r>
            <a:r>
              <a:rPr lang="ru-RU" sz="2000" dirty="0">
                <a:solidFill>
                  <a:srgbClr val="333333"/>
                </a:solidFill>
                <a:latin typeface="Arial Black" panose="020B0A04020102020204" pitchFamily="34" charset="0"/>
              </a:rPr>
              <a:t>часть острова окутана тайгой. Местные леса — 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уникальны. </a:t>
            </a:r>
            <a:r>
              <a:rPr lang="ru-RU" sz="2000" dirty="0">
                <a:solidFill>
                  <a:srgbClr val="333333"/>
                </a:solidFill>
                <a:latin typeface="Arial Black" panose="020B0A04020102020204" pitchFamily="34" charset="0"/>
              </a:rPr>
              <a:t>С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ахалинская </a:t>
            </a:r>
            <a:r>
              <a:rPr lang="ru-RU" sz="2000" dirty="0">
                <a:solidFill>
                  <a:srgbClr val="333333"/>
                </a:solidFill>
                <a:latin typeface="Arial Black" panose="020B0A04020102020204" pitchFamily="34" charset="0"/>
              </a:rPr>
              <a:t>тайга является богатейшей в России. 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На острове </a:t>
            </a:r>
            <a:r>
              <a:rPr lang="ru-RU" sz="2000" dirty="0">
                <a:solidFill>
                  <a:srgbClr val="333333"/>
                </a:solidFill>
                <a:latin typeface="Arial Black" panose="020B0A04020102020204" pitchFamily="34" charset="0"/>
              </a:rPr>
              <a:t>произрастает около 200 видов деревьев и кустарников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 Хвойные деревья это ели, пихты, лиственницы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  Среди </a:t>
            </a:r>
            <a:r>
              <a:rPr lang="ru-RU" sz="2000" dirty="0">
                <a:latin typeface="Arial Black" panose="020B0A04020102020204" pitchFamily="34" charset="0"/>
              </a:rPr>
              <a:t>лиственных пород преобладают </a:t>
            </a:r>
            <a:r>
              <a:rPr lang="ru-RU" sz="2000" dirty="0" smtClean="0">
                <a:latin typeface="Arial Black" panose="020B0A04020102020204" pitchFamily="34" charset="0"/>
              </a:rPr>
              <a:t>березы</a:t>
            </a:r>
            <a:r>
              <a:rPr lang="ru-RU" sz="2000" dirty="0">
                <a:latin typeface="Arial Black" panose="020B0A04020102020204" pitchFamily="34" charset="0"/>
              </a:rPr>
              <a:t>, осины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ru-RU" sz="2000" dirty="0">
                <a:latin typeface="Arial Black" panose="020B0A04020102020204" pitchFamily="34" charset="0"/>
              </a:rPr>
              <a:t>тополя, </a:t>
            </a:r>
            <a:r>
              <a:rPr lang="ru-RU" sz="2000" dirty="0" smtClean="0">
                <a:latin typeface="Arial Black" panose="020B0A04020102020204" pitchFamily="34" charset="0"/>
              </a:rPr>
              <a:t>ивы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smtClean="0">
                <a:latin typeface="Arial Black" panose="020B0A04020102020204" pitchFamily="34" charset="0"/>
              </a:rPr>
              <a:t>клены</a:t>
            </a:r>
            <a:r>
              <a:rPr lang="ru-RU" sz="2000" dirty="0">
                <a:latin typeface="Arial Black" panose="020B0A04020102020204" pitchFamily="34" charset="0"/>
              </a:rPr>
              <a:t>, ольха.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4" y="3172691"/>
            <a:ext cx="4872453" cy="3241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3159325"/>
            <a:ext cx="4912613" cy="32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5" y="167455"/>
            <a:ext cx="3431477" cy="45581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84" y="167455"/>
            <a:ext cx="5335637" cy="3525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3504000"/>
            <a:ext cx="4267197" cy="3200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09" y="5104199"/>
            <a:ext cx="174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Ель </a:t>
            </a:r>
            <a:r>
              <a:rPr lang="ru-RU" sz="2000" dirty="0" err="1" smtClean="0">
                <a:latin typeface="Arial Black" panose="020B0A04020102020204" pitchFamily="34" charset="0"/>
              </a:rPr>
              <a:t>аянская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2909" y="4003964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Ландыш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7258" y="5812085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Брусника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7389" y="96982"/>
            <a:ext cx="4476557" cy="706582"/>
          </a:xfrm>
        </p:spPr>
        <p:txBody>
          <a:bodyPr>
            <a:normAutofit fontScale="90000"/>
          </a:bodyPr>
          <a:lstStyle/>
          <a:p>
            <a:r>
              <a:rPr lang="ru-RU" altLang="ru-RU" sz="5400" kern="0" dirty="0">
                <a:solidFill>
                  <a:srgbClr val="002060"/>
                </a:solidFill>
                <a:latin typeface="Akademische schmalfette" panose="02000009000000000000" pitchFamily="49" charset="0"/>
              </a:rPr>
              <a:t>Животный  мир</a:t>
            </a:r>
            <a:endParaRPr lang="ru-RU" sz="5400" dirty="0">
              <a:solidFill>
                <a:srgbClr val="002060"/>
              </a:solidFill>
              <a:latin typeface="Akademische schmalfette" panose="02000009000000000000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011383"/>
            <a:ext cx="11457709" cy="5569526"/>
          </a:xfrm>
        </p:spPr>
        <p:txBody>
          <a:bodyPr/>
          <a:lstStyle/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Сахалинский животный мир весьма разнообразен. В тайге можно встретить: северного оленя, бурого медведя, зайца-беляка, рысь, кабаргу, енотовидную собаку и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др.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На </a:t>
            </a:r>
            <a:r>
              <a:rPr lang="ru-RU" altLang="ru-RU" sz="24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Сахалине отмечено 378 видов птиц; 201 из них  гнездится на острове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" y="3075709"/>
            <a:ext cx="4673600" cy="350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37" y="2740816"/>
            <a:ext cx="4984173" cy="33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5" y="609600"/>
            <a:ext cx="4537640" cy="2549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39" y="653983"/>
            <a:ext cx="5045652" cy="3781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3422074"/>
            <a:ext cx="189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Бурундук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861" y="4627420"/>
            <a:ext cx="189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Тюлени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69" y="3791406"/>
            <a:ext cx="4786745" cy="2692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1261" y="6146885"/>
            <a:ext cx="450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Белоплечий</a:t>
            </a:r>
            <a:r>
              <a:rPr lang="ru-RU" dirty="0" smtClean="0">
                <a:latin typeface="Arial Black" panose="020B0A04020102020204" pitchFamily="34" charset="0"/>
              </a:rPr>
              <a:t> орлан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240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Akademische schmalfette</vt:lpstr>
      <vt:lpstr>American DAD!(RUS BY LYAJKA)</vt:lpstr>
      <vt:lpstr>Arial</vt:lpstr>
      <vt:lpstr>Arial Black</vt:lpstr>
      <vt:lpstr>Trebuchet MS</vt:lpstr>
      <vt:lpstr>Wingdings 3</vt:lpstr>
      <vt:lpstr>Аспект</vt:lpstr>
      <vt:lpstr>Природа родного края          о. Сахалин</vt:lpstr>
      <vt:lpstr>о. Сахалин и Курильские острова</vt:lpstr>
      <vt:lpstr>Климат.</vt:lpstr>
      <vt:lpstr>Реки и озёра о. Сахалин</vt:lpstr>
      <vt:lpstr>Природа Сахалина</vt:lpstr>
      <vt:lpstr>Растительный мир</vt:lpstr>
      <vt:lpstr>Презентация PowerPoint</vt:lpstr>
      <vt:lpstr>Животный  мир</vt:lpstr>
      <vt:lpstr>Презентация PowerPoint</vt:lpstr>
      <vt:lpstr>Презентация PowerPoint</vt:lpstr>
      <vt:lpstr>Охрана природы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родного края</dc:title>
  <dc:creator>Lenovo</dc:creator>
  <cp:lastModifiedBy>Lenovo</cp:lastModifiedBy>
  <cp:revision>20</cp:revision>
  <dcterms:created xsi:type="dcterms:W3CDTF">2021-12-11T13:22:20Z</dcterms:created>
  <dcterms:modified xsi:type="dcterms:W3CDTF">2023-02-18T18:21:33Z</dcterms:modified>
</cp:coreProperties>
</file>