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sldIdLst>
    <p:sldId id="258" r:id="rId2"/>
    <p:sldId id="271" r:id="rId3"/>
    <p:sldId id="273" r:id="rId4"/>
    <p:sldId id="257" r:id="rId5"/>
    <p:sldId id="274" r:id="rId6"/>
    <p:sldId id="275" r:id="rId7"/>
    <p:sldId id="260" r:id="rId8"/>
    <p:sldId id="261" r:id="rId9"/>
    <p:sldId id="264" r:id="rId10"/>
    <p:sldId id="280" r:id="rId11"/>
    <p:sldId id="279" r:id="rId12"/>
    <p:sldId id="282" r:id="rId13"/>
    <p:sldId id="281" r:id="rId14"/>
    <p:sldId id="26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333" autoAdjust="0"/>
  </p:normalViewPr>
  <p:slideViewPr>
    <p:cSldViewPr>
      <p:cViewPr varScale="1">
        <p:scale>
          <a:sx n="97" d="100"/>
          <a:sy n="97" d="100"/>
        </p:scale>
        <p:origin x="-39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1340883465153219"/>
          <c:y val="4.1921882403494343E-2"/>
          <c:w val="0.85523337130507771"/>
          <c:h val="0.87894630829997111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Анкета 1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rgbClr val="FFFF00"/>
              </a:solidFill>
            </a:ln>
          </c:spPr>
          <c:cat>
            <c:numRef>
              <c:f>Лист1!$A$2:$A$10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</c:numCache>
            </c:numRef>
          </c:cat>
          <c:val>
            <c:numRef>
              <c:f>Лист1!$B$2:$B$10</c:f>
              <c:numCache>
                <c:formatCode>0%</c:formatCode>
                <c:ptCount val="9"/>
                <c:pt idx="0">
                  <c:v>0.8</c:v>
                </c:pt>
                <c:pt idx="1">
                  <c:v>0.11000000000000004</c:v>
                </c:pt>
                <c:pt idx="2">
                  <c:v>0.15000000000000011</c:v>
                </c:pt>
                <c:pt idx="3">
                  <c:v>0.38000000000000023</c:v>
                </c:pt>
                <c:pt idx="4">
                  <c:v>0.27</c:v>
                </c:pt>
                <c:pt idx="5">
                  <c:v>3.000000000000002E-2</c:v>
                </c:pt>
                <c:pt idx="6">
                  <c:v>0.19000000000000009</c:v>
                </c:pt>
                <c:pt idx="7">
                  <c:v>0.92</c:v>
                </c:pt>
                <c:pt idx="8">
                  <c:v>0.88000000000000034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Анкета 2</c:v>
                </c:pt>
              </c:strCache>
            </c:strRef>
          </c:tx>
          <c:spPr>
            <a:solidFill>
              <a:srgbClr val="FF0000"/>
            </a:solidFill>
          </c:spPr>
          <c:cat>
            <c:numRef>
              <c:f>Лист1!$A$2:$A$10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</c:numCache>
            </c:numRef>
          </c:cat>
          <c:val>
            <c:numRef>
              <c:f>Лист1!$C$2:$C$10</c:f>
              <c:numCache>
                <c:formatCode>0%</c:formatCode>
                <c:ptCount val="9"/>
                <c:pt idx="0">
                  <c:v>1</c:v>
                </c:pt>
                <c:pt idx="1">
                  <c:v>0.54</c:v>
                </c:pt>
                <c:pt idx="2">
                  <c:v>0.23</c:v>
                </c:pt>
                <c:pt idx="3">
                  <c:v>0.88000000000000034</c:v>
                </c:pt>
                <c:pt idx="4">
                  <c:v>0.3500000000000002</c:v>
                </c:pt>
                <c:pt idx="5">
                  <c:v>0.85000000000000042</c:v>
                </c:pt>
                <c:pt idx="6">
                  <c:v>0.58000000000000029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</c:ser>
        <c:axId val="76692096"/>
        <c:axId val="76702080"/>
      </c:barChart>
      <c:catAx>
        <c:axId val="7669209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76702080"/>
        <c:crosses val="autoZero"/>
        <c:auto val="1"/>
        <c:lblAlgn val="ctr"/>
        <c:lblOffset val="100"/>
      </c:catAx>
      <c:valAx>
        <c:axId val="76702080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766920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5027002218756944"/>
          <c:y val="6.6143862065525777E-2"/>
          <c:w val="0.56681445469557912"/>
          <c:h val="9.5418106201718381E-2"/>
        </c:manualLayout>
      </c:layout>
      <c:txPr>
        <a:bodyPr/>
        <a:lstStyle/>
        <a:p>
          <a:pPr>
            <a:defRPr sz="2400"/>
          </a:pPr>
          <a:endParaRPr lang="ru-RU"/>
        </a:p>
      </c:txPr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D8F25F-55AD-439A-9DE8-312EAE85A867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232F20-6C5B-4E4F-A90A-8A4B7536F75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65167-F4E3-4857-89AD-FEB63043BF0D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5A04-D1E3-4BA1-835D-44A1E00447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65167-F4E3-4857-89AD-FEB63043BF0D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5A04-D1E3-4BA1-835D-44A1E00447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65167-F4E3-4857-89AD-FEB63043BF0D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5A04-D1E3-4BA1-835D-44A1E00447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65167-F4E3-4857-89AD-FEB63043BF0D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5A04-D1E3-4BA1-835D-44A1E00447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65167-F4E3-4857-89AD-FEB63043BF0D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5A04-D1E3-4BA1-835D-44A1E00447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65167-F4E3-4857-89AD-FEB63043BF0D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5A04-D1E3-4BA1-835D-44A1E00447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65167-F4E3-4857-89AD-FEB63043BF0D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5A04-D1E3-4BA1-835D-44A1E00447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65167-F4E3-4857-89AD-FEB63043BF0D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5A04-D1E3-4BA1-835D-44A1E00447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65167-F4E3-4857-89AD-FEB63043BF0D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5A04-D1E3-4BA1-835D-44A1E00447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65167-F4E3-4857-89AD-FEB63043BF0D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5A04-D1E3-4BA1-835D-44A1E00447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65167-F4E3-4857-89AD-FEB63043BF0D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BA15A04-D1E3-4BA1-835D-44A1E00447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4465167-F4E3-4857-89AD-FEB63043BF0D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A15A04-D1E3-4BA1-835D-44A1E00447E7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 стрелкой 4"/>
          <p:cNvCxnSpPr/>
          <p:nvPr/>
        </p:nvCxnSpPr>
        <p:spPr>
          <a:xfrm>
            <a:off x="2500313" y="2214563"/>
            <a:ext cx="857250" cy="142875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85720" y="214290"/>
            <a:ext cx="8858280" cy="175432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Чего я не знал </a:t>
            </a:r>
          </a:p>
          <a:p>
            <a:pPr algn="ctr"/>
            <a:r>
              <a:rPr lang="ru-RU" sz="5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 планете Сатурн</a:t>
            </a:r>
            <a:endParaRPr lang="ru-RU" sz="5400" b="1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00694" y="2143116"/>
            <a:ext cx="3214710" cy="441351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000" b="1" dirty="0" smtClean="0">
                <a:solidFill>
                  <a:srgbClr val="002060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</a:rPr>
              <a:t>Автор работы:</a:t>
            </a:r>
          </a:p>
          <a:p>
            <a:pPr>
              <a:spcBef>
                <a:spcPct val="20000"/>
              </a:spcBef>
            </a:pPr>
            <a:r>
              <a:rPr lang="ru-RU" sz="2000" b="1" dirty="0" smtClean="0">
                <a:solidFill>
                  <a:srgbClr val="002060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</a:rPr>
              <a:t>Ученик 3 Б класса </a:t>
            </a:r>
          </a:p>
          <a:p>
            <a:pPr>
              <a:spcBef>
                <a:spcPct val="20000"/>
              </a:spcBef>
            </a:pPr>
            <a:r>
              <a:rPr lang="ru-RU" sz="2000" b="1" dirty="0" smtClean="0">
                <a:solidFill>
                  <a:srgbClr val="002060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</a:rPr>
              <a:t>МОУ «СОШ №55»</a:t>
            </a:r>
          </a:p>
          <a:p>
            <a:pPr>
              <a:spcBef>
                <a:spcPct val="20000"/>
              </a:spcBef>
            </a:pPr>
            <a:r>
              <a:rPr lang="ru-RU" sz="2400" b="1" dirty="0" smtClean="0">
                <a:solidFill>
                  <a:srgbClr val="002060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</a:rPr>
              <a:t>Пивоваров Михаил</a:t>
            </a:r>
          </a:p>
          <a:p>
            <a:pPr>
              <a:spcBef>
                <a:spcPct val="20000"/>
              </a:spcBef>
            </a:pPr>
            <a:endParaRPr lang="ru-RU" sz="2000" b="1" smtClean="0">
              <a:solidFill>
                <a:srgbClr val="002060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</a:effectLst>
              <a:latin typeface="Times New Roman" pitchFamily="18" charset="0"/>
            </a:endParaRPr>
          </a:p>
          <a:p>
            <a:pPr>
              <a:spcBef>
                <a:spcPct val="20000"/>
              </a:spcBef>
            </a:pPr>
            <a:r>
              <a:rPr lang="ru-RU" sz="2000" b="1" smtClean="0">
                <a:solidFill>
                  <a:srgbClr val="00206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</a:rPr>
              <a:t>Научный </a:t>
            </a:r>
            <a:r>
              <a:rPr lang="ru-RU" sz="2000" b="1" dirty="0" smtClean="0">
                <a:solidFill>
                  <a:srgbClr val="00206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</a:rPr>
              <a:t>руководитель:</a:t>
            </a:r>
          </a:p>
          <a:p>
            <a:pPr>
              <a:spcBef>
                <a:spcPct val="20000"/>
              </a:spcBef>
            </a:pPr>
            <a:r>
              <a:rPr lang="ru-RU" sz="2000" b="1" dirty="0" smtClean="0">
                <a:solidFill>
                  <a:srgbClr val="00206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</a:rPr>
              <a:t>Спиридонова Татьяна Борисовна,</a:t>
            </a:r>
          </a:p>
          <a:p>
            <a:pPr>
              <a:spcBef>
                <a:spcPct val="20000"/>
              </a:spcBef>
            </a:pPr>
            <a:r>
              <a:rPr lang="ru-RU" sz="2000" b="1" dirty="0" smtClean="0">
                <a:solidFill>
                  <a:srgbClr val="00206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</a:rPr>
              <a:t>учитель начальных классов </a:t>
            </a:r>
          </a:p>
          <a:p>
            <a:pPr>
              <a:spcBef>
                <a:spcPct val="20000"/>
              </a:spcBef>
            </a:pPr>
            <a:r>
              <a:rPr lang="ru-RU" sz="2000" b="1" dirty="0" smtClean="0">
                <a:solidFill>
                  <a:srgbClr val="00206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</a:rPr>
              <a:t> </a:t>
            </a:r>
          </a:p>
          <a:p>
            <a:pPr algn="ctr">
              <a:spcBef>
                <a:spcPct val="20000"/>
              </a:spcBef>
            </a:pPr>
            <a:r>
              <a:rPr lang="ru-RU" sz="2000" b="1" dirty="0" smtClean="0">
                <a:solidFill>
                  <a:srgbClr val="00206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</a:rPr>
              <a:t>Магнитогорск 2013</a:t>
            </a:r>
            <a:endParaRPr lang="ru-RU" sz="2000" b="1" dirty="0">
              <a:solidFill>
                <a:srgbClr val="002060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</a:effectLst>
              <a:latin typeface="Times New Roman" pitchFamily="18" charset="0"/>
            </a:endParaRPr>
          </a:p>
        </p:txBody>
      </p:sp>
      <p:pic>
        <p:nvPicPr>
          <p:cNvPr id="13314" name="Picture 2" descr="http://img0.liveinternet.ru/images/attach/c/8/104/898/104898126_3563818_002969805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7" y="2128245"/>
            <a:ext cx="4857784" cy="418682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71472" y="1714489"/>
          <a:ext cx="8143932" cy="4858304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3436889"/>
                <a:gridCol w="2016742"/>
                <a:gridCol w="2690301"/>
              </a:tblGrid>
              <a:tr h="945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 pitchFamily="18" charset="0"/>
                          <a:cs typeface="Times New Roman" pitchFamily="18" charset="0"/>
                        </a:rPr>
                        <a:t>Количество учеников, принявших участие в анкетировании</a:t>
                      </a:r>
                      <a:endParaRPr lang="ru-RU" sz="20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Times New Roman" pitchFamily="18" charset="0"/>
                          <a:cs typeface="Times New Roman" pitchFamily="18" charset="0"/>
                        </a:rPr>
                        <a:t>26 человек</a:t>
                      </a:r>
                      <a:endParaRPr lang="ru-RU" sz="3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764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количество человек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724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Ответили правильно на все вопросы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385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Допущена 1 ошибка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11%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385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Допущено 2 ошибки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23%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385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Допущено 3 ошибки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38%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385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Допущено 4 ошибки 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11%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385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Допущено 5 ошибок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4%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385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Допущено 6 ошибок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4%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1" y="428604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Таблица 3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Количество правильных ответов </a:t>
            </a: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 «Анкете для одноклассника»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00034" y="1643050"/>
          <a:ext cx="8286807" cy="5010912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2043345"/>
                <a:gridCol w="2218242"/>
                <a:gridCol w="2316082"/>
                <a:gridCol w="1709138"/>
              </a:tblGrid>
              <a:tr h="12252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Номер вопроса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 pitchFamily="18" charset="0"/>
                          <a:cs typeface="Times New Roman" pitchFamily="18" charset="0"/>
                        </a:rPr>
                        <a:t>Количество правильных ответов</a:t>
                      </a:r>
                      <a:endParaRPr lang="ru-RU" sz="20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 pitchFamily="18" charset="0"/>
                          <a:cs typeface="Times New Roman" pitchFamily="18" charset="0"/>
                        </a:rPr>
                        <a:t>Количество неправильных ответов</a:t>
                      </a:r>
                      <a:endParaRPr lang="ru-RU" sz="20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Решаемость вопроса в %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084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1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084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54%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084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lang="ru-RU" sz="2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2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23%</a:t>
                      </a:r>
                      <a:endParaRPr lang="ru-RU" sz="2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084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88%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084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400" b="1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lang="ru-RU" sz="2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</a:t>
                      </a:r>
                      <a:endParaRPr lang="ru-RU" sz="2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35%</a:t>
                      </a:r>
                      <a:endParaRPr lang="ru-RU" sz="2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084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85%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084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2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58%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084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2400" b="1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26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084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2400" b="1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26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357158" y="285728"/>
            <a:ext cx="842968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Таблица 4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Решаемость вопросов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 «Анкете для одноклассника»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/>
        </p:nvGraphicFramePr>
        <p:xfrm>
          <a:off x="457173" y="1318519"/>
          <a:ext cx="8262284" cy="5212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57158" y="357166"/>
            <a:ext cx="82153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Диаграмма 1</a:t>
            </a: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Решаемость анкет 1 и 2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Вертикальный свиток 4"/>
          <p:cNvSpPr/>
          <p:nvPr/>
        </p:nvSpPr>
        <p:spPr>
          <a:xfrm>
            <a:off x="0" y="332656"/>
            <a:ext cx="9144000" cy="6286544"/>
          </a:xfrm>
          <a:prstGeom prst="verticalScroll">
            <a:avLst>
              <a:gd name="adj" fmla="val 9371"/>
            </a:avLst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ВЫВОД:</a:t>
            </a:r>
          </a:p>
          <a:p>
            <a:endParaRPr lang="ru-RU" b="1" i="1" dirty="0" smtClean="0">
              <a:solidFill>
                <a:srgbClr val="C00000"/>
              </a:solidFill>
              <a:latin typeface="Arial Black" pitchFamily="34" charset="0"/>
            </a:endParaRPr>
          </a:p>
          <a:p>
            <a:r>
              <a:rPr lang="ru-RU" b="1" i="1" cap="all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Сатурн относится к планетам Солнечной системы. Сатурн — шестая планета от Солнца и вторая по размерам планета в Солнечной системе после Юпитера. </a:t>
            </a:r>
          </a:p>
          <a:p>
            <a:endParaRPr lang="ru-RU" b="1" i="1" cap="all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cap="all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Сатурн  имеет форму сплюснутого шара.</a:t>
            </a:r>
          </a:p>
          <a:p>
            <a:endParaRPr lang="ru-RU" b="1" i="1" cap="all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cap="all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Кольца Сатурна не являются его спутниками. </a:t>
            </a:r>
          </a:p>
          <a:p>
            <a:endParaRPr lang="ru-RU" b="1" i="1" cap="all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Сатурн можно увидеть невооруженным взглядом.</a:t>
            </a:r>
          </a:p>
          <a:p>
            <a:endParaRPr lang="ru-RU" b="1" i="1" cap="all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cap="all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Космические корабли побывали у Сатурна только 4 раза.</a:t>
            </a:r>
          </a:p>
          <a:p>
            <a:endParaRPr lang="ru-RU" b="1" i="1" cap="all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cap="all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Сатурн имеет 62 спутника.</a:t>
            </a:r>
          </a:p>
          <a:p>
            <a:endParaRPr lang="ru-RU" b="1" i="1" cap="all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cap="all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Жизнь на Сатурне невозможна.</a:t>
            </a:r>
          </a:p>
          <a:p>
            <a:endParaRPr lang="ru-RU" b="1" i="1" cap="all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cap="all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Сатурн легче воды.</a:t>
            </a:r>
          </a:p>
          <a:p>
            <a:pPr>
              <a:buNone/>
            </a:pPr>
            <a:r>
              <a:rPr lang="ru-RU" b="1" i="1" cap="all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15370" cy="4643470"/>
          </a:xfrm>
        </p:spPr>
        <p:txBody>
          <a:bodyPr>
            <a:noAutofit/>
          </a:bodyPr>
          <a:lstStyle/>
          <a:p>
            <a:pPr algn="ctr"/>
            <a:r>
              <a:rPr lang="ru-RU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Спасибо </a:t>
            </a:r>
            <a:br>
              <a:rPr lang="ru-RU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за </a:t>
            </a:r>
            <a:br>
              <a:rPr lang="ru-RU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внимание!</a:t>
            </a:r>
            <a:endParaRPr lang="ru-RU" sz="9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>
              <a:rot lat="0" lon="21299999" rev="0"/>
            </a:camera>
            <a:lightRig rig="threePt" dir="t"/>
          </a:scene3d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92961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rgbClr val="FF0000"/>
                </a:solidFill>
                <a:effectLst/>
              </a:rPr>
              <a:t>?????????????????????????????</a:t>
            </a:r>
            <a:endParaRPr lang="ru-RU" sz="5400" b="1" cap="none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5934670"/>
            <a:ext cx="92031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?????????????????????????????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000108"/>
            <a:ext cx="682772" cy="50783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?</a:t>
            </a:r>
          </a:p>
          <a:p>
            <a:pPr algn="ctr"/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?</a:t>
            </a:r>
          </a:p>
          <a:p>
            <a:pPr algn="ctr"/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?</a:t>
            </a:r>
          </a:p>
          <a:p>
            <a:pPr algn="ctr"/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?</a:t>
            </a:r>
          </a:p>
          <a:p>
            <a:pPr algn="ctr"/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?</a:t>
            </a:r>
          </a:p>
          <a:p>
            <a:pPr algn="ctr"/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?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8489898" y="928670"/>
            <a:ext cx="654102" cy="50783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?</a:t>
            </a:r>
          </a:p>
          <a:p>
            <a:pPr algn="ctr"/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?</a:t>
            </a:r>
          </a:p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?</a:t>
            </a:r>
          </a:p>
          <a:p>
            <a:pPr algn="ctr"/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?</a:t>
            </a:r>
          </a:p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?</a:t>
            </a:r>
          </a:p>
          <a:p>
            <a:pPr algn="ctr"/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?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0" name="Picture 3" descr="http://upload.wikimedia.org/wikipedia/commons/thumb/b/b6/SaturnInBadTelescope.jpg/290px-SaturnInBadTelescope.jpg"/>
          <p:cNvPicPr>
            <a:picLocks noChangeAspect="1" noChangeArrowheads="1"/>
          </p:cNvPicPr>
          <p:nvPr/>
        </p:nvPicPr>
        <p:blipFill>
          <a:blip r:embed="rId3" cstate="print"/>
          <a:srcRect r="48793" b="53964"/>
          <a:stretch>
            <a:fillRect/>
          </a:stretch>
        </p:blipFill>
        <p:spPr bwMode="auto">
          <a:xfrm>
            <a:off x="1714480" y="2000240"/>
            <a:ext cx="5921834" cy="32147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extBox 10"/>
          <p:cNvSpPr txBox="1"/>
          <p:nvPr/>
        </p:nvSpPr>
        <p:spPr>
          <a:xfrm>
            <a:off x="1643042" y="1142984"/>
            <a:ext cx="60007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solidFill>
                  <a:srgbClr val="FF0000"/>
                </a:solidFill>
              </a:rPr>
              <a:t>Изучение планеты</a:t>
            </a:r>
            <a:endParaRPr lang="ru-RU" sz="5400" dirty="0">
              <a:solidFill>
                <a:srgbClr val="FF0000"/>
              </a:solidFill>
            </a:endParaRPr>
          </a:p>
        </p:txBody>
      </p:sp>
      <p:sp>
        <p:nvSpPr>
          <p:cNvPr id="13" name="Развернутая стрелка 12"/>
          <p:cNvSpPr/>
          <p:nvPr/>
        </p:nvSpPr>
        <p:spPr>
          <a:xfrm rot="5400000">
            <a:off x="5832449" y="3311559"/>
            <a:ext cx="4214842" cy="877824"/>
          </a:xfrm>
          <a:prstGeom prst="utur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Развернутая стрелка 13"/>
          <p:cNvSpPr/>
          <p:nvPr/>
        </p:nvSpPr>
        <p:spPr>
          <a:xfrm rot="16200000" flipH="1">
            <a:off x="-811285" y="3240121"/>
            <a:ext cx="4214842" cy="877824"/>
          </a:xfrm>
          <a:prstGeom prst="utur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85918" y="4857760"/>
            <a:ext cx="57864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</a:rPr>
              <a:t>ЭКСПЕРИМЕНТ</a:t>
            </a:r>
            <a:endParaRPr lang="ru-RU" sz="5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2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tatic.diary.ru/userdir/2/9/6/4/2964924/7480136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28817"/>
            <a:ext cx="9144064" cy="4629183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</p:pic>
      <p:pic>
        <p:nvPicPr>
          <p:cNvPr id="3" name="Picture 2" descr="C:\Documents and Settings\Admin\Рабочий стол\САТУРН\Картинки, фото\1305902972_1.jpg"/>
          <p:cNvPicPr>
            <a:picLocks noChangeAspect="1" noChangeArrowheads="1"/>
          </p:cNvPicPr>
          <p:nvPr/>
        </p:nvPicPr>
        <p:blipFill>
          <a:blip r:embed="rId4" cstate="print"/>
          <a:srcRect r="4606" b="4465"/>
          <a:stretch>
            <a:fillRect/>
          </a:stretch>
        </p:blipFill>
        <p:spPr bwMode="auto">
          <a:xfrm>
            <a:off x="2928926" y="3071810"/>
            <a:ext cx="3643338" cy="32058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Облако 3"/>
          <p:cNvSpPr/>
          <p:nvPr/>
        </p:nvSpPr>
        <p:spPr>
          <a:xfrm>
            <a:off x="0" y="357166"/>
            <a:ext cx="3571900" cy="3286148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Сатурн - вторая по размерам планета в Солнечной системе после Юпитера</a:t>
            </a:r>
          </a:p>
        </p:txBody>
      </p:sp>
      <p:sp>
        <p:nvSpPr>
          <p:cNvPr id="5" name="Месяц 4"/>
          <p:cNvSpPr/>
          <p:nvPr/>
        </p:nvSpPr>
        <p:spPr>
          <a:xfrm rot="274974">
            <a:off x="6097659" y="683512"/>
            <a:ext cx="2927724" cy="3086270"/>
          </a:xfrm>
          <a:prstGeom prst="moon">
            <a:avLst>
              <a:gd name="adj" fmla="val 8750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Визитной карточкой Сатурна являются его знаменитые кольца</a:t>
            </a:r>
          </a:p>
          <a:p>
            <a:pPr algn="ctr"/>
            <a:endParaRPr lang="ru-RU" dirty="0"/>
          </a:p>
        </p:txBody>
      </p:sp>
      <p:sp>
        <p:nvSpPr>
          <p:cNvPr id="6" name="6-конечная звезда 5"/>
          <p:cNvSpPr/>
          <p:nvPr/>
        </p:nvSpPr>
        <p:spPr>
          <a:xfrm>
            <a:off x="3643306" y="0"/>
            <a:ext cx="2500330" cy="2928934"/>
          </a:xfrm>
          <a:prstGeom prst="star6">
            <a:avLst>
              <a:gd name="adj" fmla="val 30296"/>
              <a:gd name="hf" fmla="val 11547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Сатурн — шестая планета от Солнца 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714348" y="1714488"/>
          <a:ext cx="7715303" cy="4740233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2643206"/>
                <a:gridCol w="2499792"/>
                <a:gridCol w="2572305"/>
              </a:tblGrid>
              <a:tr h="149168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 pitchFamily="18" charset="0"/>
                          <a:cs typeface="Times New Roman" pitchFamily="18" charset="0"/>
                        </a:rPr>
                        <a:t>Количество учеников, принявших участие в анкетировании</a:t>
                      </a:r>
                      <a:endParaRPr lang="ru-RU" sz="20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Times New Roman" pitchFamily="18" charset="0"/>
                          <a:cs typeface="Times New Roman" pitchFamily="18" charset="0"/>
                        </a:rPr>
                        <a:t>26 человек</a:t>
                      </a:r>
                      <a:endParaRPr lang="ru-RU" sz="3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722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количество человек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624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Ответили правильно на все вопросы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9722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Допущено 4 ошибки 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20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31%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9722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Допущено 5 ошибок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0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23%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9722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Допущено 6 ошибок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20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38%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9722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Допущено 7 ошибок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8%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1" y="428604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Таблица 1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Количество правильных ответов </a:t>
            </a: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 «Анкете для одноклассника»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02130" y="1643050"/>
          <a:ext cx="8084712" cy="4901184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993513"/>
                <a:gridCol w="2164145"/>
                <a:gridCol w="2259598"/>
                <a:gridCol w="1667456"/>
              </a:tblGrid>
              <a:tr h="12252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Номер вопроса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 pitchFamily="18" charset="0"/>
                          <a:cs typeface="Times New Roman" pitchFamily="18" charset="0"/>
                        </a:rPr>
                        <a:t>Количество правильных ответов</a:t>
                      </a:r>
                      <a:endParaRPr lang="ru-RU" sz="20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 pitchFamily="18" charset="0"/>
                          <a:cs typeface="Times New Roman" pitchFamily="18" charset="0"/>
                        </a:rPr>
                        <a:t>Количество неправильных ответов</a:t>
                      </a:r>
                      <a:endParaRPr lang="ru-RU" sz="20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Решаемость вопроса в %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084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1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2400" b="1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400" b="1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80%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084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400" b="1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2400" b="1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11%</a:t>
                      </a:r>
                      <a:endParaRPr lang="ru-RU" sz="2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084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2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15%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084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2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38%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084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2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2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27%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084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400" b="1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1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2400" b="1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3%</a:t>
                      </a:r>
                      <a:endParaRPr lang="ru-RU" sz="2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084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2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2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19%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084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2400" b="1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400" b="1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92%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084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2400" b="1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2400" b="1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400" b="1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88%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285720" y="285728"/>
            <a:ext cx="857256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Таблица 2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Решаемость вопросов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 «Анкете для одноклассника»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 r="6215"/>
          <a:stretch>
            <a:fillRect/>
          </a:stretch>
        </p:blipFill>
        <p:spPr bwMode="auto">
          <a:xfrm>
            <a:off x="928662" y="714356"/>
            <a:ext cx="7358113" cy="588397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8229600" cy="714372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  <a:t>Имеет ли Сатурн форму шара?</a:t>
            </a:r>
            <a:endParaRPr lang="ru-RU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14348" y="5429264"/>
            <a:ext cx="7972452" cy="971543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b="1" dirty="0">
                <a:solidFill>
                  <a:srgbClr val="002060"/>
                </a:solidFill>
              </a:rPr>
              <a:t>Сатурн - сплюснутый шар. </a:t>
            </a:r>
            <a:endParaRPr lang="ru-RU" sz="4000" dirty="0">
              <a:solidFill>
                <a:srgbClr val="002060"/>
              </a:solidFill>
            </a:endParaRPr>
          </a:p>
        </p:txBody>
      </p:sp>
      <p:pic>
        <p:nvPicPr>
          <p:cNvPr id="17410" name="Picture 2" descr="File:Saturn during Equinox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1500174"/>
            <a:ext cx="7620000" cy="3686176"/>
          </a:xfrm>
          <a:prstGeom prst="rect">
            <a:avLst/>
          </a:prstGeom>
          <a:noFill/>
        </p:spPr>
      </p:pic>
      <p:sp>
        <p:nvSpPr>
          <p:cNvPr id="19" name="TextBox 18"/>
          <p:cNvSpPr txBox="1"/>
          <p:nvPr/>
        </p:nvSpPr>
        <p:spPr>
          <a:xfrm>
            <a:off x="4643438" y="2500306"/>
            <a:ext cx="11721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Book Antiqua" pitchFamily="18" charset="0"/>
              </a:rPr>
              <a:t>60300км</a:t>
            </a:r>
            <a:endParaRPr lang="ru-RU" sz="2000" b="1" dirty="0">
              <a:latin typeface="Book Antiqua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 rot="5400000">
            <a:off x="3747196" y="3110796"/>
            <a:ext cx="492443" cy="112885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ru-RU" sz="2000" b="1" dirty="0" smtClean="0">
                <a:latin typeface="Book Antiqua" pitchFamily="18" charset="0"/>
              </a:rPr>
              <a:t>54000км</a:t>
            </a:r>
            <a:endParaRPr lang="ru-RU" sz="2000" b="1" dirty="0">
              <a:latin typeface="Book Antiqua" pitchFamily="18" charset="0"/>
            </a:endParaRPr>
          </a:p>
        </p:txBody>
      </p:sp>
      <p:grpSp>
        <p:nvGrpSpPr>
          <p:cNvPr id="22" name="Группа 21"/>
          <p:cNvGrpSpPr/>
          <p:nvPr/>
        </p:nvGrpSpPr>
        <p:grpSpPr>
          <a:xfrm>
            <a:off x="4500562" y="3071810"/>
            <a:ext cx="1571636" cy="1500198"/>
            <a:chOff x="4500562" y="3071810"/>
            <a:chExt cx="1571636" cy="1500198"/>
          </a:xfrm>
        </p:grpSpPr>
        <p:grpSp>
          <p:nvGrpSpPr>
            <p:cNvPr id="16" name="Группа 15"/>
            <p:cNvGrpSpPr/>
            <p:nvPr/>
          </p:nvGrpSpPr>
          <p:grpSpPr>
            <a:xfrm>
              <a:off x="4572000" y="3143248"/>
              <a:ext cx="1500198" cy="1428760"/>
              <a:chOff x="4572000" y="3214686"/>
              <a:chExt cx="1500198" cy="1571636"/>
            </a:xfrm>
          </p:grpSpPr>
          <p:cxnSp>
            <p:nvCxnSpPr>
              <p:cNvPr id="7" name="Прямая со стрелкой 6"/>
              <p:cNvCxnSpPr/>
              <p:nvPr/>
            </p:nvCxnSpPr>
            <p:spPr>
              <a:xfrm rot="5400000">
                <a:off x="3786976" y="4000504"/>
                <a:ext cx="1570842" cy="794"/>
              </a:xfrm>
              <a:prstGeom prst="straightConnector1">
                <a:avLst/>
              </a:prstGeom>
              <a:ln w="4762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Прямая со стрелкой 9"/>
              <p:cNvCxnSpPr/>
              <p:nvPr/>
            </p:nvCxnSpPr>
            <p:spPr>
              <a:xfrm>
                <a:off x="4572000" y="3214686"/>
                <a:ext cx="1500198" cy="1588"/>
              </a:xfrm>
              <a:prstGeom prst="straightConnector1">
                <a:avLst/>
              </a:prstGeom>
              <a:ln w="4445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" name="Блок-схема: узел 20"/>
            <p:cNvSpPr/>
            <p:nvPr/>
          </p:nvSpPr>
          <p:spPr>
            <a:xfrm>
              <a:off x="4500562" y="3071810"/>
              <a:ext cx="214314" cy="142876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500042"/>
            <a:ext cx="8229600" cy="632666"/>
          </a:xfr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2700000" scaled="0"/>
          </a:gradFill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Сатурн легче или тяжелее воды?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23554" name="Picture 2" descr="http://www.poetryclub.com.ua/upload/poem_all/0018342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1571612"/>
            <a:ext cx="5181600" cy="3886201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785786" y="5715016"/>
            <a:ext cx="8072494" cy="785818"/>
          </a:xfrm>
          <a:prstGeom prst="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27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Сатурн не утонул бы в бассейне с водой.</a:t>
            </a:r>
          </a:p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28596" y="4071942"/>
            <a:ext cx="438177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Земля – 5 грамм/ см. куб.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Вода – 1 грамм/ см. куб.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Сатурн – 0,687 грамм/ см. куб.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43768" y="4214818"/>
            <a:ext cx="164660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5  &gt; 1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  &gt; 0,687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8229600" cy="867524"/>
          </a:xfrm>
        </p:spPr>
        <p:txBody>
          <a:bodyPr>
            <a:normAutofit fontScale="90000"/>
          </a:bodyPr>
          <a:lstStyle/>
          <a:p>
            <a:pPr lvl="0"/>
            <a:r>
              <a:rPr lang="ru-RU" sz="3600" b="1" dirty="0" smtClean="0">
                <a:solidFill>
                  <a:schemeClr val="tx1"/>
                </a:solidFill>
              </a:rPr>
              <a:t>Были </a:t>
            </a:r>
            <a:r>
              <a:rPr lang="ru-RU" sz="3600" b="1" dirty="0">
                <a:solidFill>
                  <a:schemeClr val="tx1"/>
                </a:solidFill>
              </a:rPr>
              <a:t>ли на Сатурне космические </a:t>
            </a:r>
            <a:r>
              <a:rPr lang="ru-RU" sz="3600" b="1" dirty="0" smtClean="0">
                <a:solidFill>
                  <a:schemeClr val="tx1"/>
                </a:solidFill>
              </a:rPr>
              <a:t>корабли?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714744" y="4669971"/>
            <a:ext cx="5072098" cy="2188029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000" dirty="0" smtClean="0">
                <a:solidFill>
                  <a:schemeClr val="tx1"/>
                </a:solidFill>
                <a:latin typeface="Bookman Old Style" pitchFamily="18" charset="0"/>
              </a:rPr>
              <a:t>" </a:t>
            </a:r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Кассини</a:t>
            </a:r>
            <a:r>
              <a:rPr lang="ru-RU" sz="2000" dirty="0">
                <a:solidFill>
                  <a:schemeClr val="tx1"/>
                </a:solidFill>
                <a:latin typeface="Bookman Old Style" pitchFamily="18" charset="0"/>
              </a:rPr>
              <a:t> " , прибывший в 2004 году, вышел на орбиту вокруг Сатурна и сделал фотографии этой планеты, ее колец и спутников.</a:t>
            </a:r>
          </a:p>
          <a:p>
            <a:pPr algn="ctr"/>
            <a:endParaRPr lang="ru-RU" dirty="0"/>
          </a:p>
        </p:txBody>
      </p:sp>
      <p:pic>
        <p:nvPicPr>
          <p:cNvPr id="6146" name="Picture 2" descr="http://www.chudovo.org/wp-content/uploads/suputnik-dlya-poshuku-noplanetyan-vdnovit-robotu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000108"/>
            <a:ext cx="2537526" cy="200026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85720" y="3143248"/>
            <a:ext cx="2643206" cy="785818"/>
          </a:xfrm>
          <a:prstGeom prst="rect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Пионер-11 1979г.,</a:t>
            </a:r>
          </a:p>
          <a:p>
            <a:pPr algn="ctr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20 000км от Сатурна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6148" name="Picture 4" descr="http://static2.aif.ru/public/photo/small/926/2558029ee5f6df867b214dd93a7a5b8e.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1802" y="1428736"/>
            <a:ext cx="2650559" cy="2071702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071802" y="3643314"/>
            <a:ext cx="2643206" cy="571504"/>
          </a:xfrm>
          <a:prstGeom prst="rect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Вояджер-1 1980г.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6150" name="Picture 6" descr="http://files.fortrader.ru/uploads/2013/03/3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00760" y="1643050"/>
            <a:ext cx="2852266" cy="2143140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6000760" y="3929066"/>
            <a:ext cx="2857520" cy="571504"/>
          </a:xfrm>
          <a:prstGeom prst="rect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Вояджер-2 1981г.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6152" name="Picture 8" descr="http://www.vaterland.li/image/sda/158306_64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282" y="4268373"/>
            <a:ext cx="3143272" cy="23574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812</TotalTime>
  <Words>514</Words>
  <Application>Microsoft Office PowerPoint</Application>
  <PresentationFormat>Экран (4:3)</PresentationFormat>
  <Paragraphs>206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Имеет ли Сатурн форму шара?</vt:lpstr>
      <vt:lpstr>Сатурн легче или тяжелее воды?</vt:lpstr>
      <vt:lpstr>Были ли на Сатурне космические корабли?</vt:lpstr>
      <vt:lpstr>Слайд 10</vt:lpstr>
      <vt:lpstr>Слайд 11</vt:lpstr>
      <vt:lpstr>Слайд 12</vt:lpstr>
      <vt:lpstr>: </vt:lpstr>
      <vt:lpstr>Спасибо  за  внимание!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</dc:creator>
  <cp:lastModifiedBy>Пользователь</cp:lastModifiedBy>
  <cp:revision>93</cp:revision>
  <dcterms:created xsi:type="dcterms:W3CDTF">2014-02-12T10:19:45Z</dcterms:created>
  <dcterms:modified xsi:type="dcterms:W3CDTF">2014-03-19T06:25:49Z</dcterms:modified>
</cp:coreProperties>
</file>