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4" r:id="rId5"/>
    <p:sldId id="260" r:id="rId6"/>
    <p:sldId id="262" r:id="rId7"/>
    <p:sldId id="263" r:id="rId8"/>
    <p:sldId id="267" r:id="rId9"/>
    <p:sldId id="265" r:id="rId10"/>
    <p:sldId id="266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86" d="100"/>
          <a:sy n="86" d="100"/>
        </p:scale>
        <p:origin x="-7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BB287-FA03-467D-9059-8D8795FA8173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11685-C022-43C6-BEE5-988A1E066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2E762-5286-46CC-89B2-EDFCECC48DB2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D3AC7-90B1-431B-9DD5-3A01163A9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4ABD2-0439-4AC5-BF62-5761B6F969AF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0FFFB-5BD2-46B0-9C3F-21CBCAF30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C7FFB-FF13-4DD1-A4D8-25475172CD80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D4A91-C579-4CD7-A1F9-759D93F8A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4AD4E-CCB8-45AC-8CC6-C9FAD8AE3655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A8479-2B64-4F4F-A099-A4C454394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7D62F-4D3A-499D-B9FC-32E87760BC34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1B94A-D983-4F6D-A594-138ECE677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8239-D48E-411E-AB07-92B029043EF4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3BDB3-29F4-40B3-BA10-4B526DFE0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4FE7E-64A5-4DCF-BE03-FAAB1DF7C72F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A6962-B537-4A03-B1ED-2A175B953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E128F-1E41-4E76-8602-C980CD759A07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1D8C-CD25-42B4-88BE-252D050F0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C224A-33C0-4FB5-ACE0-4EC5441EDE3F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0D318-8912-4DD4-9816-07EFDD91E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4D6C2-89C4-409E-9B13-DD320A212011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F31EA-FBAB-4AFE-8627-1FC6101CF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27" name="Рисунок 10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76200" y="3671888"/>
            <a:ext cx="774700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6"/>
          <p:cNvPicPr>
            <a:picLocks noChangeAspect="1"/>
          </p:cNvPicPr>
          <p:nvPr userDrawn="1"/>
        </p:nvPicPr>
        <p:blipFill>
          <a:blip r:embed="rId15">
            <a:lum bright="70000" contrast="-70000"/>
          </a:blip>
          <a:srcRect/>
          <a:stretch>
            <a:fillRect/>
          </a:stretch>
        </p:blipFill>
        <p:spPr bwMode="auto">
          <a:xfrm>
            <a:off x="150813" y="458788"/>
            <a:ext cx="7743825" cy="580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9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321675" y="441325"/>
            <a:ext cx="898525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pic>
        <p:nvPicPr>
          <p:cNvPr id="1031" name="Рисунок 7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-60325" y="5988050"/>
            <a:ext cx="308927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DDCC04-BFBC-4D5D-AEBE-B2B66D382CD2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pic>
        <p:nvPicPr>
          <p:cNvPr id="1033" name="Рисунок 8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6237288" y="-57150"/>
            <a:ext cx="2967037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2CCB6F-629E-4427-8CBE-EF8FF6927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2;&#1086;&#1080;%20&#1076;&#1086;&#1082;&#1091;&#1084;&#1077;&#1085;&#1090;&#1099;\&#1052;&#1085;&#1086;&#1075;&#1086;&#1086;&#1073;&#1088;&#1072;&#1079;&#1080;&#1077;%20&#1074;%20&#1077;&#1076;&#1080;&#1085;&#1089;&#1090;&#1074;&#1077;%20&#1074;&#1072;&#1088;&#1080;&#1072;&#1094;&#1080;&#1080;%203%20&#1082;&#1083;&#1072;&#1089;&#1089;\-_Sem_dorozhek._(iPlayer.fm).mp3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817563" y="2243138"/>
            <a:ext cx="7772400" cy="2387600"/>
          </a:xfrm>
        </p:spPr>
        <p:txBody>
          <a:bodyPr/>
          <a:lstStyle/>
          <a:p>
            <a:pPr eaLnBrk="1" hangingPunct="1"/>
            <a:r>
              <a:rPr lang="ru-RU" sz="5400" b="1" i="1" smtClean="0">
                <a:latin typeface="Arial" charset="0"/>
              </a:rPr>
              <a:t>Многообразие</a:t>
            </a:r>
            <a:br>
              <a:rPr lang="ru-RU" sz="5400" b="1" i="1" smtClean="0">
                <a:latin typeface="Arial" charset="0"/>
              </a:rPr>
            </a:br>
            <a:r>
              <a:rPr lang="ru-RU" sz="5400" b="1" i="1" smtClean="0">
                <a:latin typeface="Arial" charset="0"/>
              </a:rPr>
              <a:t> в единстве вариации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05575" y="5761038"/>
            <a:ext cx="2211388" cy="487362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Музыка </a:t>
            </a:r>
          </a:p>
          <a:p>
            <a:pPr eaLnBrk="1" hangingPunct="1"/>
            <a:r>
              <a:rPr lang="ru-RU" smtClean="0">
                <a:latin typeface="Arial" charset="0"/>
              </a:rPr>
              <a:t>3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Поэтому она названа в его честь – «глинкинские вариации».  Мелодия.</a:t>
            </a:r>
          </a:p>
          <a:p>
            <a:r>
              <a:rPr lang="ru-RU" smtClean="0">
                <a:latin typeface="Arial" charset="0"/>
              </a:rPr>
              <a:t>Кого называют композитором?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type="body" idx="1"/>
          </p:nvPr>
        </p:nvSpPr>
        <p:spPr>
          <a:xfrm>
            <a:off x="4467225" y="1825625"/>
            <a:ext cx="4048125" cy="4351338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Другой великий русский композитор</a:t>
            </a:r>
          </a:p>
          <a:p>
            <a:r>
              <a:rPr lang="ru-RU" smtClean="0">
                <a:latin typeface="Arial" charset="0"/>
              </a:rPr>
              <a:t>П.И.Чайковский, написал сольный танец в классическом балете «Спящая красавица».</a:t>
            </a:r>
          </a:p>
        </p:txBody>
      </p:sp>
      <p:pic>
        <p:nvPicPr>
          <p:cNvPr id="24578" name="Picture 4" descr="1226080064_550-2222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849313"/>
            <a:ext cx="3508375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«Спящая красавица»</a:t>
            </a:r>
            <a:br>
              <a:rPr lang="ru-RU" smtClean="0"/>
            </a:br>
            <a:r>
              <a:rPr lang="ru-RU" smtClean="0"/>
              <a:t>вариация  феи Сирени</a:t>
            </a:r>
          </a:p>
        </p:txBody>
      </p:sp>
      <p:pic>
        <p:nvPicPr>
          <p:cNvPr id="25602" name="Рисунок 3" descr="http://i060.radikal.ru/1205/11/e6de0eb6296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1638" y="2095500"/>
            <a:ext cx="28670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578" y="203179"/>
            <a:ext cx="2646675" cy="3593592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626" name="Текст 8"/>
          <p:cNvSpPr>
            <a:spLocks/>
          </p:cNvSpPr>
          <p:nvPr/>
        </p:nvSpPr>
        <p:spPr bwMode="auto">
          <a:xfrm>
            <a:off x="214313" y="404813"/>
            <a:ext cx="3381375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" rIns="18288"/>
          <a:lstStyle/>
          <a:p>
            <a: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ru-RU" b="0" i="0"/>
              <a:t>Вариация -  одна из выразительных  форм  языка балетного спектакля.</a:t>
            </a:r>
          </a:p>
          <a:p>
            <a: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ru-RU" b="0" i="0"/>
              <a:t>В вариациях –сольных выходах, персонажи рассказывают о себе, представляя зрителям свой «портрет»</a:t>
            </a:r>
          </a:p>
          <a:p>
            <a: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ru-RU" b="0" i="0"/>
              <a:t>Мастером вариаций классического танца был великий хореограф 19 века Мариус Петипа.</a:t>
            </a:r>
            <a:endParaRPr lang="ru-RU" sz="2800" b="0" i="0"/>
          </a:p>
        </p:txBody>
      </p:sp>
      <p:pic>
        <p:nvPicPr>
          <p:cNvPr id="26627" name="Содержимое 3" descr="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6350" y="2546350"/>
            <a:ext cx="26574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423" y="2167741"/>
            <a:ext cx="2531398" cy="335358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369888" y="2317750"/>
            <a:ext cx="7886700" cy="1325563"/>
          </a:xfrm>
        </p:spPr>
        <p:txBody>
          <a:bodyPr/>
          <a:lstStyle/>
          <a:p>
            <a:pPr algn="ctr"/>
            <a:r>
              <a:rPr lang="ru-RU" smtClean="0">
                <a:latin typeface="Arial" charset="0"/>
              </a:rPr>
              <a:t>Просмотр фрагмента балета «Спящая красавица»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>
                <a:solidFill>
                  <a:srgbClr val="CC00FF"/>
                </a:solidFill>
                <a:latin typeface="Arial" charset="0"/>
              </a:rPr>
              <a:t>Закрепление пройденного материала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Что такое вариация?</a:t>
            </a:r>
          </a:p>
          <a:p>
            <a:r>
              <a:rPr lang="ru-RU" smtClean="0">
                <a:latin typeface="Arial" charset="0"/>
              </a:rPr>
              <a:t>Какие особенности у данной музыкальной формы? </a:t>
            </a:r>
          </a:p>
          <a:p>
            <a:r>
              <a:rPr lang="ru-RU" smtClean="0">
                <a:latin typeface="Arial" charset="0"/>
              </a:rPr>
              <a:t>Кто придумал вариацию как музыкальную форму?</a:t>
            </a:r>
          </a:p>
          <a:p>
            <a:r>
              <a:rPr lang="ru-RU" smtClean="0">
                <a:latin typeface="Arial" charset="0"/>
              </a:rPr>
              <a:t>Только ли в музыке используется термин вариация?</a:t>
            </a:r>
          </a:p>
          <a:p>
            <a:r>
              <a:rPr lang="ru-RU" smtClean="0">
                <a:latin typeface="Arial" charset="0"/>
              </a:rPr>
              <a:t>Где мы ещё встречаем слово вариация?</a:t>
            </a:r>
          </a:p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latin typeface="Arial" charset="0"/>
              </a:rPr>
              <a:t>Разучивание песни </a:t>
            </a:r>
            <a:br>
              <a:rPr lang="ru-RU" smtClean="0">
                <a:latin typeface="Arial" charset="0"/>
              </a:rPr>
            </a:br>
            <a:r>
              <a:rPr lang="ru-RU" smtClean="0">
                <a:latin typeface="Arial" charset="0"/>
              </a:rPr>
              <a:t>«Семь дорожек»</a:t>
            </a:r>
          </a:p>
        </p:txBody>
      </p:sp>
      <p:pic>
        <p:nvPicPr>
          <p:cNvPr id="29698" name="Picture 5" descr="da6ca9805915d5d45f0feea02da84ed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8338" y="2197100"/>
            <a:ext cx="56959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855663" y="365125"/>
            <a:ext cx="7659687" cy="5491163"/>
          </a:xfrm>
        </p:spPr>
        <p:txBody>
          <a:bodyPr/>
          <a:lstStyle/>
          <a:p>
            <a:r>
              <a:rPr lang="ru-RU" b="1" smtClean="0"/>
              <a:t>1. </a:t>
            </a:r>
            <a:r>
              <a:rPr lang="ru-RU" smtClean="0"/>
              <a:t>Над рекой, над городом </a:t>
            </a:r>
            <a:br>
              <a:rPr lang="ru-RU" smtClean="0"/>
            </a:br>
            <a:r>
              <a:rPr lang="ru-RU" smtClean="0"/>
              <a:t>Вырос мост! </a:t>
            </a:r>
            <a:br>
              <a:rPr lang="ru-RU" smtClean="0"/>
            </a:br>
            <a:r>
              <a:rPr lang="ru-RU" smtClean="0"/>
              <a:t>Это встала радуга </a:t>
            </a:r>
            <a:br>
              <a:rPr lang="ru-RU" smtClean="0"/>
            </a:br>
            <a:r>
              <a:rPr lang="ru-RU" smtClean="0"/>
              <a:t>Выше звёзд!</a:t>
            </a:r>
          </a:p>
        </p:txBody>
      </p:sp>
      <p:pic>
        <p:nvPicPr>
          <p:cNvPr id="31748" name="-_Sem_dorozhek._(iPlayer.f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908925" y="5622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953" fill="hold"/>
                                        <p:tgtEl>
                                          <p:spTgt spid="317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4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840413"/>
          </a:xfrm>
        </p:spPr>
        <p:txBody>
          <a:bodyPr/>
          <a:lstStyle/>
          <a:p>
            <a:r>
              <a:rPr lang="ru-RU" b="1" smtClean="0"/>
              <a:t>Припев: </a:t>
            </a:r>
            <a:br>
              <a:rPr lang="ru-RU" b="1" smtClean="0"/>
            </a:br>
            <a:r>
              <a:rPr lang="ru-RU" smtClean="0"/>
              <a:t>Семь дорожек светятся </a:t>
            </a:r>
            <a:br>
              <a:rPr lang="ru-RU" smtClean="0"/>
            </a:br>
            <a:r>
              <a:rPr lang="ru-RU" smtClean="0"/>
              <a:t>В зеркале реки! </a:t>
            </a:r>
            <a:br>
              <a:rPr lang="ru-RU" smtClean="0"/>
            </a:br>
            <a:r>
              <a:rPr lang="ru-RU" smtClean="0"/>
              <a:t>Побежим по радуге </a:t>
            </a:r>
            <a:br>
              <a:rPr lang="ru-RU" smtClean="0"/>
            </a:br>
            <a:r>
              <a:rPr lang="ru-RU" smtClean="0"/>
              <a:t>Наперегонки! </a:t>
            </a:r>
            <a:br>
              <a:rPr lang="ru-RU" smtClean="0"/>
            </a:br>
            <a:r>
              <a:rPr lang="ru-RU" smtClean="0"/>
              <a:t>Улыбнётся солнышко </a:t>
            </a:r>
            <a:br>
              <a:rPr lang="ru-RU" smtClean="0"/>
            </a:br>
            <a:r>
              <a:rPr lang="ru-RU" smtClean="0"/>
              <a:t>В рыжие усы – </a:t>
            </a:r>
            <a:br>
              <a:rPr lang="ru-RU" smtClean="0"/>
            </a:br>
            <a:r>
              <a:rPr lang="ru-RU" smtClean="0"/>
              <a:t>Каждому достанется </a:t>
            </a:r>
            <a:br>
              <a:rPr lang="ru-RU" smtClean="0"/>
            </a:br>
            <a:r>
              <a:rPr lang="ru-RU" smtClean="0"/>
              <a:t>Капелька росы!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773738"/>
          </a:xfrm>
        </p:spPr>
        <p:txBody>
          <a:bodyPr/>
          <a:lstStyle/>
          <a:p>
            <a:r>
              <a:rPr lang="ru-RU" b="1" smtClean="0"/>
              <a:t>2.</a:t>
            </a:r>
            <a:r>
              <a:rPr lang="ru-RU" smtClean="0"/>
              <a:t> Мы подкову радуги </a:t>
            </a:r>
            <a:br>
              <a:rPr lang="ru-RU" smtClean="0"/>
            </a:br>
            <a:r>
              <a:rPr lang="ru-RU" smtClean="0"/>
              <a:t>Разогнём! </a:t>
            </a:r>
            <a:br>
              <a:rPr lang="ru-RU" smtClean="0"/>
            </a:br>
            <a:r>
              <a:rPr lang="ru-RU" smtClean="0"/>
              <a:t>И в косички радугу </a:t>
            </a:r>
            <a:br>
              <a:rPr lang="ru-RU" smtClean="0"/>
            </a:br>
            <a:r>
              <a:rPr lang="ru-RU" smtClean="0"/>
              <a:t>Заплетём!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>
          <a:xfrm>
            <a:off x="414338" y="2374900"/>
            <a:ext cx="8010525" cy="1325563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Arial" charset="0"/>
              </a:rPr>
              <a:t>Вариация</a:t>
            </a:r>
            <a:r>
              <a:rPr lang="ru-RU" sz="4000" smtClean="0">
                <a:latin typeface="Arial" charset="0"/>
              </a:rPr>
              <a:t>- </a:t>
            </a:r>
            <a:r>
              <a:rPr lang="ru-RU" sz="3200" smtClean="0">
                <a:latin typeface="Arial" charset="0"/>
              </a:rPr>
              <a:t>(от лат. – изменение) – многократное повторение основной мелодии с некоторыми её изменениями.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716588"/>
          </a:xfrm>
        </p:spPr>
        <p:txBody>
          <a:bodyPr/>
          <a:lstStyle/>
          <a:p>
            <a:r>
              <a:rPr lang="ru-RU" b="1" smtClean="0"/>
              <a:t>Припев: </a:t>
            </a:r>
            <a:br>
              <a:rPr lang="ru-RU" b="1" smtClean="0"/>
            </a:br>
            <a:r>
              <a:rPr lang="ru-RU" smtClean="0"/>
              <a:t>Семь дорожек светятся </a:t>
            </a:r>
            <a:br>
              <a:rPr lang="ru-RU" smtClean="0"/>
            </a:br>
            <a:r>
              <a:rPr lang="ru-RU" smtClean="0"/>
              <a:t>В зеркале реки! </a:t>
            </a:r>
            <a:br>
              <a:rPr lang="ru-RU" smtClean="0"/>
            </a:br>
            <a:r>
              <a:rPr lang="ru-RU" smtClean="0"/>
              <a:t>Побежим по радуге </a:t>
            </a:r>
            <a:br>
              <a:rPr lang="ru-RU" smtClean="0"/>
            </a:br>
            <a:r>
              <a:rPr lang="ru-RU" smtClean="0"/>
              <a:t>Наперегонки! </a:t>
            </a:r>
            <a:br>
              <a:rPr lang="ru-RU" smtClean="0"/>
            </a:br>
            <a:r>
              <a:rPr lang="ru-RU" smtClean="0"/>
              <a:t>Улыбнётся солнышко </a:t>
            </a:r>
            <a:br>
              <a:rPr lang="ru-RU" smtClean="0"/>
            </a:br>
            <a:r>
              <a:rPr lang="ru-RU" smtClean="0"/>
              <a:t>В рыжие усы – </a:t>
            </a:r>
            <a:br>
              <a:rPr lang="ru-RU" smtClean="0"/>
            </a:br>
            <a:r>
              <a:rPr lang="ru-RU" smtClean="0"/>
              <a:t>Каждому достанется </a:t>
            </a:r>
            <a:br>
              <a:rPr lang="ru-RU" smtClean="0"/>
            </a:br>
            <a:r>
              <a:rPr lang="ru-RU" smtClean="0"/>
              <a:t>Капелька росы!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683250"/>
          </a:xfrm>
        </p:spPr>
        <p:txBody>
          <a:bodyPr/>
          <a:lstStyle/>
          <a:p>
            <a:r>
              <a:rPr lang="ru-RU" b="1" smtClean="0"/>
              <a:t>3.</a:t>
            </a:r>
            <a:r>
              <a:rPr lang="ru-RU" smtClean="0"/>
              <a:t> Не растает радуга </a:t>
            </a:r>
            <a:br>
              <a:rPr lang="ru-RU" smtClean="0"/>
            </a:br>
            <a:r>
              <a:rPr lang="ru-RU" smtClean="0"/>
              <a:t>Насовсем! </a:t>
            </a:r>
            <a:br>
              <a:rPr lang="ru-RU" smtClean="0"/>
            </a:br>
            <a:r>
              <a:rPr lang="ru-RU" smtClean="0"/>
              <a:t>Мы разделим радугу </a:t>
            </a:r>
            <a:br>
              <a:rPr lang="ru-RU" smtClean="0"/>
            </a:br>
            <a:r>
              <a:rPr lang="ru-RU" smtClean="0"/>
              <a:t>Всем, всем, всем!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886450"/>
          </a:xfrm>
        </p:spPr>
        <p:txBody>
          <a:bodyPr/>
          <a:lstStyle/>
          <a:p>
            <a:r>
              <a:rPr lang="ru-RU" b="1" smtClean="0"/>
              <a:t>Припев: </a:t>
            </a:r>
            <a:br>
              <a:rPr lang="ru-RU" b="1" smtClean="0"/>
            </a:br>
            <a:r>
              <a:rPr lang="ru-RU" smtClean="0"/>
              <a:t>Семь дорожек светятся </a:t>
            </a:r>
            <a:br>
              <a:rPr lang="ru-RU" smtClean="0"/>
            </a:br>
            <a:r>
              <a:rPr lang="ru-RU" smtClean="0"/>
              <a:t>В зеркале реки! </a:t>
            </a:r>
            <a:br>
              <a:rPr lang="ru-RU" smtClean="0"/>
            </a:br>
            <a:r>
              <a:rPr lang="ru-RU" smtClean="0"/>
              <a:t>Побежим по радуге </a:t>
            </a:r>
            <a:br>
              <a:rPr lang="ru-RU" smtClean="0"/>
            </a:br>
            <a:r>
              <a:rPr lang="ru-RU" smtClean="0"/>
              <a:t>Наперегонки! </a:t>
            </a:r>
            <a:br>
              <a:rPr lang="ru-RU" smtClean="0"/>
            </a:br>
            <a:r>
              <a:rPr lang="ru-RU" smtClean="0"/>
              <a:t>Улыбнётся солнышко </a:t>
            </a:r>
            <a:br>
              <a:rPr lang="ru-RU" smtClean="0"/>
            </a:br>
            <a:r>
              <a:rPr lang="ru-RU" smtClean="0"/>
              <a:t>В рыжие усы – </a:t>
            </a:r>
            <a:br>
              <a:rPr lang="ru-RU" smtClean="0"/>
            </a:br>
            <a:r>
              <a:rPr lang="ru-RU" smtClean="0"/>
              <a:t>Каждому достанется </a:t>
            </a:r>
            <a:br>
              <a:rPr lang="ru-RU" smtClean="0"/>
            </a:br>
            <a:r>
              <a:rPr lang="ru-RU" smtClean="0"/>
              <a:t>Капелька росы!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604838" y="2724150"/>
            <a:ext cx="7886700" cy="1325563"/>
          </a:xfrm>
        </p:spPr>
        <p:txBody>
          <a:bodyPr/>
          <a:lstStyle/>
          <a:p>
            <a:pPr algn="ctr"/>
            <a:r>
              <a:rPr lang="ru-RU" sz="8800" b="1" i="1" smtClean="0">
                <a:solidFill>
                  <a:srgbClr val="CC00FF"/>
                </a:solidFill>
              </a:rPr>
              <a:t>Спасибо!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/>
          </p:cNvSpPr>
          <p:nvPr>
            <p:ph type="body" idx="1"/>
          </p:nvPr>
        </p:nvSpPr>
        <p:spPr>
          <a:xfrm>
            <a:off x="628650" y="2579688"/>
            <a:ext cx="7886700" cy="3597275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Arial" charset="0"/>
              </a:rPr>
              <a:t>Причём первоначальная тема всё время обогащается, украшается, становится более интересной, не теряя при этом своей узнаваемости. </a:t>
            </a:r>
          </a:p>
          <a:p>
            <a:pPr algn="ctr" eaLnBrk="1" hangingPunct="1"/>
            <a:endParaRPr lang="ru-RU" smtClean="0">
              <a:latin typeface="Arial" charset="0"/>
            </a:endParaRPr>
          </a:p>
          <a:p>
            <a:pPr algn="ctr" eaLnBrk="1" hangingPunct="1">
              <a:buFont typeface="Arial" charset="0"/>
              <a:buNone/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latin typeface="Arial" charset="0"/>
              </a:rPr>
              <a:t>Что такое тембр?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628650" y="2559050"/>
            <a:ext cx="7886700" cy="3617913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Специфическая окраска звука разных музыкальных инструментов и голоса.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573088" y="4722813"/>
            <a:ext cx="3382962" cy="592137"/>
          </a:xfrm>
        </p:spPr>
        <p:txBody>
          <a:bodyPr/>
          <a:lstStyle/>
          <a:p>
            <a:r>
              <a:rPr lang="ru-RU" sz="4000" smtClean="0">
                <a:latin typeface="Arial" charset="0"/>
              </a:rPr>
              <a:t>Л.К Книппер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Проследите, как изменяется сопровождение песни 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  «Пролюшко-поле»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  композитора Л.К.Книппера, </a:t>
            </a:r>
          </a:p>
        </p:txBody>
      </p:sp>
      <p:pic>
        <p:nvPicPr>
          <p:cNvPr id="17411" name="Picture 4" descr="022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825" y="1249363"/>
            <a:ext cx="23812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Genkovskaya_lesnaya_polos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8" y="593725"/>
            <a:ext cx="8458200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Изменялась ли мелодия в вариации «Польшко-поле»?</a:t>
            </a:r>
          </a:p>
          <a:p>
            <a:r>
              <a:rPr lang="ru-RU" smtClean="0">
                <a:latin typeface="Arial" charset="0"/>
              </a:rPr>
              <a:t>Как звучала вариация в начале ?</a:t>
            </a:r>
          </a:p>
          <a:p>
            <a:r>
              <a:rPr lang="ru-RU" smtClean="0">
                <a:latin typeface="Arial" charset="0"/>
              </a:rPr>
              <a:t>Какие тембры вы услышали в следующей части?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latin typeface="Arial" charset="0"/>
              </a:rPr>
              <a:t>Что такое мелодия?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Основная мысль музыкального произведения, выраженная в одноголосом напеве. </a:t>
            </a:r>
          </a:p>
          <a:p>
            <a:r>
              <a:rPr lang="ru-RU" smtClean="0">
                <a:latin typeface="Arial" charset="0"/>
              </a:rPr>
              <a:t>Мелодия – важнейшее средство музыкальной выразительности.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1"/>
          </p:nvPr>
        </p:nvSpPr>
        <p:spPr>
          <a:xfrm>
            <a:off x="4895850" y="1825625"/>
            <a:ext cx="3619500" cy="4351338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Такую музыкальную форму придумал русский композитор, основоположник русской оперы М.И. Глинка</a:t>
            </a:r>
          </a:p>
        </p:txBody>
      </p:sp>
      <p:pic>
        <p:nvPicPr>
          <p:cNvPr id="22530" name="Picture 4" descr="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963" y="596900"/>
            <a:ext cx="3648075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273</Words>
  <Application>Microsoft Office PowerPoint</Application>
  <PresentationFormat>Экран (4:3)</PresentationFormat>
  <Paragraphs>41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Многообразие  в единстве вариации</vt:lpstr>
      <vt:lpstr>Вариация- (от лат. – изменение) – многократное повторение основной мелодии с некоторыми её изменениями.</vt:lpstr>
      <vt:lpstr>Презентация PowerPoint</vt:lpstr>
      <vt:lpstr>Что такое тембр?</vt:lpstr>
      <vt:lpstr>Л.К Книппер</vt:lpstr>
      <vt:lpstr>Презентация PowerPoint</vt:lpstr>
      <vt:lpstr>Презентация PowerPoint</vt:lpstr>
      <vt:lpstr>Что такое мелодия?</vt:lpstr>
      <vt:lpstr>Презентация PowerPoint</vt:lpstr>
      <vt:lpstr>Презентация PowerPoint</vt:lpstr>
      <vt:lpstr>Презентация PowerPoint</vt:lpstr>
      <vt:lpstr>«Спящая красавица» вариация  феи Сирени</vt:lpstr>
      <vt:lpstr>Презентация PowerPoint</vt:lpstr>
      <vt:lpstr>Просмотр фрагмента балета «Спящая красавица»</vt:lpstr>
      <vt:lpstr>Закрепление пройденного материала</vt:lpstr>
      <vt:lpstr>Разучивание песни  «Семь дорожек»</vt:lpstr>
      <vt:lpstr>1. Над рекой, над городом  Вырос мост!  Это встала радуга  Выше звёзд!</vt:lpstr>
      <vt:lpstr>Припев:  Семь дорожек светятся  В зеркале реки!  Побежим по радуге  Наперегонки!  Улыбнётся солнышко  В рыжие усы –  Каждому достанется  Капелька росы!</vt:lpstr>
      <vt:lpstr>2. Мы подкову радуги  Разогнём!  И в косички радугу  Заплетём! </vt:lpstr>
      <vt:lpstr>Припев:  Семь дорожек светятся  В зеркале реки!  Побежим по радуге  Наперегонки!  Улыбнётся солнышко  В рыжие усы –  Каждому достанется  Капелька росы!</vt:lpstr>
      <vt:lpstr>3. Не растает радуга  Насовсем!  Мы разделим радугу  Всем, всем, всем!</vt:lpstr>
      <vt:lpstr>Припев:  Семь дорожек светятся  В зеркале реки!  Побежим по радуге  Наперегонки!  Улыбнётся солнышко  В рыжие усы –  Каждому достанется  Капелька росы!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1</cp:lastModifiedBy>
  <cp:revision>11</cp:revision>
  <dcterms:created xsi:type="dcterms:W3CDTF">2014-07-11T15:18:59Z</dcterms:created>
  <dcterms:modified xsi:type="dcterms:W3CDTF">2019-02-12T14:56:06Z</dcterms:modified>
</cp:coreProperties>
</file>