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76E441-A1FB-4D59-8D0A-2DAE7A11E2D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9843D7D-3AE4-4B58-976B-7CD7A8B6BD6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11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E441-A1FB-4D59-8D0A-2DAE7A11E2D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3D7D-3AE4-4B58-976B-7CD7A8B6B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58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E441-A1FB-4D59-8D0A-2DAE7A11E2D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3D7D-3AE4-4B58-976B-7CD7A8B6B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1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E441-A1FB-4D59-8D0A-2DAE7A11E2D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3D7D-3AE4-4B58-976B-7CD7A8B6B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05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E441-A1FB-4D59-8D0A-2DAE7A11E2D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3D7D-3AE4-4B58-976B-7CD7A8B6BD6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81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E441-A1FB-4D59-8D0A-2DAE7A11E2D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3D7D-3AE4-4B58-976B-7CD7A8B6B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22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E441-A1FB-4D59-8D0A-2DAE7A11E2D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3D7D-3AE4-4B58-976B-7CD7A8B6B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60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E441-A1FB-4D59-8D0A-2DAE7A11E2D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3D7D-3AE4-4B58-976B-7CD7A8B6B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24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E441-A1FB-4D59-8D0A-2DAE7A11E2D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3D7D-3AE4-4B58-976B-7CD7A8B6B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0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E441-A1FB-4D59-8D0A-2DAE7A11E2D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3D7D-3AE4-4B58-976B-7CD7A8B6B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9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E441-A1FB-4D59-8D0A-2DAE7A11E2D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3D7D-3AE4-4B58-976B-7CD7A8B6B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40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F76E441-A1FB-4D59-8D0A-2DAE7A11E2D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9843D7D-3AE4-4B58-976B-7CD7A8B6B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80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1785" y="1496330"/>
            <a:ext cx="10738032" cy="3937818"/>
          </a:xfrm>
        </p:spPr>
        <p:txBody>
          <a:bodyPr>
            <a:normAutofit/>
          </a:bodyPr>
          <a:lstStyle/>
          <a:p>
            <a:r>
              <a:rPr lang="ru-RU" dirty="0" smtClean="0"/>
              <a:t>Правильные и неправильные дроби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Сравнение дробей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092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475367" y="844731"/>
            <a:ext cx="6987176" cy="52403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903029" y="2129245"/>
                <a:ext cx="3487782" cy="3098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4000" i="1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a:rPr lang="ru-RU" sz="4000" i="1">
                            <a:solidFill>
                              <a:schemeClr val="tx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4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4000" i="1">
                            <a:solidFill>
                              <a:schemeClr val="tx1"/>
                            </a:solidFill>
                          </a:rPr>
                          <m:t>7</m:t>
                        </m:r>
                      </m:num>
                      <m:den>
                        <m:r>
                          <a:rPr lang="ru-RU" sz="4000" i="1">
                            <a:solidFill>
                              <a:schemeClr val="tx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т.е.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4000" i="1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a:rPr lang="ru-RU" sz="4000" i="1">
                            <a:solidFill>
                              <a:schemeClr val="tx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4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:r>
                  <a:rPr lang="ru-RU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4000" i="1">
                            <a:solidFill>
                              <a:schemeClr val="tx1"/>
                            </a:solidFill>
                          </a:rPr>
                          <m:t>8</m:t>
                        </m:r>
                      </m:num>
                      <m:den>
                        <m:r>
                          <a:rPr lang="ru-RU" sz="4000" i="1">
                            <a:solidFill>
                              <a:schemeClr val="tx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4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4000" i="1">
                            <a:solidFill>
                              <a:schemeClr val="tx1"/>
                            </a:solidFill>
                          </a:rPr>
                          <m:t>7</m:t>
                        </m:r>
                      </m:num>
                      <m:den>
                        <m:r>
                          <a:rPr lang="ru-RU" sz="4000" i="1">
                            <a:solidFill>
                              <a:schemeClr val="tx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т.е.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4000" i="1">
                            <a:solidFill>
                              <a:schemeClr val="tx1"/>
                            </a:solidFill>
                          </a:rPr>
                          <m:t>8</m:t>
                        </m:r>
                      </m:num>
                      <m:den>
                        <m:r>
                          <a:rPr lang="ru-RU" sz="4000" i="1">
                            <a:solidFill>
                              <a:schemeClr val="tx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4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1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029" y="2129245"/>
                <a:ext cx="3487782" cy="3098412"/>
              </a:xfrm>
              <a:prstGeom prst="rect">
                <a:avLst/>
              </a:prstGeom>
              <a:blipFill>
                <a:blip r:embed="rId3"/>
                <a:stretch>
                  <a:fillRect b="-2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371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1476103"/>
                <a:ext cx="9872871" cy="4619897"/>
              </a:xfrm>
            </p:spPr>
            <p:txBody>
              <a:bodyPr>
                <a:normAutofit/>
              </a:bodyPr>
              <a:lstStyle/>
              <a:p>
                <a:pPr marL="45720" indent="0" algn="just">
                  <a:lnSpc>
                    <a:spcPct val="150000"/>
                  </a:lnSpc>
                  <a:buNone/>
                </a:pPr>
                <a:r>
                  <a:rPr lang="ru-RU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Каждая неправильная дробь больше любой правильной дроби, а каждая правильная дробь меньше любой неправильной дроби.</a:t>
                </a:r>
              </a:p>
              <a:p>
                <a:pPr marL="45720" indent="0" algn="just">
                  <a:lnSpc>
                    <a:spcPct val="150000"/>
                  </a:lnSpc>
                  <a:buNone/>
                </a:pPr>
                <a:r>
                  <a:rPr lang="ru-RU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Например: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ru-RU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1476103"/>
                <a:ext cx="9872871" cy="4619897"/>
              </a:xfrm>
              <a:blipFill>
                <a:blip r:embed="rId2"/>
                <a:stretch>
                  <a:fillRect l="-988" r="-1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i.pinimg.com/originals/df/01/60/df01607490e9938a9f53b06d6fd9fc9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309" y="3230569"/>
            <a:ext cx="2220685" cy="343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198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189408"/>
              </p:ext>
            </p:extLst>
          </p:nvPr>
        </p:nvGraphicFramePr>
        <p:xfrm>
          <a:off x="1143000" y="2057399"/>
          <a:ext cx="9875523" cy="920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789">
                  <a:extLst>
                    <a:ext uri="{9D8B030D-6E8A-4147-A177-3AD203B41FA5}">
                      <a16:colId xmlns:a16="http://schemas.microsoft.com/office/drawing/2014/main" val="828585207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269878087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1318511667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2803381241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3807493389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1924491645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3339921536"/>
                    </a:ext>
                  </a:extLst>
                </a:gridCol>
              </a:tblGrid>
              <a:tr h="9209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60076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202821"/>
              </p:ext>
            </p:extLst>
          </p:nvPr>
        </p:nvGraphicFramePr>
        <p:xfrm>
          <a:off x="1143000" y="3293049"/>
          <a:ext cx="9875520" cy="952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552">
                  <a:extLst>
                    <a:ext uri="{9D8B030D-6E8A-4147-A177-3AD203B41FA5}">
                      <a16:colId xmlns:a16="http://schemas.microsoft.com/office/drawing/2014/main" val="42350075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3401905917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115795575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1768746767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3793307097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3066867728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3122465125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375699126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413481066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1373619601"/>
                    </a:ext>
                  </a:extLst>
                </a:gridCol>
              </a:tblGrid>
              <a:tr h="9523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785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033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1476103"/>
                <a:ext cx="9872871" cy="4619897"/>
              </a:xfrm>
            </p:spPr>
            <p:txBody>
              <a:bodyPr>
                <a:normAutofit/>
              </a:bodyPr>
              <a:lstStyle/>
              <a:p>
                <a:pPr marL="45720" indent="0" algn="just">
                  <a:lnSpc>
                    <a:spcPct val="150000"/>
                  </a:lnSpc>
                  <a:buNone/>
                </a:pPr>
                <a:r>
                  <a:rPr lang="ru-RU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двух дробей с одинаковыми числителями больше та, у которой знаменатель </a:t>
                </a:r>
                <a:r>
                  <a:rPr lang="ru-RU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меньше.</a:t>
                </a:r>
              </a:p>
              <a:p>
                <a:pPr marL="45720" indent="0" algn="just">
                  <a:lnSpc>
                    <a:spcPct val="150000"/>
                  </a:lnSpc>
                  <a:buNone/>
                </a:pPr>
                <a:r>
                  <a:rPr lang="ru-RU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Например: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3</m:t>
                        </m:r>
                      </m:num>
                      <m:den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3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3</m:t>
                        </m:r>
                      </m:num>
                      <m:den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1476103"/>
                <a:ext cx="9872871" cy="4619897"/>
              </a:xfrm>
              <a:blipFill>
                <a:blip r:embed="rId2"/>
                <a:stretch>
                  <a:fillRect l="-988" r="-1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s://ugra.ru/pics-bumper-stickers.ru/57602-thickbox_default/deyl-iz-multfilma-chip-i-deyl-speshat-na-pomosh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850" y="3030583"/>
            <a:ext cx="3509554" cy="350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863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44137" y="609600"/>
                <a:ext cx="11207932" cy="5891349"/>
              </a:xfrm>
            </p:spPr>
            <p:txBody>
              <a:bodyPr>
                <a:normAutofit/>
              </a:bodyPr>
              <a:lstStyle/>
              <a:p>
                <a:pPr marL="45720" indent="0" algn="just">
                  <a:lnSpc>
                    <a:spcPct val="150000"/>
                  </a:lnSpc>
                  <a:buNone/>
                </a:pPr>
                <a:r>
                  <a:rPr lang="ru-RU" sz="25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Задание 1.</a:t>
                </a:r>
                <a:r>
                  <a:rPr lang="ru-RU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натуральные значения </a:t>
                </a:r>
                <a:r>
                  <a:rPr lang="en-US" sz="25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которых одновременно дробь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5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2500" i="1">
                            <a:solidFill>
                              <a:schemeClr val="tx1"/>
                            </a:solidFill>
                          </a:rPr>
                          <m:t>5</m:t>
                        </m:r>
                      </m:num>
                      <m:den>
                        <m:r>
                          <a:rPr lang="en-US" sz="2500" i="1">
                            <a:solidFill>
                              <a:schemeClr val="tx1"/>
                            </a:solidFill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будет правильной, а дробь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5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2500" i="1">
                            <a:solidFill>
                              <a:schemeClr val="tx1"/>
                            </a:solidFill>
                          </a:rPr>
                          <m:t>9</m:t>
                        </m:r>
                      </m:num>
                      <m:den>
                        <m:r>
                          <a:rPr lang="ru-RU" sz="2500" i="1">
                            <a:solidFill>
                              <a:schemeClr val="tx1"/>
                            </a:solidFill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sz="25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25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неправильной.</a:t>
                </a:r>
                <a:endParaRPr lang="ru-RU" sz="25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 algn="just">
                  <a:lnSpc>
                    <a:spcPct val="150000"/>
                  </a:lnSpc>
                  <a:buNone/>
                </a:pPr>
                <a:r>
                  <a:rPr lang="ru-RU" sz="25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Задание </a:t>
                </a:r>
                <a:r>
                  <a:rPr lang="ru-RU" sz="25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ru-RU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Сравните:</a:t>
                </a:r>
              </a:p>
              <a:p>
                <a:pPr marL="45720" indent="0" algn="just">
                  <a:lnSpc>
                    <a:spcPct val="150000"/>
                  </a:lnSpc>
                  <a:buNone/>
                </a:pPr>
                <a:r>
                  <a:rPr lang="ru-RU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5</m:t>
                        </m:r>
                      </m:num>
                      <m:den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6</m:t>
                        </m:r>
                      </m:num>
                      <m:den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1,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7</m:t>
                        </m:r>
                      </m:num>
                      <m:den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9</m:t>
                        </m:r>
                      </m:num>
                      <m:den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100</m:t>
                        </m:r>
                      </m:num>
                      <m:den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1,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22</m:t>
                        </m:r>
                      </m:num>
                      <m:den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21</m:t>
                        </m:r>
                      </m:den>
                    </m:f>
                  </m:oMath>
                </a14:m>
                <a:r>
                  <a:rPr lang="ru-RU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1</a:t>
                </a:r>
                <a:r>
                  <a:rPr lang="ru-RU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5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 algn="just">
                  <a:lnSpc>
                    <a:spcPct val="150000"/>
                  </a:lnSpc>
                  <a:buNone/>
                </a:pPr>
                <a:r>
                  <a:rPr lang="ru-RU" sz="25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Задание 3.</a:t>
                </a:r>
                <a:r>
                  <a:rPr lang="ru-RU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Расположите дроби в порядке возрастания: </a:t>
                </a:r>
                <a:endParaRPr lang="ru-RU" sz="25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 algn="just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5</m:t>
                        </m:r>
                      </m:num>
                      <m:den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15</m:t>
                        </m:r>
                      </m:den>
                    </m:f>
                  </m:oMath>
                </a14:m>
                <a:r>
                  <a:rPr lang="ru-RU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7</m:t>
                        </m:r>
                      </m:num>
                      <m:den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15</m:t>
                        </m:r>
                      </m:den>
                    </m:f>
                  </m:oMath>
                </a14:m>
                <a:r>
                  <a:rPr lang="ru-RU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3</m:t>
                        </m:r>
                      </m:num>
                      <m:den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15</m:t>
                        </m:r>
                      </m:den>
                    </m:f>
                  </m:oMath>
                </a14:m>
                <a:r>
                  <a:rPr lang="ru-RU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15</m:t>
                        </m:r>
                      </m:den>
                    </m:f>
                  </m:oMath>
                </a14:m>
                <a:r>
                  <a:rPr lang="ru-RU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6</m:t>
                        </m:r>
                      </m:num>
                      <m:den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15</m:t>
                        </m:r>
                      </m:den>
                    </m:f>
                  </m:oMath>
                </a14:m>
                <a:r>
                  <a:rPr lang="ru-RU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4</m:t>
                        </m:r>
                      </m:num>
                      <m:den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15</m:t>
                        </m:r>
                      </m:den>
                    </m:f>
                  </m:oMath>
                </a14:m>
                <a:r>
                  <a:rPr lang="ru-RU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45720" indent="0" algn="just">
                  <a:buNone/>
                </a:pPr>
                <a:endParaRPr lang="ru-RU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 algn="just">
                  <a:buNone/>
                </a:pPr>
                <a:endParaRPr lang="ru-RU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 algn="just">
                  <a:buNone/>
                </a:pPr>
                <a:endParaRPr lang="ru-RU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137" y="609600"/>
                <a:ext cx="11207932" cy="5891349"/>
              </a:xfrm>
              <a:blipFill>
                <a:blip r:embed="rId2"/>
                <a:stretch>
                  <a:fillRect l="-871" r="-8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413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 26 </a:t>
            </a:r>
            <a:b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723, №725</a:t>
            </a:r>
            <a:endParaRPr lang="ru-RU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s://school-38.ru/wp-content/uploads/2020/05/deti-i-knig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20" y="2161971"/>
            <a:ext cx="4624251" cy="382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341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числитель дроби быть равным её знаменателю?</a:t>
            </a:r>
            <a:endParaRPr lang="ru-RU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29442"/>
              </p:ext>
            </p:extLst>
          </p:nvPr>
        </p:nvGraphicFramePr>
        <p:xfrm>
          <a:off x="1143000" y="2606038"/>
          <a:ext cx="10051867" cy="1495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981">
                  <a:extLst>
                    <a:ext uri="{9D8B030D-6E8A-4147-A177-3AD203B41FA5}">
                      <a16:colId xmlns:a16="http://schemas.microsoft.com/office/drawing/2014/main" val="2111345522"/>
                    </a:ext>
                  </a:extLst>
                </a:gridCol>
                <a:gridCol w="1435981">
                  <a:extLst>
                    <a:ext uri="{9D8B030D-6E8A-4147-A177-3AD203B41FA5}">
                      <a16:colId xmlns:a16="http://schemas.microsoft.com/office/drawing/2014/main" val="1066748467"/>
                    </a:ext>
                  </a:extLst>
                </a:gridCol>
                <a:gridCol w="1435981">
                  <a:extLst>
                    <a:ext uri="{9D8B030D-6E8A-4147-A177-3AD203B41FA5}">
                      <a16:colId xmlns:a16="http://schemas.microsoft.com/office/drawing/2014/main" val="369315258"/>
                    </a:ext>
                  </a:extLst>
                </a:gridCol>
                <a:gridCol w="1435981">
                  <a:extLst>
                    <a:ext uri="{9D8B030D-6E8A-4147-A177-3AD203B41FA5}">
                      <a16:colId xmlns:a16="http://schemas.microsoft.com/office/drawing/2014/main" val="4004735939"/>
                    </a:ext>
                  </a:extLst>
                </a:gridCol>
                <a:gridCol w="1435981">
                  <a:extLst>
                    <a:ext uri="{9D8B030D-6E8A-4147-A177-3AD203B41FA5}">
                      <a16:colId xmlns:a16="http://schemas.microsoft.com/office/drawing/2014/main" val="236164074"/>
                    </a:ext>
                  </a:extLst>
                </a:gridCol>
                <a:gridCol w="1435981">
                  <a:extLst>
                    <a:ext uri="{9D8B030D-6E8A-4147-A177-3AD203B41FA5}">
                      <a16:colId xmlns:a16="http://schemas.microsoft.com/office/drawing/2014/main" val="1975956302"/>
                    </a:ext>
                  </a:extLst>
                </a:gridCol>
                <a:gridCol w="1435981">
                  <a:extLst>
                    <a:ext uri="{9D8B030D-6E8A-4147-A177-3AD203B41FA5}">
                      <a16:colId xmlns:a16="http://schemas.microsoft.com/office/drawing/2014/main" val="2882984206"/>
                    </a:ext>
                  </a:extLst>
                </a:gridCol>
              </a:tblGrid>
              <a:tr h="14956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19716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332411" y="4767943"/>
                <a:ext cx="9157063" cy="119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5000" i="1"/>
                        </m:ctrlPr>
                      </m:fPr>
                      <m:num>
                        <m:r>
                          <a:rPr lang="ru-RU" sz="5000" i="1"/>
                          <m:t>7</m:t>
                        </m:r>
                      </m:num>
                      <m:den>
                        <m:r>
                          <a:rPr lang="ru-RU" sz="5000" i="1"/>
                          <m:t>7</m:t>
                        </m:r>
                      </m:den>
                    </m:f>
                  </m:oMath>
                </a14:m>
                <a:r>
                  <a:rPr lang="ru-RU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</a:t>
                </a:r>
                <a:endParaRPr lang="ru-RU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411" y="4767943"/>
                <a:ext cx="9157063" cy="1197957"/>
              </a:xfrm>
              <a:prstGeom prst="rect">
                <a:avLst/>
              </a:prstGeom>
              <a:blipFill>
                <a:blip r:embed="rId2"/>
                <a:stretch>
                  <a:fillRect b="-126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015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числитель дроби равен знаменателю, то дробь равна </a:t>
            </a:r>
            <a:r>
              <a:rPr lang="ru-RU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единице.</a:t>
            </a:r>
            <a:endParaRPr lang="ru-RU" sz="3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 algn="ctr">
                  <a:lnSpc>
                    <a:spcPct val="150000"/>
                  </a:lnSpc>
                  <a:buNone/>
                </a:pPr>
                <a:r>
                  <a:rPr lang="ru-RU" sz="35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буквенном виде этот вывод можно записать так:</a:t>
                </a:r>
              </a:p>
              <a:p>
                <a:pPr marL="45720" indent="0" algn="ctr">
                  <a:lnSpc>
                    <a:spcPct val="150000"/>
                  </a:lnSpc>
                  <a:buNone/>
                </a:pPr>
                <a:r>
                  <a:rPr lang="ru-RU" sz="35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5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en-US" sz="3500" i="1">
                            <a:solidFill>
                              <a:schemeClr val="tx1"/>
                            </a:solidFill>
                          </a:rPr>
                          <m:t>𝑚</m:t>
                        </m:r>
                      </m:num>
                      <m:den>
                        <m:r>
                          <a:rPr lang="ru-RU" sz="3500" i="1">
                            <a:solidFill>
                              <a:schemeClr val="tx1"/>
                            </a:solidFill>
                          </a:rPr>
                          <m:t>𝑚</m:t>
                        </m:r>
                      </m:den>
                    </m:f>
                  </m:oMath>
                </a14:m>
                <a:r>
                  <a:rPr lang="ru-RU" sz="3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=1, </a:t>
                </a:r>
                <a:endParaRPr lang="ru-RU" sz="35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lnSpc>
                    <a:spcPct val="150000"/>
                  </a:lnSpc>
                  <a:buNone/>
                </a:pPr>
                <a:r>
                  <a:rPr lang="ru-RU" sz="35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en-US" sz="3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ru-RU" sz="3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натуральное число.</a:t>
                </a:r>
                <a:endParaRPr lang="ru-RU" sz="3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59" r="-11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728" y="3857601"/>
            <a:ext cx="2149656" cy="267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11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435910"/>
              </p:ext>
            </p:extLst>
          </p:nvPr>
        </p:nvGraphicFramePr>
        <p:xfrm>
          <a:off x="1142997" y="1561010"/>
          <a:ext cx="9875523" cy="1012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789">
                  <a:extLst>
                    <a:ext uri="{9D8B030D-6E8A-4147-A177-3AD203B41FA5}">
                      <a16:colId xmlns:a16="http://schemas.microsoft.com/office/drawing/2014/main" val="2351619433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1548239974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1400189859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842812278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102200225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2452926413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3954367106"/>
                    </a:ext>
                  </a:extLst>
                </a:gridCol>
              </a:tblGrid>
              <a:tr h="10123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47538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183278"/>
              </p:ext>
            </p:extLst>
          </p:nvPr>
        </p:nvGraphicFramePr>
        <p:xfrm>
          <a:off x="1142997" y="3331632"/>
          <a:ext cx="9875523" cy="1018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789">
                  <a:extLst>
                    <a:ext uri="{9D8B030D-6E8A-4147-A177-3AD203B41FA5}">
                      <a16:colId xmlns:a16="http://schemas.microsoft.com/office/drawing/2014/main" val="2335247086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3655940547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3326975428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4151534420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2911929982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3168070943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197042662"/>
                    </a:ext>
                  </a:extLst>
                </a:gridCol>
              </a:tblGrid>
              <a:tr h="10182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78565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267097" y="5068389"/>
                <a:ext cx="9614263" cy="758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Закрашено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11</m:t>
                        </m:r>
                      </m:num>
                      <m:den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прямоугольника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097" y="5068389"/>
                <a:ext cx="9614263" cy="758028"/>
              </a:xfrm>
              <a:prstGeom prst="rect">
                <a:avLst/>
              </a:prstGeom>
              <a:blipFill>
                <a:blip r:embed="rId2"/>
                <a:stretch>
                  <a:fillRect b="-10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374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65514"/>
            <a:ext cx="5140036" cy="4038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251" y="2279657"/>
            <a:ext cx="4196269" cy="281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36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79269" y="757646"/>
                <a:ext cx="11077301" cy="5617028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" indent="0" algn="just">
                  <a:lnSpc>
                    <a:spcPct val="150000"/>
                  </a:lnSpc>
                  <a:buNone/>
                </a:pPr>
                <a:r>
                  <a:rPr lang="ru-RU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Дробь, у которой числитель меньше знаменателя, называют </a:t>
                </a:r>
                <a:r>
                  <a:rPr lang="ru-RU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правильной.</a:t>
                </a:r>
              </a:p>
              <a:p>
                <a:pPr marL="45720" indent="0" algn="just">
                  <a:lnSpc>
                    <a:spcPct val="150000"/>
                  </a:lnSpc>
                  <a:buNone/>
                </a:pPr>
                <a:r>
                  <a:rPr lang="ru-RU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Например: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 smtClean="0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  <m:r>
                      <a:rPr lang="ru-RU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ru-RU" sz="3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" indent="0" algn="just">
                  <a:lnSpc>
                    <a:spcPct val="150000"/>
                  </a:lnSpc>
                  <a:buNone/>
                </a:pPr>
                <a:endParaRPr lang="ru-RU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 algn="just">
                  <a:lnSpc>
                    <a:spcPct val="150000"/>
                  </a:lnSpc>
                  <a:buNone/>
                </a:pPr>
                <a:r>
                  <a:rPr lang="ru-RU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Дробь, у которой числитель больше знаменателя или равен ему, называют </a:t>
                </a:r>
                <a:r>
                  <a:rPr lang="ru-RU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неправильной. </a:t>
                </a:r>
              </a:p>
              <a:p>
                <a:pPr marL="45720" indent="0" algn="just">
                  <a:lnSpc>
                    <a:spcPct val="150000"/>
                  </a:lnSpc>
                  <a:buNone/>
                </a:pPr>
                <a:r>
                  <a:rPr lang="ru-RU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Например: </a:t>
                </a:r>
                <a:r>
                  <a:rPr lang="ru-RU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ru-RU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ru-RU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ru-RU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ru-RU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" indent="0">
                  <a:buNone/>
                </a:pPr>
                <a:endParaRPr lang="ru-RU" sz="3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9269" y="757646"/>
                <a:ext cx="11077301" cy="5617028"/>
              </a:xfrm>
              <a:blipFill>
                <a:blip r:embed="rId2"/>
                <a:stretch>
                  <a:fillRect l="-660" r="-11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528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580" y="2063932"/>
            <a:ext cx="11548359" cy="22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95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705849"/>
              </p:ext>
            </p:extLst>
          </p:nvPr>
        </p:nvGraphicFramePr>
        <p:xfrm>
          <a:off x="1143000" y="2227216"/>
          <a:ext cx="10169432" cy="1286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776">
                  <a:extLst>
                    <a:ext uri="{9D8B030D-6E8A-4147-A177-3AD203B41FA5}">
                      <a16:colId xmlns:a16="http://schemas.microsoft.com/office/drawing/2014/main" val="732922815"/>
                    </a:ext>
                  </a:extLst>
                </a:gridCol>
                <a:gridCol w="1452776">
                  <a:extLst>
                    <a:ext uri="{9D8B030D-6E8A-4147-A177-3AD203B41FA5}">
                      <a16:colId xmlns:a16="http://schemas.microsoft.com/office/drawing/2014/main" val="2941330425"/>
                    </a:ext>
                  </a:extLst>
                </a:gridCol>
                <a:gridCol w="1452776">
                  <a:extLst>
                    <a:ext uri="{9D8B030D-6E8A-4147-A177-3AD203B41FA5}">
                      <a16:colId xmlns:a16="http://schemas.microsoft.com/office/drawing/2014/main" val="3612406862"/>
                    </a:ext>
                  </a:extLst>
                </a:gridCol>
                <a:gridCol w="1452776">
                  <a:extLst>
                    <a:ext uri="{9D8B030D-6E8A-4147-A177-3AD203B41FA5}">
                      <a16:colId xmlns:a16="http://schemas.microsoft.com/office/drawing/2014/main" val="2615255238"/>
                    </a:ext>
                  </a:extLst>
                </a:gridCol>
                <a:gridCol w="1452776">
                  <a:extLst>
                    <a:ext uri="{9D8B030D-6E8A-4147-A177-3AD203B41FA5}">
                      <a16:colId xmlns:a16="http://schemas.microsoft.com/office/drawing/2014/main" val="2442508344"/>
                    </a:ext>
                  </a:extLst>
                </a:gridCol>
                <a:gridCol w="1452776">
                  <a:extLst>
                    <a:ext uri="{9D8B030D-6E8A-4147-A177-3AD203B41FA5}">
                      <a16:colId xmlns:a16="http://schemas.microsoft.com/office/drawing/2014/main" val="3239893656"/>
                    </a:ext>
                  </a:extLst>
                </a:gridCol>
                <a:gridCol w="1452776">
                  <a:extLst>
                    <a:ext uri="{9D8B030D-6E8A-4147-A177-3AD203B41FA5}">
                      <a16:colId xmlns:a16="http://schemas.microsoft.com/office/drawing/2014/main" val="2646717612"/>
                    </a:ext>
                  </a:extLst>
                </a:gridCol>
              </a:tblGrid>
              <a:tr h="12866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27390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143000" y="4036423"/>
                <a:ext cx="10241280" cy="1197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5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Закрашено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5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2500" i="1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a:rPr lang="ru-RU" sz="2500" i="1">
                            <a:solidFill>
                              <a:schemeClr val="tx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5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прямоугольника</a:t>
                </a:r>
              </a:p>
              <a:p>
                <a:pPr algn="just"/>
                <a:r>
                  <a:rPr lang="ru-RU" sz="25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закрашено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5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500" i="1">
                            <a:solidFill>
                              <a:schemeClr val="tx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прямоугольника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036423"/>
                <a:ext cx="10241280" cy="1197315"/>
              </a:xfrm>
              <a:prstGeom prst="rect">
                <a:avLst/>
              </a:prstGeom>
              <a:blipFill>
                <a:blip r:embed="rId2"/>
                <a:stretch>
                  <a:fillRect l="-1012" b="-35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844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1391194"/>
                <a:ext cx="9872871" cy="4038600"/>
              </a:xfrm>
            </p:spPr>
            <p:txBody>
              <a:bodyPr>
                <a:normAutofit/>
              </a:bodyPr>
              <a:lstStyle/>
              <a:p>
                <a:pPr marL="45720" indent="0" algn="just">
                  <a:lnSpc>
                    <a:spcPct val="150000"/>
                  </a:lnSpc>
                  <a:buNone/>
                </a:pPr>
                <a:r>
                  <a:rPr lang="ru-RU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двух дробей с одинаковыми знаменателями больше та, у которой числитель больше, а меньше та, у которой числитель меньше. </a:t>
                </a:r>
              </a:p>
              <a:p>
                <a:pPr marL="45720" indent="0" algn="just">
                  <a:lnSpc>
                    <a:spcPct val="150000"/>
                  </a:lnSpc>
                  <a:buNone/>
                </a:pPr>
                <a:r>
                  <a:rPr lang="ru-RU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Например,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5</m:t>
                        </m:r>
                      </m:num>
                      <m:den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3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ru-RU" sz="3000" i="1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1391194"/>
                <a:ext cx="9872871" cy="4038600"/>
              </a:xfrm>
              <a:blipFill>
                <a:blip r:embed="rId2"/>
                <a:stretch>
                  <a:fillRect l="-988" r="-1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clipart-best.com/img/mickey-mouse/mickey-mouse-clip-art-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48725" y="3931920"/>
            <a:ext cx="2811903" cy="256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029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218</TotalTime>
  <Words>127</Words>
  <Application>Microsoft Office PowerPoint</Application>
  <PresentationFormat>Широкоэкранный</PresentationFormat>
  <Paragraphs>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Cambria Math</vt:lpstr>
      <vt:lpstr>Corbel</vt:lpstr>
      <vt:lpstr>Times New Roman</vt:lpstr>
      <vt:lpstr>Базис</vt:lpstr>
      <vt:lpstr>Правильные и неправильные дроби  Сравнение дробей</vt:lpstr>
      <vt:lpstr>Может ли числитель дроби быть равным её знаменателю?</vt:lpstr>
      <vt:lpstr>Если числитель дроби равен знаменателю, то дробь равна единице.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Правильные и неправильные дроби  Сравнение дробей</dc:title>
  <dc:creator>kristi2015@mail.ru</dc:creator>
  <cp:lastModifiedBy>kristi2015@mail.ru</cp:lastModifiedBy>
  <cp:revision>11</cp:revision>
  <dcterms:created xsi:type="dcterms:W3CDTF">2021-02-17T09:50:50Z</dcterms:created>
  <dcterms:modified xsi:type="dcterms:W3CDTF">2021-02-17T13:29:14Z</dcterms:modified>
</cp:coreProperties>
</file>