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10</c:v>
                </c:pt>
                <c:pt idx="3">
                  <c:v>9</c:v>
                </c:pt>
                <c:pt idx="4">
                  <c:v>16</c:v>
                </c:pt>
                <c:pt idx="5">
                  <c:v>16</c:v>
                </c:pt>
                <c:pt idx="6">
                  <c:v>17</c:v>
                </c:pt>
                <c:pt idx="7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апрель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18</c:v>
                </c:pt>
                <c:pt idx="1">
                  <c:v>19</c:v>
                </c:pt>
                <c:pt idx="2">
                  <c:v>17</c:v>
                </c:pt>
                <c:pt idx="3">
                  <c:v>18</c:v>
                </c:pt>
                <c:pt idx="4">
                  <c:v>21</c:v>
                </c:pt>
                <c:pt idx="5">
                  <c:v>19</c:v>
                </c:pt>
                <c:pt idx="6">
                  <c:v>18</c:v>
                </c:pt>
                <c:pt idx="7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Лист1!$D$2:$D$9</c:f>
            </c:numRef>
          </c:val>
        </c:ser>
        <c:axId val="70611328"/>
        <c:axId val="70612864"/>
      </c:barChart>
      <c:catAx>
        <c:axId val="70611328"/>
        <c:scaling>
          <c:orientation val="minMax"/>
        </c:scaling>
        <c:axPos val="b"/>
        <c:numFmt formatCode="General" sourceLinked="1"/>
        <c:tickLblPos val="nextTo"/>
        <c:crossAx val="70612864"/>
        <c:crosses val="autoZero"/>
        <c:auto val="1"/>
        <c:lblAlgn val="ctr"/>
        <c:lblOffset val="100"/>
      </c:catAx>
      <c:valAx>
        <c:axId val="70612864"/>
        <c:scaling>
          <c:orientation val="minMax"/>
        </c:scaling>
        <c:axPos val="l"/>
        <c:majorGridlines/>
        <c:numFmt formatCode="General" sourceLinked="1"/>
        <c:tickLblPos val="nextTo"/>
        <c:crossAx val="70611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ГБОУ АО «Савинская коррекционная(специальная) общеобразовательная школа-интернат»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556792"/>
            <a:ext cx="58326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Формирование профессионального самоопределения обучающихся через реализацию программы «Мой выбор»</a:t>
            </a: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Воспитатели Шульга Н.С.</a:t>
            </a:r>
          </a:p>
          <a:p>
            <a:pPr algn="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Каюрова А.Ю.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6165304"/>
            <a:ext cx="2517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2017-2018 уч.год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rgbClr val="FE8637">
                          <a:shade val="25000"/>
                          <a:satMod val="190000"/>
                        </a:srgbClr>
                      </a:gs>
                      <a:gs pos="80000">
                        <a:srgbClr val="FE8637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Актуальность</a:t>
            </a:r>
            <a:endParaRPr lang="ru-RU" sz="4000" b="1" dirty="0">
              <a:ln w="31550" cmpd="sng">
                <a:gradFill>
                  <a:gsLst>
                    <a:gs pos="25000">
                      <a:srgbClr val="FE8637">
                        <a:shade val="25000"/>
                        <a:satMod val="190000"/>
                      </a:srgbClr>
                    </a:gs>
                    <a:gs pos="80000">
                      <a:srgbClr val="FE8637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настоящее время возникает проблема в выборе профессии не только у нормально развивающихся школьников, но и у лиц с ограниченными возможностями здоровья. В силу личностных особенностей, выпускникам коррекционной школы VIII вида очень сложно ориентироваться в условиях современного рынка труда, поэтому встает вопрос об актуальности этой проблемы. Очевидно, что в решении этой проблемы существенную роль может сыграть система организационно-методических и практических мероприятий по профессиональной ориентации, профессиональному самоопределению учащихся коррекционной школы, ставящая целью не только предоставление информации о мире профессий и дающая основу профессиональной ориентации, но и способствующая личностному развитию учеников, формированию у них способности соотносить свои индивидуально-психологические особенности и возможности с требованиями профессии. Выбор профессии происходит не мгновенно, а в течение длительного периода времени. Поэтому важно начинать проводить работу, направленную на профессиональное самоопределение, уже в подростковом возрасте.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332656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Цель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68760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Создание условий для профессионального самоопределения обучающихся с умственной отсталостью в соответствии со способностями, склонностями, личностными особенностями, с потребностями общества, области в кадрах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332656"/>
            <a:ext cx="2299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Задачи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05342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· Расширить представления обучающихся о современном рынке профессий.</a:t>
            </a:r>
          </a:p>
          <a:p>
            <a:r>
              <a:rPr lang="ru-RU" sz="2400" dirty="0" smtClean="0"/>
              <a:t>· Сформировать умение соотносить свои интересы и способности с требованиями, выдвигаемыми выбранной профессией.</a:t>
            </a:r>
          </a:p>
          <a:p>
            <a:r>
              <a:rPr lang="ru-RU" sz="2400" dirty="0" smtClean="0"/>
              <a:t>· Сформировать положительное отношение к себе, осознание своей индивидуальности применительно к реализации себя в будущей профессии.</a:t>
            </a:r>
          </a:p>
          <a:p>
            <a:r>
              <a:rPr lang="ru-RU" sz="2400" dirty="0" smtClean="0"/>
              <a:t>· Способствовать проектированию подростками своих жизненных и профессиональных планов.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9799" y="404664"/>
            <a:ext cx="5956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Этапы работы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Подготовительный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Изучение литературы.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Входная диагностика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Основной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Заключительный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Заключительная диагностика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Подведение итогов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32656"/>
            <a:ext cx="5027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Диагностика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27584" y="1397000"/>
          <a:ext cx="76328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755576" y="1268760"/>
            <a:ext cx="7467600" cy="4917160"/>
          </a:xfrm>
          <a:prstGeom prst="rect">
            <a:avLst/>
          </a:prstGeom>
        </p:spPr>
        <p:txBody>
          <a:bodyPr/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течение учебного года было проведено 26  занятий</a:t>
            </a:r>
            <a:r>
              <a:rPr lang="ru-RU" dirty="0" smtClean="0"/>
              <a:t>: «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такое профориентация.Понятие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 профессии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«Профессия и здоровье», «Как правильно выбрать профессию», </a:t>
            </a:r>
            <a:r>
              <a:rPr lang="ru-RU" dirty="0" smtClean="0"/>
              <a:t>«Что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 знаю о мире профессий», «Я и моя будущая профессия», «Профессии моих родителей», «Обзор учебных заведений Архангельской области» и другие. Кроме занятий посетили 2 экскурсии : в торгово-промышленном техникуме и на почте.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baseline="0" dirty="0" smtClean="0"/>
              <a:t>Запланировано ещё 8 занятий ( «Составление</a:t>
            </a:r>
            <a:r>
              <a:rPr lang="ru-RU" dirty="0" smtClean="0"/>
              <a:t> и оформление документации: доверенность, расписка, заявление о приеме на работу</a:t>
            </a:r>
            <a:r>
              <a:rPr lang="ru-RU" baseline="0" dirty="0" smtClean="0"/>
              <a:t>», сюжетно-ролевые игры</a:t>
            </a:r>
            <a:r>
              <a:rPr lang="ru-RU" dirty="0" smtClean="0"/>
              <a:t> «Ищу работу»,«Устройство на работу», «Мой первый рабочий день» и другие)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2656"/>
            <a:ext cx="5674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Основной этап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332656"/>
            <a:ext cx="2765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Вывод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0534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Проведенная работа позволила расширить </a:t>
            </a:r>
            <a:r>
              <a:rPr lang="ru-RU" sz="2800" smtClean="0"/>
              <a:t>представления </a:t>
            </a:r>
            <a:r>
              <a:rPr lang="ru-RU" sz="2800" smtClean="0"/>
              <a:t>обучающихся </a:t>
            </a:r>
            <a:r>
              <a:rPr lang="ru-RU" sz="2800" dirty="0" smtClean="0"/>
              <a:t>о современном рынке профессий; способствовала формированию  умения соотносить свои интересы и способности с требованиями, выдвигаемыми выбранной профессией.</a:t>
            </a:r>
          </a:p>
          <a:p>
            <a:r>
              <a:rPr lang="ru-RU" sz="2800" dirty="0" smtClean="0"/>
              <a:t>А также способствовала проектированию подростками своих жизненных и профессиональных планов.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418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10</cp:revision>
  <dcterms:created xsi:type="dcterms:W3CDTF">2018-04-23T11:06:28Z</dcterms:created>
  <dcterms:modified xsi:type="dcterms:W3CDTF">2018-04-23T12:39:37Z</dcterms:modified>
</cp:coreProperties>
</file>