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32" autoAdjust="0"/>
  </p:normalViewPr>
  <p:slideViewPr>
    <p:cSldViewPr>
      <p:cViewPr>
        <p:scale>
          <a:sx n="50" d="100"/>
          <a:sy n="50" d="100"/>
        </p:scale>
        <p:origin x="-10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8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0D45-7D4C-42B1-B7F8-F9BF67E44E2D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84756-B601-44BF-97DB-C946CD4B4B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52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B8EE2-820D-4AFF-9186-3A92CD2C785F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4DB4-D13D-43B0-9A3E-FBB5236BA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4DB4-D13D-43B0-9A3E-FBB5236BAC2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 userDrawn="1"/>
        </p:nvSpPr>
        <p:spPr>
          <a:xfrm>
            <a:off x="2483768" y="1052736"/>
            <a:ext cx="5976664" cy="3312368"/>
          </a:xfrm>
          <a:prstGeom prst="horizontalScroll">
            <a:avLst/>
          </a:prstGeom>
          <a:solidFill>
            <a:schemeClr val="accent6">
              <a:lumMod val="75000"/>
              <a:alpha val="79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334" y="2562934"/>
            <a:ext cx="2488081" cy="2448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11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398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4FBD1-A661-48E7-8438-866E4A003643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21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gif"/><Relationship Id="rId7" Type="http://schemas.openxmlformats.org/officeDocument/2006/relationships/slide" Target="slide2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slide" Target="slide2.xml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5.gif"/><Relationship Id="rId4" Type="http://schemas.openxmlformats.org/officeDocument/2006/relationships/image" Target="../media/image13.pn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5208" y="2060848"/>
            <a:ext cx="6728792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Н, НН </a:t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разных частях речи</a:t>
            </a: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10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844824"/>
            <a:ext cx="831641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Графически объясните написание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словах: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коше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 луг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некоше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ый, скоше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 и коше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 по росе луг;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выкраше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 забор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крашеный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давно не краше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некраше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ый;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нетка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 скатерть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 золотом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сотка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несотка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 воин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ране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 в бою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легкоране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поране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 плугом;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жже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ый сахар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полусожже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рукопись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выжже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 пустыня.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Объясните разницу в написании однокоренных слов.</a:t>
            </a:r>
            <a:br>
              <a:rPr lang="ru-RU" sz="4000" dirty="0" smtClean="0"/>
            </a:br>
            <a:r>
              <a:rPr lang="ru-RU" sz="4000" dirty="0" smtClean="0"/>
              <a:t>1) Все мои друзья образова</a:t>
            </a:r>
            <a:r>
              <a:rPr lang="ru-RU" sz="4000" b="1" dirty="0" smtClean="0"/>
              <a:t>нн</a:t>
            </a:r>
            <a:r>
              <a:rPr lang="ru-RU" sz="4000" dirty="0" smtClean="0"/>
              <a:t>ы. Комиссии уже образова</a:t>
            </a:r>
            <a:r>
              <a:rPr lang="ru-RU" sz="4000" b="1" dirty="0" smtClean="0"/>
              <a:t>н</a:t>
            </a:r>
            <a:r>
              <a:rPr lang="ru-RU" sz="4000" dirty="0" smtClean="0"/>
              <a:t>ы.</a:t>
            </a:r>
            <a:br>
              <a:rPr lang="ru-RU" sz="4000" dirty="0" smtClean="0"/>
            </a:br>
            <a:r>
              <a:rPr lang="ru-RU" sz="4000" dirty="0" smtClean="0"/>
              <a:t>2) Лица солдат суровы и озабоче</a:t>
            </a:r>
            <a:r>
              <a:rPr lang="ru-RU" sz="4000" b="1" dirty="0" smtClean="0"/>
              <a:t>нн</a:t>
            </a:r>
            <a:r>
              <a:rPr lang="ru-RU" sz="4000" dirty="0" smtClean="0"/>
              <a:t>ы. Мы были озабоче</a:t>
            </a:r>
            <a:r>
              <a:rPr lang="ru-RU" sz="4000" b="1" dirty="0" smtClean="0"/>
              <a:t>н</a:t>
            </a:r>
            <a:r>
              <a:rPr lang="ru-RU" sz="4000" dirty="0" smtClean="0"/>
              <a:t>ы зачетом.</a:t>
            </a:r>
            <a:br>
              <a:rPr lang="ru-RU" sz="4000" dirty="0" smtClean="0"/>
            </a:br>
            <a:r>
              <a:rPr lang="ru-RU" sz="4000" dirty="0" smtClean="0"/>
              <a:t>3) Сборы прошли организова</a:t>
            </a:r>
            <a:r>
              <a:rPr lang="ru-RU" sz="4000" b="1" dirty="0" smtClean="0"/>
              <a:t>нн</a:t>
            </a:r>
            <a:r>
              <a:rPr lang="ru-RU" sz="4000" dirty="0" smtClean="0"/>
              <a:t>о. Организова</a:t>
            </a:r>
            <a:r>
              <a:rPr lang="ru-RU" sz="4000" b="1" dirty="0" smtClean="0"/>
              <a:t>н</a:t>
            </a:r>
            <a:r>
              <a:rPr lang="ru-RU" sz="4000" dirty="0" smtClean="0"/>
              <a:t>о хорошее питание.</a:t>
            </a:r>
            <a:br>
              <a:rPr lang="ru-RU" sz="4000" dirty="0" smtClean="0"/>
            </a:br>
            <a:r>
              <a:rPr lang="ru-RU" sz="4000" dirty="0" smtClean="0"/>
              <a:t>4) Шерсть вся запута</a:t>
            </a:r>
            <a:r>
              <a:rPr lang="ru-RU" sz="4000" b="1" dirty="0" smtClean="0"/>
              <a:t>н</a:t>
            </a:r>
            <a:r>
              <a:rPr lang="ru-RU" sz="4000" dirty="0" smtClean="0"/>
              <a:t>а котенком. Эта история запута</a:t>
            </a:r>
            <a:r>
              <a:rPr lang="ru-RU" sz="4000" b="1" dirty="0" smtClean="0"/>
              <a:t>нн</a:t>
            </a:r>
            <a:r>
              <a:rPr lang="ru-RU" sz="4000" dirty="0" smtClean="0"/>
              <a:t>а и неясна.</a:t>
            </a:r>
            <a:br>
              <a:rPr lang="ru-RU" sz="4000" dirty="0" smtClean="0"/>
            </a:br>
            <a:r>
              <a:rPr lang="ru-RU" sz="4000" dirty="0" smtClean="0"/>
              <a:t>5) Море взволнова</a:t>
            </a:r>
            <a:r>
              <a:rPr lang="ru-RU" sz="4000" b="1" dirty="0" smtClean="0"/>
              <a:t>н</a:t>
            </a:r>
            <a:r>
              <a:rPr lang="ru-RU" sz="4000" dirty="0" smtClean="0"/>
              <a:t>о бурей. Говорил взволнова</a:t>
            </a:r>
            <a:r>
              <a:rPr lang="ru-RU" sz="4000" b="1" dirty="0" smtClean="0"/>
              <a:t>нн</a:t>
            </a:r>
            <a:r>
              <a:rPr lang="ru-RU" sz="4000" dirty="0" smtClean="0"/>
              <a:t>о, горячо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3728" y="404664"/>
            <a:ext cx="5472608" cy="1143000"/>
          </a:xfrm>
        </p:spPr>
        <p:txBody>
          <a:bodyPr/>
          <a:lstStyle/>
          <a:p>
            <a:r>
              <a:rPr lang="ru-RU" dirty="0" smtClean="0"/>
              <a:t>Какая часть речи</a:t>
            </a:r>
            <a:endParaRPr lang="ru-RU" dirty="0"/>
          </a:p>
        </p:txBody>
      </p:sp>
      <p:pic>
        <p:nvPicPr>
          <p:cNvPr id="5" name="Рисунок 4" descr="question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32656"/>
            <a:ext cx="1008112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question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6"/>
            <a:ext cx="1008112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1763688" y="1628800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15816" y="1628800"/>
            <a:ext cx="864096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1628800"/>
            <a:ext cx="1152128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660232" y="1556792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611560" y="2780928"/>
            <a:ext cx="2160240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Отыменное прилагательное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47664" y="4293096"/>
            <a:ext cx="2304256" cy="122413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Причастие</a:t>
            </a:r>
          </a:p>
          <a:p>
            <a:pPr algn="ctr"/>
            <a:r>
              <a:rPr lang="ru-RU" dirty="0" smtClean="0"/>
              <a:t>или</a:t>
            </a:r>
          </a:p>
          <a:p>
            <a:pPr algn="ctr"/>
            <a:r>
              <a:rPr lang="ru-RU" dirty="0" smtClean="0"/>
              <a:t>отглагольное прилагательное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67944" y="4869160"/>
            <a:ext cx="2160240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Наречие 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88224" y="2348880"/>
            <a:ext cx="2160240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Краткое причастие 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788024" y="1628800"/>
            <a:ext cx="504056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6228184" y="4077072"/>
            <a:ext cx="2160240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Краткое прилагательное </a:t>
            </a:r>
            <a:endParaRPr lang="ru-RU" dirty="0"/>
          </a:p>
        </p:txBody>
      </p:sp>
      <p:pic>
        <p:nvPicPr>
          <p:cNvPr id="37" name="Рисунок 36" descr="1_md_wht.gif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861048"/>
            <a:ext cx="33337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" name="Рисунок 37" descr="2_md_wh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5733256"/>
            <a:ext cx="42862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9" name="Рисунок 38" descr="3_md_wht_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5949280"/>
            <a:ext cx="41910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" name="Рисунок 39" descr="4_md_wht_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5085184"/>
            <a:ext cx="42862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" name="Рисунок 40" descr="5_md_wht_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52320" y="3356992"/>
            <a:ext cx="42862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 animBg="1"/>
      <p:bldP spid="23" grpId="0" animBg="1"/>
      <p:bldP spid="24" grpId="0" animBg="1"/>
      <p:bldP spid="25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Н, НН в отыменных прилагательных и в прилагательных с непроизводной основой</a:t>
            </a:r>
            <a:endParaRPr lang="ru-RU" sz="3200" dirty="0"/>
          </a:p>
        </p:txBody>
      </p:sp>
      <p:pic>
        <p:nvPicPr>
          <p:cNvPr id="3" name="Рисунок 2" descr="h_md_wht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12474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_md_wht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12474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_md_wht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12474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83568" y="1844824"/>
            <a:ext cx="36724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 суффиксах АН, ЯН, ИН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гусиНый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ледяНой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 прилагательных с непроизводной основой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свиНой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румяНый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зелеНый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юНый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Исключение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    </a:t>
            </a:r>
            <a:r>
              <a:rPr lang="ru-RU" sz="2400" b="1" dirty="0" err="1" smtClean="0">
                <a:solidFill>
                  <a:srgbClr val="008000"/>
                </a:solidFill>
              </a:rPr>
              <a:t>ветреНый</a:t>
            </a:r>
            <a:endParaRPr lang="ru-RU" sz="2400" b="1" dirty="0">
              <a:solidFill>
                <a:srgbClr val="008000"/>
              </a:solidFill>
            </a:endParaRPr>
          </a:p>
        </p:txBody>
      </p:sp>
      <p:pic>
        <p:nvPicPr>
          <p:cNvPr id="8" name="Рисунок 7" descr="hohmodrom_ve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5186558"/>
            <a:ext cx="2020640" cy="167144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572000" y="1916832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 суффиксах ЕНН, ОНН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станциоННый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 прилагательных с основой на </a:t>
            </a:r>
            <a:r>
              <a:rPr lang="ru-RU" sz="2400" dirty="0" err="1" smtClean="0"/>
              <a:t>Н+суффикс</a:t>
            </a:r>
            <a:r>
              <a:rPr lang="ru-RU" sz="2400" dirty="0" smtClean="0"/>
              <a:t> Н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ист-ИН-Ный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кармаН-Ный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Исключения</a:t>
            </a:r>
          </a:p>
          <a:p>
            <a:pPr marL="342900" indent="-342900"/>
            <a:r>
              <a:rPr lang="ru-RU" sz="2400" b="1" dirty="0" err="1" smtClean="0">
                <a:solidFill>
                  <a:srgbClr val="008000"/>
                </a:solidFill>
              </a:rPr>
              <a:t>стекляННый</a:t>
            </a:r>
            <a:r>
              <a:rPr lang="ru-RU" sz="2400" b="1" dirty="0" smtClean="0">
                <a:solidFill>
                  <a:srgbClr val="008000"/>
                </a:solidFill>
              </a:rPr>
              <a:t>,  </a:t>
            </a:r>
            <a:r>
              <a:rPr lang="ru-RU" sz="2400" b="1" dirty="0" err="1" smtClean="0">
                <a:solidFill>
                  <a:srgbClr val="008000"/>
                </a:solidFill>
              </a:rPr>
              <a:t>оловяННый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деревяННый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pPr marL="342900" indent="-342900"/>
            <a:r>
              <a:rPr lang="en-US" sz="2400" b="1" dirty="0" smtClean="0">
                <a:solidFill>
                  <a:srgbClr val="C00000"/>
                </a:solidFill>
              </a:rPr>
              <a:t>N.B.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 marL="342900" indent="-342900"/>
            <a:r>
              <a:rPr lang="ru-RU" sz="2400" b="1" dirty="0" err="1" smtClean="0">
                <a:solidFill>
                  <a:srgbClr val="C00000"/>
                </a:solidFill>
              </a:rPr>
              <a:t>без</a:t>
            </a:r>
            <a:r>
              <a:rPr lang="ru-RU" sz="2400" b="1" dirty="0" err="1" smtClean="0">
                <a:solidFill>
                  <a:srgbClr val="008000"/>
                </a:solidFill>
              </a:rPr>
              <a:t>ветреННый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/>
            <a:r>
              <a:rPr lang="ru-RU" sz="2400" b="1" dirty="0" err="1" smtClean="0">
                <a:solidFill>
                  <a:srgbClr val="C00000"/>
                </a:solidFill>
              </a:rPr>
              <a:t>над</a:t>
            </a:r>
            <a:r>
              <a:rPr lang="ru-RU" sz="2400" b="1" dirty="0" err="1" smtClean="0">
                <a:solidFill>
                  <a:srgbClr val="008000"/>
                </a:solidFill>
              </a:rPr>
              <a:t>ветреННый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/>
            <a:endParaRPr lang="ru-RU" sz="2400" b="1" dirty="0">
              <a:solidFill>
                <a:srgbClr val="008000"/>
              </a:solidFill>
            </a:endParaRPr>
          </a:p>
        </p:txBody>
      </p:sp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5037674"/>
            <a:ext cx="1368152" cy="1820326"/>
          </a:xfrm>
          <a:prstGeom prst="rect">
            <a:avLst/>
          </a:prstGeom>
        </p:spPr>
      </p:pic>
      <p:pic>
        <p:nvPicPr>
          <p:cNvPr id="13" name="Рисунок 12" descr="h_md_wh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5805264"/>
            <a:ext cx="5524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h_md_wh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5805264"/>
            <a:ext cx="5524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1_md_wh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0"/>
            <a:ext cx="530087" cy="908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Users\lenovo\Documents\Фоны для презентаций\Указатель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1114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Н, НН в причастиях и отглагольных прилагательных</a:t>
            </a:r>
            <a:endParaRPr lang="ru-RU" sz="3600" dirty="0"/>
          </a:p>
        </p:txBody>
      </p:sp>
      <p:pic>
        <p:nvPicPr>
          <p:cNvPr id="3" name="Рисунок 2" descr="2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756084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1988840"/>
            <a:ext cx="32403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Образовано от глагола несовершенного вида</a:t>
            </a:r>
          </a:p>
          <a:p>
            <a:r>
              <a:rPr lang="ru-RU" sz="2400" dirty="0" smtClean="0"/>
              <a:t>(что делать?)</a:t>
            </a:r>
          </a:p>
          <a:p>
            <a:endParaRPr lang="ru-RU" sz="2400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Нет приставки (кроме НЕ-)</a:t>
            </a:r>
          </a:p>
          <a:p>
            <a:endParaRPr lang="ru-RU" sz="2400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Нет зависимого слова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гружеНый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r>
              <a:rPr lang="ru-RU" sz="2400" b="1" dirty="0" err="1" smtClean="0">
                <a:solidFill>
                  <a:srgbClr val="008000"/>
                </a:solidFill>
              </a:rPr>
              <a:t>золочеНый</a:t>
            </a:r>
            <a:endParaRPr lang="ru-RU" sz="2400" b="1" dirty="0" smtClean="0">
              <a:solidFill>
                <a:srgbClr val="008000"/>
              </a:solidFill>
            </a:endParaRPr>
          </a:p>
        </p:txBody>
      </p:sp>
      <p:pic>
        <p:nvPicPr>
          <p:cNvPr id="6" name="Рисунок 5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1720" y="119675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83671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83671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люс 8"/>
          <p:cNvSpPr/>
          <p:nvPr/>
        </p:nvSpPr>
        <p:spPr>
          <a:xfrm>
            <a:off x="2195736" y="3140968"/>
            <a:ext cx="432048" cy="432048"/>
          </a:xfrm>
          <a:prstGeom prst="mathPlus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2195736" y="4077072"/>
            <a:ext cx="432048" cy="432048"/>
          </a:xfrm>
          <a:prstGeom prst="mathPlus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1556792"/>
            <a:ext cx="47160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Образовано от глагола совершенного вида (что сделать?)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куплеННый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Есть приставка (кроме НЕ-)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погружеННый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Есть зависимое слово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гружеННый</a:t>
            </a:r>
            <a:r>
              <a:rPr lang="ru-RU" sz="2400" b="1" dirty="0" smtClean="0">
                <a:solidFill>
                  <a:srgbClr val="008000"/>
                </a:solidFill>
              </a:rPr>
              <a:t> кирпичом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Оканчивается на -ОВАННЫЙ/-ЁВАННЫЙ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 </a:t>
            </a:r>
            <a:r>
              <a:rPr lang="ru-RU" sz="2400" b="1" dirty="0" err="1" smtClean="0">
                <a:solidFill>
                  <a:srgbClr val="008000"/>
                </a:solidFill>
              </a:rPr>
              <a:t>лин</a:t>
            </a:r>
            <a:r>
              <a:rPr lang="ru-RU" sz="2400" b="1" u="sng" dirty="0" err="1" smtClean="0">
                <a:solidFill>
                  <a:srgbClr val="008000"/>
                </a:solidFill>
              </a:rPr>
              <a:t>ОВАННЫЙ</a:t>
            </a:r>
            <a:endParaRPr lang="ru-RU" sz="2400" b="1" u="sng" dirty="0" smtClean="0">
              <a:solidFill>
                <a:srgbClr val="008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3402267">
            <a:off x="8190580" y="2353456"/>
            <a:ext cx="553998" cy="687048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9969423">
            <a:off x="8302211" y="3149453"/>
            <a:ext cx="779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люс 15"/>
          <p:cNvSpPr/>
          <p:nvPr/>
        </p:nvSpPr>
        <p:spPr>
          <a:xfrm>
            <a:off x="3923928" y="5301208"/>
            <a:ext cx="648072" cy="648072"/>
          </a:xfrm>
          <a:prstGeom prst="mathPlus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5949280"/>
            <a:ext cx="2105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исключения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360"/>
                            </p:stCondLst>
                            <p:childTnLst>
                              <p:par>
                                <p:cTn id="11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5002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5002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5" grpId="0"/>
      <p:bldP spid="16" grpId="0" animBg="1"/>
      <p:bldP spid="1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Исключения </a:t>
            </a:r>
            <a:br>
              <a:rPr lang="ru-RU" sz="3200" dirty="0" smtClean="0"/>
            </a:br>
            <a:r>
              <a:rPr lang="ru-RU" sz="3200" dirty="0" smtClean="0"/>
              <a:t>(причастия и отглагольные прилагательные)</a:t>
            </a:r>
            <a:endParaRPr lang="ru-RU" sz="3200" dirty="0"/>
          </a:p>
        </p:txBody>
      </p:sp>
      <p:pic>
        <p:nvPicPr>
          <p:cNvPr id="3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pic>
        <p:nvPicPr>
          <p:cNvPr id="4" name="Рисунок 3" descr="2_md_wh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0"/>
            <a:ext cx="756084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_md_wht_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7704" y="1628800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_md_wht_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64088" y="1628800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h_md_wht_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6136" y="1628800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683568" y="2636912"/>
            <a:ext cx="1730538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ранеНый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коваНый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жеваНый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2276872"/>
            <a:ext cx="225465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        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rgbClr val="008000"/>
                </a:solidFill>
              </a:rPr>
              <a:t>ИЗ</a:t>
            </a:r>
            <a:r>
              <a:rPr lang="ru-RU" dirty="0" err="1" smtClean="0"/>
              <a:t>ранеННый</a:t>
            </a:r>
            <a:endParaRPr lang="ru-RU" dirty="0" smtClean="0"/>
          </a:p>
          <a:p>
            <a:r>
              <a:rPr lang="ru-RU" b="1" dirty="0" err="1" smtClean="0">
                <a:solidFill>
                  <a:srgbClr val="008000"/>
                </a:solidFill>
              </a:rPr>
              <a:t>ПОД</a:t>
            </a:r>
            <a:r>
              <a:rPr lang="ru-RU" dirty="0" err="1" smtClean="0"/>
              <a:t>коваННый</a:t>
            </a:r>
            <a:endParaRPr lang="ru-RU" dirty="0" smtClean="0"/>
          </a:p>
          <a:p>
            <a:r>
              <a:rPr lang="ru-RU" b="1" dirty="0" err="1" smtClean="0">
                <a:solidFill>
                  <a:srgbClr val="008000"/>
                </a:solidFill>
              </a:rPr>
              <a:t>ИЗ</a:t>
            </a:r>
            <a:r>
              <a:rPr lang="ru-RU" dirty="0" err="1" smtClean="0"/>
              <a:t>жеваННый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ранеННый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стрелой</a:t>
            </a:r>
          </a:p>
          <a:p>
            <a:r>
              <a:rPr lang="ru-RU" dirty="0" err="1" smtClean="0"/>
              <a:t>коваННый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кузнецом</a:t>
            </a:r>
          </a:p>
          <a:p>
            <a:r>
              <a:rPr lang="ru-RU" dirty="0" err="1" smtClean="0"/>
              <a:t>жеваННый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лошадью</a:t>
            </a:r>
            <a:endParaRPr lang="ru-RU" b="1" dirty="0">
              <a:solidFill>
                <a:srgbClr val="008000"/>
              </a:solidFill>
            </a:endParaRPr>
          </a:p>
        </p:txBody>
      </p:sp>
      <p:pic>
        <p:nvPicPr>
          <p:cNvPr id="10" name="Рисунок 9" descr="images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55776" y="2492896"/>
            <a:ext cx="869781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8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images (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55776" y="4005064"/>
            <a:ext cx="759621" cy="85077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8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images (3).jpg"/>
          <p:cNvPicPr>
            <a:picLocks noChangeAspect="1"/>
          </p:cNvPicPr>
          <p:nvPr/>
        </p:nvPicPr>
        <p:blipFill>
          <a:blip r:embed="rId9" cstate="print">
            <a:grayscl/>
          </a:blip>
          <a:stretch>
            <a:fillRect/>
          </a:stretch>
        </p:blipFill>
        <p:spPr>
          <a:xfrm>
            <a:off x="2555776" y="5517232"/>
            <a:ext cx="864096" cy="86409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8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Овал 12"/>
          <p:cNvSpPr/>
          <p:nvPr/>
        </p:nvSpPr>
        <p:spPr>
          <a:xfrm rot="20094750">
            <a:off x="3536828" y="3606565"/>
            <a:ext cx="1645518" cy="578138"/>
          </a:xfrm>
          <a:prstGeom prst="ellipse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Зависимое</a:t>
            </a:r>
          </a:p>
          <a:p>
            <a:pPr algn="ctr"/>
            <a:r>
              <a:rPr lang="ru-RU" sz="1600" dirty="0" smtClean="0"/>
              <a:t>слово</a:t>
            </a:r>
            <a:endParaRPr lang="ru-RU" sz="1600" dirty="0"/>
          </a:p>
        </p:txBody>
      </p:sp>
      <p:sp>
        <p:nvSpPr>
          <p:cNvPr id="14" name="Минус 13"/>
          <p:cNvSpPr/>
          <p:nvPr/>
        </p:nvSpPr>
        <p:spPr>
          <a:xfrm>
            <a:off x="4067944" y="2564904"/>
            <a:ext cx="864096" cy="216024"/>
          </a:xfrm>
          <a:prstGeom prst="mathMin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 rot="5400000">
            <a:off x="4572000" y="2708920"/>
            <a:ext cx="387660" cy="243644"/>
          </a:xfrm>
          <a:prstGeom prst="mathMin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563888" y="1628800"/>
            <a:ext cx="72008" cy="48965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Плюс 17"/>
          <p:cNvSpPr/>
          <p:nvPr/>
        </p:nvSpPr>
        <p:spPr>
          <a:xfrm>
            <a:off x="5868144" y="4581128"/>
            <a:ext cx="504056" cy="504056"/>
          </a:xfrm>
          <a:prstGeom prst="mathPlus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4919008"/>
            <a:ext cx="2808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неждаННый</a:t>
            </a:r>
            <a:r>
              <a:rPr lang="ru-RU" sz="2400" dirty="0" smtClean="0"/>
              <a:t>, </a:t>
            </a:r>
          </a:p>
          <a:p>
            <a:r>
              <a:rPr lang="ru-RU" sz="2400" dirty="0" err="1" smtClean="0"/>
              <a:t>негадаННый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невидаННый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неслыхаННый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нечаяННый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128792" cy="1143000"/>
          </a:xfrm>
        </p:spPr>
        <p:txBody>
          <a:bodyPr/>
          <a:lstStyle/>
          <a:p>
            <a:r>
              <a:rPr lang="ru-RU" dirty="0" smtClean="0"/>
              <a:t>Н, НН в наречиях</a:t>
            </a:r>
            <a:endParaRPr lang="ru-RU" dirty="0"/>
          </a:p>
        </p:txBody>
      </p:sp>
      <p:pic>
        <p:nvPicPr>
          <p:cNvPr id="4" name="Рисунок 3" descr="3_md_wht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772006" cy="1052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11247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В наречиях пишется столько же Н, сколько в прилагательных и причастиях, от которых они образованы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827584" y="2852936"/>
            <a:ext cx="2664296" cy="648072"/>
          </a:xfrm>
          <a:prstGeom prst="ellipse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прилагательное</a:t>
            </a:r>
          </a:p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67544" y="4077072"/>
            <a:ext cx="2664296" cy="648072"/>
          </a:xfrm>
          <a:prstGeom prst="ellipse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прилагательное</a:t>
            </a:r>
          </a:p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732240" y="2780928"/>
            <a:ext cx="1944216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наречие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7199784" y="3933056"/>
            <a:ext cx="1944216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наречие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211960" y="314096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11960" y="429309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Равно 14"/>
          <p:cNvSpPr/>
          <p:nvPr/>
        </p:nvSpPr>
        <p:spPr>
          <a:xfrm>
            <a:off x="4644008" y="3429000"/>
            <a:ext cx="792088" cy="504056"/>
          </a:xfrm>
          <a:prstGeom prst="mathEqual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" name="Рисунок 15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2852936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Рисунок 16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2852936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Рисунок 17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400506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Рисунок 18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400506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Рисунок 19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400506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Рисунок 20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400506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1979712" y="4869160"/>
            <a:ext cx="614213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взволноваННый</a:t>
            </a:r>
            <a:r>
              <a:rPr lang="ru-RU" sz="2400" b="1" dirty="0" smtClean="0">
                <a:solidFill>
                  <a:srgbClr val="008000"/>
                </a:solidFill>
              </a:rPr>
              <a:t> – </a:t>
            </a:r>
            <a:r>
              <a:rPr lang="ru-RU" sz="2400" b="1" dirty="0" err="1" smtClean="0">
                <a:solidFill>
                  <a:srgbClr val="008000"/>
                </a:solidFill>
              </a:rPr>
              <a:t>взволноваННо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Н, НН в кратких прилагательных</a:t>
            </a:r>
            <a:endParaRPr lang="ru-RU" dirty="0"/>
          </a:p>
        </p:txBody>
      </p:sp>
      <p:pic>
        <p:nvPicPr>
          <p:cNvPr id="3" name="Рисунок 2" descr="4_md_wht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789552" cy="1052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980728"/>
            <a:ext cx="54543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кратких отыменных прилагательных и в кратких прилагательных с непроизводной основой пишется столько же Н, сколько в полных прилагательных , от которых они образованы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429000"/>
            <a:ext cx="23884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</a:p>
          <a:p>
            <a:r>
              <a:rPr lang="ru-RU" sz="2400" b="1" dirty="0" err="1" smtClean="0">
                <a:solidFill>
                  <a:srgbClr val="008000"/>
                </a:solidFill>
              </a:rPr>
              <a:t>юНый</a:t>
            </a:r>
            <a:r>
              <a:rPr lang="ru-RU" sz="2400" b="1" dirty="0" smtClean="0">
                <a:solidFill>
                  <a:srgbClr val="008000"/>
                </a:solidFill>
              </a:rPr>
              <a:t> – </a:t>
            </a:r>
            <a:r>
              <a:rPr lang="ru-RU" sz="2400" b="1" dirty="0" err="1" smtClean="0">
                <a:solidFill>
                  <a:srgbClr val="008000"/>
                </a:solidFill>
              </a:rPr>
              <a:t>юНа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r>
              <a:rPr lang="ru-RU" sz="2400" b="1" dirty="0" err="1" smtClean="0">
                <a:solidFill>
                  <a:srgbClr val="008000"/>
                </a:solidFill>
              </a:rPr>
              <a:t>цеННый</a:t>
            </a:r>
            <a:r>
              <a:rPr lang="ru-RU" sz="2400" b="1" dirty="0" smtClean="0">
                <a:solidFill>
                  <a:srgbClr val="008000"/>
                </a:solidFill>
              </a:rPr>
              <a:t> - </a:t>
            </a:r>
            <a:r>
              <a:rPr lang="ru-RU" sz="2400" b="1" dirty="0" err="1" smtClean="0">
                <a:solidFill>
                  <a:srgbClr val="008000"/>
                </a:solidFill>
              </a:rPr>
              <a:t>цеННа</a:t>
            </a:r>
            <a:endParaRPr lang="ru-RU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Н, НН в кратких причастиях и отглагольных прилагательных</a:t>
            </a:r>
            <a:endParaRPr lang="ru-RU" dirty="0"/>
          </a:p>
        </p:txBody>
      </p:sp>
      <p:pic>
        <p:nvPicPr>
          <p:cNvPr id="3" name="Рисунок 2" descr="5_md_wht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789552" cy="1052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pic>
        <p:nvPicPr>
          <p:cNvPr id="5" name="Рисунок 4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79712" y="155679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155679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155679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499992" y="1772816"/>
            <a:ext cx="0" cy="45365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99592" y="2204864"/>
            <a:ext cx="2956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в кратких причастиях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2204864"/>
            <a:ext cx="32219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в кратких отглагольных</a:t>
            </a:r>
          </a:p>
          <a:p>
            <a:pPr algn="ctr"/>
            <a:r>
              <a:rPr lang="ru-RU" sz="2400" dirty="0" smtClean="0"/>
              <a:t> прилагательных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2610683"/>
            <a:ext cx="41044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Обозначает действие, можно перефразировать глаголом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Например: что </a:t>
            </a:r>
            <a:r>
              <a:rPr lang="ru-RU" b="1" dirty="0" err="1" smtClean="0">
                <a:solidFill>
                  <a:srgbClr val="008000"/>
                </a:solidFill>
              </a:rPr>
              <a:t>написаНо</a:t>
            </a:r>
            <a:endParaRPr lang="ru-RU" b="1" dirty="0" smtClean="0">
              <a:solidFill>
                <a:srgbClr val="008000"/>
              </a:solidFill>
            </a:endParaRPr>
          </a:p>
          <a:p>
            <a:r>
              <a:rPr lang="ru-RU" b="1" dirty="0" smtClean="0">
                <a:solidFill>
                  <a:srgbClr val="008000"/>
                </a:solidFill>
              </a:rPr>
              <a:t>пером - что написали пером.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 нем есть или можно придумать зависимое слово в творительном</a:t>
            </a:r>
          </a:p>
          <a:p>
            <a:r>
              <a:rPr lang="ru-RU" dirty="0" smtClean="0"/>
              <a:t>падеже, которое обозначает производителя этого действия или инструмент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Например: </a:t>
            </a:r>
            <a:r>
              <a:rPr lang="ru-RU" b="1" dirty="0" err="1" smtClean="0">
                <a:solidFill>
                  <a:srgbClr val="008000"/>
                </a:solidFill>
              </a:rPr>
              <a:t>выгружеНа</a:t>
            </a:r>
            <a:r>
              <a:rPr lang="ru-RU" b="1" dirty="0" smtClean="0">
                <a:solidFill>
                  <a:srgbClr val="008000"/>
                </a:solidFill>
              </a:rPr>
              <a:t> (кем?) рабочими; </a:t>
            </a:r>
            <a:r>
              <a:rPr lang="ru-RU" b="1" dirty="0" err="1" smtClean="0">
                <a:solidFill>
                  <a:srgbClr val="008000"/>
                </a:solidFill>
              </a:rPr>
              <a:t>написаНо</a:t>
            </a:r>
            <a:r>
              <a:rPr lang="ru-RU" b="1" dirty="0" smtClean="0">
                <a:solidFill>
                  <a:srgbClr val="008000"/>
                </a:solidFill>
              </a:rPr>
              <a:t> (чем?) пером.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06896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обычно относятся к</a:t>
            </a:r>
          </a:p>
          <a:p>
            <a:r>
              <a:rPr lang="ru-RU" dirty="0" smtClean="0"/>
              <a:t>существительному и обозначают качество (отвечают на вопрос КАКОВ? КАКОВА?)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Например: девушка была </a:t>
            </a:r>
            <a:r>
              <a:rPr lang="ru-RU" b="1" dirty="0" err="1" smtClean="0">
                <a:solidFill>
                  <a:srgbClr val="008000"/>
                </a:solidFill>
              </a:rPr>
              <a:t>образоваННа</a:t>
            </a:r>
            <a:r>
              <a:rPr lang="ru-RU" b="1" dirty="0" smtClean="0">
                <a:solidFill>
                  <a:srgbClr val="0080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часто стоит в ряду однородных членов с кратким  отыменным прилагательным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Например: девушка была красива и хорошо </a:t>
            </a:r>
            <a:r>
              <a:rPr lang="ru-RU" b="1" dirty="0" err="1" smtClean="0">
                <a:solidFill>
                  <a:srgbClr val="008000"/>
                </a:solidFill>
              </a:rPr>
              <a:t>образоваННа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764704"/>
            <a:ext cx="51845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Ресурсы </a:t>
            </a:r>
            <a:r>
              <a:rPr lang="ru-RU" sz="2000" dirty="0" err="1" smtClean="0"/>
              <a:t>изыска...ы</a:t>
            </a:r>
            <a:r>
              <a:rPr lang="ru-RU" sz="2000" dirty="0" smtClean="0"/>
              <a:t> экономистами, </a:t>
            </a:r>
          </a:p>
          <a:p>
            <a:r>
              <a:rPr lang="ru-RU" sz="2000" dirty="0" smtClean="0"/>
              <a:t>ее манеры </a:t>
            </a:r>
            <a:r>
              <a:rPr lang="ru-RU" sz="2000" dirty="0" err="1" smtClean="0"/>
              <a:t>изыска...ы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ягоды </a:t>
            </a:r>
            <a:r>
              <a:rPr lang="ru-RU" sz="2000" dirty="0" err="1" smtClean="0"/>
              <a:t>подавле...ы</a:t>
            </a:r>
            <a:r>
              <a:rPr lang="ru-RU" sz="2000" dirty="0" smtClean="0"/>
              <a:t> в корзине, </a:t>
            </a:r>
          </a:p>
          <a:p>
            <a:r>
              <a:rPr lang="ru-RU" sz="2000" dirty="0" smtClean="0"/>
              <a:t>люди стояли </a:t>
            </a:r>
            <a:r>
              <a:rPr lang="ru-RU" sz="2000" dirty="0" err="1" smtClean="0"/>
              <a:t>подавле...ы</a:t>
            </a:r>
            <a:r>
              <a:rPr lang="ru-RU" sz="2000" dirty="0" smtClean="0"/>
              <a:t> и унылы,</a:t>
            </a:r>
          </a:p>
          <a:p>
            <a:r>
              <a:rPr lang="ru-RU" sz="2000" dirty="0" smtClean="0"/>
              <a:t> сумма </a:t>
            </a:r>
            <a:r>
              <a:rPr lang="ru-RU" sz="2000" dirty="0" err="1" smtClean="0"/>
              <a:t>собра</a:t>
            </a:r>
            <a:r>
              <a:rPr lang="ru-RU" sz="2000" dirty="0" smtClean="0"/>
              <a:t>…а </a:t>
            </a:r>
            <a:r>
              <a:rPr lang="ru-RU" sz="2000" dirty="0" smtClean="0"/>
              <a:t>по копеечке, </a:t>
            </a:r>
          </a:p>
          <a:p>
            <a:r>
              <a:rPr lang="ru-RU" sz="2000" dirty="0" smtClean="0"/>
              <a:t>речь стройна и </a:t>
            </a:r>
            <a:r>
              <a:rPr lang="ru-RU" sz="2000" dirty="0" err="1" smtClean="0"/>
              <a:t>собра...а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собрание прошло </a:t>
            </a:r>
            <a:r>
              <a:rPr lang="ru-RU" sz="2000" dirty="0" smtClean="0"/>
              <a:t>организован…о</a:t>
            </a:r>
            <a:r>
              <a:rPr lang="ru-RU" sz="2000" dirty="0" smtClean="0"/>
              <a:t>, </a:t>
            </a:r>
          </a:p>
          <a:p>
            <a:r>
              <a:rPr lang="ru-RU" sz="2000" dirty="0" err="1" smtClean="0"/>
              <a:t>Организова</a:t>
            </a:r>
            <a:r>
              <a:rPr lang="ru-RU" sz="2000" dirty="0" smtClean="0"/>
              <a:t>…о </a:t>
            </a:r>
            <a:r>
              <a:rPr lang="ru-RU" sz="2000" dirty="0" smtClean="0"/>
              <a:t>несколько концертов, </a:t>
            </a:r>
          </a:p>
          <a:p>
            <a:r>
              <a:rPr lang="ru-RU" sz="2000" dirty="0" smtClean="0"/>
              <a:t>кричал </a:t>
            </a:r>
            <a:r>
              <a:rPr lang="ru-RU" sz="2000" dirty="0" err="1" smtClean="0"/>
              <a:t>отчая...о</a:t>
            </a:r>
            <a:r>
              <a:rPr lang="ru-RU" sz="2000" dirty="0" smtClean="0"/>
              <a:t> и </a:t>
            </a:r>
            <a:r>
              <a:rPr lang="ru-RU" sz="2000" dirty="0" err="1" smtClean="0"/>
              <a:t>неугомо...о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глядел </a:t>
            </a:r>
            <a:r>
              <a:rPr lang="ru-RU" sz="2000" dirty="0" err="1" smtClean="0"/>
              <a:t>испуга...о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общество </a:t>
            </a:r>
            <a:r>
              <a:rPr lang="ru-RU" sz="2000" dirty="0" err="1" smtClean="0"/>
              <a:t>испуга...о</a:t>
            </a:r>
            <a:r>
              <a:rPr lang="ru-RU" sz="2000" dirty="0" smtClean="0"/>
              <a:t> грядущими переменами, </a:t>
            </a:r>
          </a:p>
          <a:p>
            <a:r>
              <a:rPr lang="ru-RU" sz="2000" dirty="0" smtClean="0"/>
              <a:t>тучи </a:t>
            </a:r>
            <a:r>
              <a:rPr lang="ru-RU" sz="2000" dirty="0" err="1" smtClean="0"/>
              <a:t>рассея...ы</a:t>
            </a:r>
            <a:r>
              <a:rPr lang="ru-RU" sz="2000" dirty="0" smtClean="0"/>
              <a:t> ветром,</a:t>
            </a:r>
          </a:p>
          <a:p>
            <a:r>
              <a:rPr lang="ru-RU" sz="2000" dirty="0" smtClean="0"/>
              <a:t>студентка </a:t>
            </a:r>
            <a:r>
              <a:rPr lang="ru-RU" sz="2000" dirty="0" err="1" smtClean="0"/>
              <a:t>рассея...а</a:t>
            </a:r>
            <a:r>
              <a:rPr lang="ru-RU" sz="2000" dirty="0" smtClean="0"/>
              <a:t> и </a:t>
            </a:r>
            <a:r>
              <a:rPr lang="ru-RU" sz="2000" dirty="0" err="1" smtClean="0"/>
              <a:t>несобра...а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сумка </a:t>
            </a:r>
            <a:r>
              <a:rPr lang="ru-RU" sz="2000" dirty="0" err="1" smtClean="0"/>
              <a:t>собра...а</a:t>
            </a:r>
            <a:r>
              <a:rPr lang="ru-RU" sz="2000" dirty="0" smtClean="0"/>
              <a:t> в дорогу, </a:t>
            </a:r>
          </a:p>
          <a:p>
            <a:r>
              <a:rPr lang="ru-RU" sz="2000" dirty="0" smtClean="0"/>
              <a:t>Женщина </a:t>
            </a:r>
            <a:r>
              <a:rPr lang="ru-RU" sz="2000" dirty="0" err="1" smtClean="0"/>
              <a:t>надме...а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зрители спокойны и </a:t>
            </a:r>
            <a:r>
              <a:rPr lang="ru-RU" sz="2000" dirty="0" err="1" smtClean="0"/>
              <a:t>сдержа...ы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волны </a:t>
            </a:r>
            <a:r>
              <a:rPr lang="ru-RU" sz="2000" dirty="0" err="1" smtClean="0"/>
              <a:t>сдержа...ы</a:t>
            </a:r>
            <a:r>
              <a:rPr lang="ru-RU" sz="2000" dirty="0" smtClean="0"/>
              <a:t> гранитной набережной,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836712"/>
            <a:ext cx="3851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поля ограничены оврагом,</a:t>
            </a:r>
          </a:p>
          <a:p>
            <a:r>
              <a:rPr lang="ru-RU" sz="2000" dirty="0" smtClean="0"/>
              <a:t> публика </a:t>
            </a:r>
            <a:r>
              <a:rPr lang="ru-RU" sz="2000" dirty="0" err="1" smtClean="0"/>
              <a:t>избалова</a:t>
            </a:r>
            <a:r>
              <a:rPr lang="ru-RU" sz="2000" dirty="0" smtClean="0"/>
              <a:t>... а и капризна, </a:t>
            </a:r>
          </a:p>
          <a:p>
            <a:r>
              <a:rPr lang="ru-RU" sz="2000" dirty="0" smtClean="0"/>
              <a:t>преступники тупы и ограничены, актриса </a:t>
            </a:r>
            <a:r>
              <a:rPr lang="ru-RU" sz="2000" dirty="0" err="1" smtClean="0"/>
              <a:t>избалова...а</a:t>
            </a:r>
            <a:r>
              <a:rPr lang="ru-RU" sz="2000" dirty="0" smtClean="0"/>
              <a:t> вниманием публики, </a:t>
            </a:r>
          </a:p>
          <a:p>
            <a:r>
              <a:rPr lang="ru-RU" sz="2000" dirty="0" smtClean="0"/>
              <a:t>дети </a:t>
            </a:r>
            <a:r>
              <a:rPr lang="ru-RU" sz="2000" dirty="0" err="1" smtClean="0"/>
              <a:t>смышле...ы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щеки </a:t>
            </a:r>
            <a:r>
              <a:rPr lang="ru-RU" sz="2000" dirty="0" err="1" smtClean="0"/>
              <a:t>румя...ы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543</Words>
  <Application>Microsoft Office PowerPoint</Application>
  <PresentationFormat>Экран (4:3)</PresentationFormat>
  <Paragraphs>124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Н, НН  в разных частях речи</vt:lpstr>
      <vt:lpstr>Какая часть речи</vt:lpstr>
      <vt:lpstr>Н, НН в отыменных прилагательных и в прилагательных с непроизводной основой</vt:lpstr>
      <vt:lpstr>Н, НН в причастиях и отглагольных прилагательных</vt:lpstr>
      <vt:lpstr>Исключения  (причастия и отглагольные прилагательные)</vt:lpstr>
      <vt:lpstr>Н, НН в наречиях</vt:lpstr>
      <vt:lpstr>Н, НН в кратких прилагательных</vt:lpstr>
      <vt:lpstr>Н, НН в кратких причастиях и отглагольных прилагательных</vt:lpstr>
      <vt:lpstr>Упражнения</vt:lpstr>
      <vt:lpstr>Слайд 10</vt:lpstr>
      <vt:lpstr> Объясните разницу в написании однокоренных слов. 1) Все мои друзья образованны. Комиссии уже образованы. 2) Лица солдат суровы и озабоченны. Мы были озабочены зачетом. 3) Сборы прошли организованно. Организовано хорошее питание. 4) Шерсть вся запутана котенком. Эта история запутанна и неясна. 5) Море взволновано бурей. Говорил взволнованно, горячо.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Inna</cp:lastModifiedBy>
  <cp:revision>69</cp:revision>
  <dcterms:created xsi:type="dcterms:W3CDTF">2012-07-06T14:37:40Z</dcterms:created>
  <dcterms:modified xsi:type="dcterms:W3CDTF">2014-09-11T19:46:24Z</dcterms:modified>
</cp:coreProperties>
</file>