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63" r:id="rId4"/>
    <p:sldId id="267" r:id="rId5"/>
    <p:sldId id="264" r:id="rId6"/>
    <p:sldId id="265" r:id="rId7"/>
    <p:sldId id="257" r:id="rId8"/>
    <p:sldId id="269" r:id="rId9"/>
    <p:sldId id="270" r:id="rId10"/>
    <p:sldId id="271" r:id="rId11"/>
    <p:sldId id="272" r:id="rId12"/>
    <p:sldId id="273" r:id="rId13"/>
    <p:sldId id="277" r:id="rId14"/>
    <p:sldId id="274" r:id="rId15"/>
    <p:sldId id="276" r:id="rId16"/>
    <p:sldId id="279" r:id="rId17"/>
    <p:sldId id="280" r:id="rId18"/>
    <p:sldId id="281" r:id="rId19"/>
    <p:sldId id="285" r:id="rId20"/>
    <p:sldId id="283" r:id="rId21"/>
    <p:sldId id="286" r:id="rId22"/>
    <p:sldId id="278" r:id="rId23"/>
    <p:sldId id="287" r:id="rId24"/>
    <p:sldId id="28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>
        <p:scale>
          <a:sx n="116" d="100"/>
          <a:sy n="116" d="100"/>
        </p:scale>
        <p:origin x="-14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A9A42-B36D-4112-B9F9-C20D95616F45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9FB15-FCDA-488C-B8AD-675F73908D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54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5E64-017A-4597-A7A9-0BB678BCD2F6}" type="datetimeFigureOut">
              <a:rPr lang="ru-RU" smtClean="0"/>
              <a:pPr/>
              <a:t>09.08.2014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9865-BE24-467F-A910-C3F809AA2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12" Type="http://schemas.openxmlformats.org/officeDocument/2006/relationships/slide" Target="slide19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11" Type="http://schemas.openxmlformats.org/officeDocument/2006/relationships/slide" Target="slide17.xml"/><Relationship Id="rId5" Type="http://schemas.openxmlformats.org/officeDocument/2006/relationships/image" Target="../media/image31.jpeg"/><Relationship Id="rId10" Type="http://schemas.openxmlformats.org/officeDocument/2006/relationships/slide" Target="slide18.xml"/><Relationship Id="rId4" Type="http://schemas.openxmlformats.org/officeDocument/2006/relationships/image" Target="../media/image30.jpeg"/><Relationship Id="rId9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slide" Target="slide14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11" Type="http://schemas.openxmlformats.org/officeDocument/2006/relationships/image" Target="../media/image46.jpeg"/><Relationship Id="rId5" Type="http://schemas.openxmlformats.org/officeDocument/2006/relationships/image" Target="../media/image31.jpeg"/><Relationship Id="rId10" Type="http://schemas.openxmlformats.org/officeDocument/2006/relationships/image" Target="../media/image45.jpeg"/><Relationship Id="rId4" Type="http://schemas.openxmlformats.org/officeDocument/2006/relationships/image" Target="../media/image30.jpeg"/><Relationship Id="rId9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48.jpeg"/><Relationship Id="rId7" Type="http://schemas.openxmlformats.org/officeDocument/2006/relationships/slide" Target="slide23.xml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52.jpeg"/><Relationship Id="rId7" Type="http://schemas.openxmlformats.org/officeDocument/2006/relationships/slide" Target="slide23.xml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1720" y="1772816"/>
            <a:ext cx="5112568" cy="1323439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Груша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3645024"/>
            <a:ext cx="6192688" cy="1015663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Образовательная технология</a:t>
            </a:r>
            <a:r>
              <a:rPr lang="ru-RU" sz="3600" dirty="0" smtClean="0">
                <a:solidFill>
                  <a:srgbClr val="00B050"/>
                </a:solidFill>
              </a:rPr>
              <a:t> </a:t>
            </a:r>
            <a:r>
              <a:rPr lang="ru-RU" sz="6000" dirty="0" smtClean="0">
                <a:solidFill>
                  <a:srgbClr val="00B050"/>
                </a:solidFill>
              </a:rPr>
              <a:t>триз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Чем груша станет потом?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1340768"/>
            <a:ext cx="1734758" cy="2244777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кошки\6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221088"/>
            <a:ext cx="1947691" cy="2160240"/>
          </a:xfrm>
          <a:prstGeom prst="rect">
            <a:avLst/>
          </a:prstGeom>
          <a:noFill/>
        </p:spPr>
      </p:pic>
      <p:pic>
        <p:nvPicPr>
          <p:cNvPr id="4101" name="Picture 5" descr="C:\Users\пользователь\Desktop\кошки\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692696"/>
            <a:ext cx="1800200" cy="2424579"/>
          </a:xfrm>
          <a:prstGeom prst="rect">
            <a:avLst/>
          </a:prstGeom>
          <a:noFill/>
        </p:spPr>
      </p:pic>
      <p:pic>
        <p:nvPicPr>
          <p:cNvPr id="4102" name="Picture 6" descr="C:\Users\пользователь\Desktop\pear-dried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2098328" cy="2098328"/>
          </a:xfrm>
          <a:prstGeom prst="rect">
            <a:avLst/>
          </a:prstGeom>
          <a:noFill/>
        </p:spPr>
      </p:pic>
      <p:pic>
        <p:nvPicPr>
          <p:cNvPr id="4104" name="Picture 8" descr="C:\Users\пользователь\Desktop\811899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4797152"/>
            <a:ext cx="2433836" cy="1724398"/>
          </a:xfrm>
          <a:prstGeom prst="rect">
            <a:avLst/>
          </a:prstGeom>
          <a:noFill/>
        </p:spPr>
      </p:pic>
      <p:pic>
        <p:nvPicPr>
          <p:cNvPr id="4105" name="Picture 9" descr="C:\Users\пользователь\Desktop\1227523181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298" y="3933056"/>
            <a:ext cx="2241469" cy="2273821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 rot="10800000">
            <a:off x="2555776" y="2132856"/>
            <a:ext cx="1008112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627784" y="3212976"/>
            <a:ext cx="936104" cy="86409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067944" y="4005064"/>
            <a:ext cx="720080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5112060" y="3753036"/>
            <a:ext cx="1656184" cy="72008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652120" y="1988840"/>
            <a:ext cx="1080120" cy="144016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32656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Из чего состоит груша?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5" name="Picture 5" descr="C:\Users\пользователь\Desktop\кошки\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027983"/>
            <a:ext cx="5616624" cy="5353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Частью чего является груша?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пользователь\Desktop\кошки\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2708920"/>
            <a:ext cx="1713730" cy="2397348"/>
          </a:xfrm>
          <a:prstGeom prst="rect">
            <a:avLst/>
          </a:prstGeom>
          <a:noFill/>
        </p:spPr>
      </p:pic>
      <p:pic>
        <p:nvPicPr>
          <p:cNvPr id="6147" name="Picture 3" descr="C:\Users\пользователь\Desktop\кошки\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5257453" cy="5112568"/>
          </a:xfrm>
          <a:prstGeom prst="rect">
            <a:avLst/>
          </a:prstGeom>
          <a:noFill/>
        </p:spPr>
      </p:pic>
      <p:pic>
        <p:nvPicPr>
          <p:cNvPr id="6148" name="Picture 4" descr="C:\Users\пользователь\Desktop\кошки\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5037" y="2636913"/>
            <a:ext cx="1974875" cy="27626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2160" y="162880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Поиграем: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636912"/>
            <a:ext cx="3168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hlinkClick r:id="rId5" action="ppaction://hlinksldjump"/>
              </a:rPr>
              <a:t>«Четвёртый лишний»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  <a:hlinkClick r:id="rId6" action="ppaction://hlinksldjump"/>
              </a:rPr>
              <a:t>«Четвёртый лишний»</a:t>
            </a:r>
            <a:endParaRPr lang="ru-RU" sz="2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2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SMARTInkAnnotation7"/>
          <p:cNvSpPr/>
          <p:nvPr/>
        </p:nvSpPr>
        <p:spPr>
          <a:xfrm>
            <a:off x="7222331" y="2914649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7150893" y="2893218"/>
            <a:ext cx="2117" cy="1"/>
          </a:xfrm>
          <a:custGeom>
            <a:avLst/>
            <a:gdLst/>
            <a:ahLst/>
            <a:cxnLst/>
            <a:rect l="0" t="0" r="0" b="0"/>
            <a:pathLst>
              <a:path w="2117" h="1">
                <a:moveTo>
                  <a:pt x="0" y="0"/>
                </a:moveTo>
                <a:lnTo>
                  <a:pt x="2116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7686675" y="2857499"/>
            <a:ext cx="2117" cy="1"/>
          </a:xfrm>
          <a:custGeom>
            <a:avLst/>
            <a:gdLst/>
            <a:ahLst/>
            <a:cxnLst/>
            <a:rect l="0" t="0" r="0" b="0"/>
            <a:pathLst>
              <a:path w="2117" h="1">
                <a:moveTo>
                  <a:pt x="0" y="0"/>
                </a:moveTo>
                <a:lnTo>
                  <a:pt x="2116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Посмотрите что получилось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764705"/>
          <a:ext cx="8640960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1296144" cy="1656184"/>
          </a:xfrm>
          <a:prstGeom prst="rect">
            <a:avLst/>
          </a:prstGeom>
          <a:noFill/>
        </p:spPr>
      </p:pic>
      <p:pic>
        <p:nvPicPr>
          <p:cNvPr id="7173" name="Picture 5" descr="C:\Users\пользователь\Desktop\38997960_PicsDesktop_net_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836712"/>
            <a:ext cx="1775253" cy="1826816"/>
          </a:xfrm>
          <a:prstGeom prst="rect">
            <a:avLst/>
          </a:prstGeom>
          <a:noFill/>
        </p:spPr>
      </p:pic>
      <p:pic>
        <p:nvPicPr>
          <p:cNvPr id="7174" name="Picture 6" descr="C:\Users\пользователь\Desktop\pear_half_1_e4e678908f9752cc55f12d74754fbf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3" y="4800687"/>
            <a:ext cx="1656183" cy="1737472"/>
          </a:xfrm>
          <a:prstGeom prst="rect">
            <a:avLst/>
          </a:prstGeom>
          <a:noFill/>
        </p:spPr>
      </p:pic>
      <p:pic>
        <p:nvPicPr>
          <p:cNvPr id="7177" name="Picture 9" descr="C:\Users\пользователь\Desktop\кошки\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228184" y="2852936"/>
            <a:ext cx="1440160" cy="1440160"/>
          </a:xfrm>
          <a:prstGeom prst="rect">
            <a:avLst/>
          </a:prstGeom>
          <a:noFill/>
        </p:spPr>
      </p:pic>
      <p:pic>
        <p:nvPicPr>
          <p:cNvPr id="7179" name="Picture 11" descr="C:\Users\пользователь\Desktop\кошки\811899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3429000"/>
            <a:ext cx="1656184" cy="1173424"/>
          </a:xfrm>
          <a:prstGeom prst="rect">
            <a:avLst/>
          </a:prstGeom>
          <a:noFill/>
        </p:spPr>
      </p:pic>
      <p:pic>
        <p:nvPicPr>
          <p:cNvPr id="7180" name="Picture 12" descr="C:\Users\пользователь\Desktop\кошки\5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2232248" cy="1674186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 flipH="1" flipV="1">
            <a:off x="3203848" y="177281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79208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rgbClr val="00B050"/>
                </a:solidFill>
              </a:rPr>
              <a:t>Куда пойдём дальше?</a:t>
            </a:r>
            <a:endParaRPr lang="ru-RU" sz="26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764705"/>
          <a:ext cx="8640960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1296144" cy="1656184"/>
          </a:xfrm>
          <a:prstGeom prst="rect">
            <a:avLst/>
          </a:prstGeom>
          <a:noFill/>
        </p:spPr>
      </p:pic>
      <p:pic>
        <p:nvPicPr>
          <p:cNvPr id="7173" name="Picture 5" descr="C:\Users\пользователь\Desktop\38997960_PicsDesktop_net_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836712"/>
            <a:ext cx="1775253" cy="1826816"/>
          </a:xfrm>
          <a:prstGeom prst="rect">
            <a:avLst/>
          </a:prstGeom>
          <a:noFill/>
        </p:spPr>
      </p:pic>
      <p:pic>
        <p:nvPicPr>
          <p:cNvPr id="7174" name="Picture 6" descr="C:\Users\пользователь\Desktop\pear_half_1_e4e678908f9752cc55f12d74754fbf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3" y="4800687"/>
            <a:ext cx="1656183" cy="1737472"/>
          </a:xfrm>
          <a:prstGeom prst="rect">
            <a:avLst/>
          </a:prstGeom>
          <a:noFill/>
        </p:spPr>
      </p:pic>
      <p:pic>
        <p:nvPicPr>
          <p:cNvPr id="7177" name="Picture 9" descr="C:\Users\пользователь\Desktop\кошки\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228184" y="2852936"/>
            <a:ext cx="1440160" cy="1440160"/>
          </a:xfrm>
          <a:prstGeom prst="rect">
            <a:avLst/>
          </a:prstGeom>
          <a:noFill/>
        </p:spPr>
      </p:pic>
      <p:pic>
        <p:nvPicPr>
          <p:cNvPr id="7179" name="Picture 11" descr="C:\Users\пользователь\Desktop\кошки\811899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3429000"/>
            <a:ext cx="1656184" cy="1173424"/>
          </a:xfrm>
          <a:prstGeom prst="rect">
            <a:avLst/>
          </a:prstGeom>
          <a:noFill/>
        </p:spPr>
      </p:pic>
      <p:pic>
        <p:nvPicPr>
          <p:cNvPr id="7180" name="Picture 12" descr="C:\Users\пользователь\Desktop\кошки\5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2232248" cy="1674186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 flipH="1" flipV="1">
            <a:off x="3203848" y="177281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1403648" y="2420888"/>
            <a:ext cx="576064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012160" y="1772816"/>
            <a:ext cx="720080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7056276" y="2384884"/>
            <a:ext cx="648072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483768" y="1772816"/>
            <a:ext cx="648072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7128284" y="5049180"/>
            <a:ext cx="648072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012160" y="5661248"/>
            <a:ext cx="79208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2411760" y="5589240"/>
            <a:ext cx="720080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1475656" y="5013176"/>
            <a:ext cx="576064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Выноска-облако 43"/>
          <p:cNvSpPr/>
          <p:nvPr/>
        </p:nvSpPr>
        <p:spPr>
          <a:xfrm>
            <a:off x="6948264" y="980728"/>
            <a:ext cx="1296144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Выноска-облако 44"/>
          <p:cNvSpPr/>
          <p:nvPr/>
        </p:nvSpPr>
        <p:spPr>
          <a:xfrm>
            <a:off x="1115616" y="980728"/>
            <a:ext cx="1296144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Выноска-облако 45"/>
          <p:cNvSpPr/>
          <p:nvPr/>
        </p:nvSpPr>
        <p:spPr>
          <a:xfrm>
            <a:off x="6948264" y="5373216"/>
            <a:ext cx="1440160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Выноска-облако 46"/>
          <p:cNvSpPr/>
          <p:nvPr/>
        </p:nvSpPr>
        <p:spPr>
          <a:xfrm>
            <a:off x="971600" y="5301208"/>
            <a:ext cx="1368152" cy="10801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hlinkClick r:id="rId8" action="ppaction://hlinksldjump"/>
          </p:cNvPr>
          <p:cNvSpPr txBox="1"/>
          <p:nvPr/>
        </p:nvSpPr>
        <p:spPr>
          <a:xfrm>
            <a:off x="1403648" y="908720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hlinkClick r:id="rId9" action="ppaction://hlinksldjump"/>
              </a:rPr>
              <a:t>1</a:t>
            </a:r>
            <a:endParaRPr lang="ru-RU" sz="6600" dirty="0"/>
          </a:p>
        </p:txBody>
      </p:sp>
      <p:sp>
        <p:nvSpPr>
          <p:cNvPr id="50" name="TextBox 49"/>
          <p:cNvSpPr txBox="1"/>
          <p:nvPr/>
        </p:nvSpPr>
        <p:spPr>
          <a:xfrm>
            <a:off x="1259632" y="5229200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hlinkClick r:id="rId10" action="ppaction://hlinksldjump"/>
              </a:rPr>
              <a:t>7</a:t>
            </a:r>
            <a:endParaRPr lang="ru-RU" sz="6600" dirty="0"/>
          </a:p>
        </p:txBody>
      </p:sp>
      <p:sp>
        <p:nvSpPr>
          <p:cNvPr id="51" name="TextBox 50"/>
          <p:cNvSpPr txBox="1"/>
          <p:nvPr/>
        </p:nvSpPr>
        <p:spPr>
          <a:xfrm>
            <a:off x="7380312" y="5301208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hlinkClick r:id="rId11" action="ppaction://hlinksldjump"/>
              </a:rPr>
              <a:t>9</a:t>
            </a:r>
            <a:endParaRPr lang="ru-RU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7308304" y="1052736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3 </a:t>
            </a:r>
            <a:endParaRPr lang="ru-RU" sz="6600" dirty="0"/>
          </a:p>
        </p:txBody>
      </p:sp>
      <p:sp>
        <p:nvSpPr>
          <p:cNvPr id="28" name="Управляющая кнопка: домой 27">
            <a:hlinkClick r:id="rId12" action="ppaction://hlinksldjump" highlightClick="1"/>
          </p:cNvPr>
          <p:cNvSpPr/>
          <p:nvPr/>
        </p:nvSpPr>
        <p:spPr>
          <a:xfrm>
            <a:off x="8316416" y="0"/>
            <a:ext cx="827584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SMARTInkAnnotation2"/>
          <p:cNvSpPr/>
          <p:nvPr/>
        </p:nvSpPr>
        <p:spPr>
          <a:xfrm>
            <a:off x="8772525" y="155114"/>
            <a:ext cx="7144" cy="9193"/>
          </a:xfrm>
          <a:custGeom>
            <a:avLst/>
            <a:gdLst/>
            <a:ahLst/>
            <a:cxnLst/>
            <a:rect l="0" t="0" r="0" b="0"/>
            <a:pathLst>
              <a:path w="7144" h="9193">
                <a:moveTo>
                  <a:pt x="0" y="9192"/>
                </a:moveTo>
                <a:lnTo>
                  <a:pt x="3792" y="1607"/>
                </a:lnTo>
                <a:lnTo>
                  <a:pt x="4909" y="167"/>
                </a:lnTo>
                <a:lnTo>
                  <a:pt x="5653" y="0"/>
                </a:lnTo>
                <a:lnTo>
                  <a:pt x="7143" y="20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8672512" y="364331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1714500" y="1507331"/>
            <a:ext cx="2117" cy="1"/>
          </a:xfrm>
          <a:custGeom>
            <a:avLst/>
            <a:gdLst/>
            <a:ahLst/>
            <a:cxnLst/>
            <a:rect l="0" t="0" r="0" b="0"/>
            <a:pathLst>
              <a:path w="2117" h="1">
                <a:moveTo>
                  <a:pt x="0" y="0"/>
                </a:moveTo>
                <a:lnTo>
                  <a:pt x="2116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1693068" y="1600199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1693068" y="1600199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Частью чего груша может быть в будущем?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2056394" cy="2660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195" name="Picture 3" descr="C:\Users\пользователь\Desktop\кошки\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950409"/>
            <a:ext cx="3096344" cy="21185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196" name="Picture 4" descr="C:\Users\пользователь\Desktop\кошки\6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3203848" cy="2520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197" name="Picture 5" descr="C:\Users\пользователь\Desktop\кошки\6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868"/>
          <a:stretch>
            <a:fillRect/>
          </a:stretch>
        </p:blipFill>
        <p:spPr bwMode="auto">
          <a:xfrm>
            <a:off x="323528" y="4005064"/>
            <a:ext cx="3059832" cy="24415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199" name="Picture 7" descr="C:\Users\пользователь\Desktop\131105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2564904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10" name="Прямая со стрелкой 9"/>
          <p:cNvCxnSpPr/>
          <p:nvPr/>
        </p:nvCxnSpPr>
        <p:spPr>
          <a:xfrm rot="16200000" flipV="1">
            <a:off x="2915816" y="2492896"/>
            <a:ext cx="576064" cy="288032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483768" y="3284984"/>
            <a:ext cx="864096" cy="72008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508104" y="3068960"/>
            <a:ext cx="1296144" cy="216024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52120" y="3573016"/>
            <a:ext cx="1152128" cy="504056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Управляющая кнопка: домой 14">
            <a:hlinkClick r:id="rId7" action="ppaction://hlinksldjump" highlightClick="1"/>
          </p:cNvPr>
          <p:cNvSpPr/>
          <p:nvPr/>
        </p:nvSpPr>
        <p:spPr>
          <a:xfrm>
            <a:off x="3491880" y="5877272"/>
            <a:ext cx="1152128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4271962" y="6350793"/>
            <a:ext cx="2118" cy="1"/>
          </a:xfrm>
          <a:custGeom>
            <a:avLst/>
            <a:gdLst/>
            <a:ahLst/>
            <a:cxnLst/>
            <a:rect l="0" t="0" r="0" b="0"/>
            <a:pathLst>
              <a:path w="2118" h="1">
                <a:moveTo>
                  <a:pt x="0" y="0"/>
                </a:moveTo>
                <a:lnTo>
                  <a:pt x="2117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Что было раньше?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пользователь\Desktop\кошки\сад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4137419" cy="30285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 descr="C:\Users\пользователь\Desktop\кошки\груш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2888940"/>
            <a:ext cx="5004048" cy="3753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611560" y="5517232"/>
            <a:ext cx="86409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кошки\5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616624" cy="547260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71600" y="260648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Чем предмет может стать в будущем?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395536" y="5661248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flow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124744"/>
            <a:ext cx="5698941" cy="4647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7524328" y="3068960"/>
            <a:ext cx="79208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12160" y="2204864"/>
            <a:ext cx="100811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4365104"/>
            <a:ext cx="1656184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40466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Из каких частей предмет состоял в прошлом?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2924944"/>
            <a:ext cx="914400" cy="43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467544" y="5733256"/>
            <a:ext cx="936104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764705"/>
          <a:ext cx="8640960" cy="590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682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170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1296144" cy="1656184"/>
          </a:xfrm>
          <a:prstGeom prst="rect">
            <a:avLst/>
          </a:prstGeom>
          <a:noFill/>
        </p:spPr>
      </p:pic>
      <p:pic>
        <p:nvPicPr>
          <p:cNvPr id="7173" name="Picture 5" descr="C:\Users\пользователь\Desktop\38997960_PicsDesktop_net_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836712"/>
            <a:ext cx="1775253" cy="1826816"/>
          </a:xfrm>
          <a:prstGeom prst="rect">
            <a:avLst/>
          </a:prstGeom>
          <a:noFill/>
        </p:spPr>
      </p:pic>
      <p:pic>
        <p:nvPicPr>
          <p:cNvPr id="7174" name="Picture 6" descr="C:\Users\пользователь\Desktop\pear_half_1_e4e678908f9752cc55f12d74754fbf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3" y="4800687"/>
            <a:ext cx="1656183" cy="1737472"/>
          </a:xfrm>
          <a:prstGeom prst="rect">
            <a:avLst/>
          </a:prstGeom>
          <a:noFill/>
        </p:spPr>
      </p:pic>
      <p:pic>
        <p:nvPicPr>
          <p:cNvPr id="7177" name="Picture 9" descr="C:\Users\пользователь\Desktop\кошки\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228184" y="2852936"/>
            <a:ext cx="1440160" cy="1440160"/>
          </a:xfrm>
          <a:prstGeom prst="rect">
            <a:avLst/>
          </a:prstGeom>
          <a:noFill/>
        </p:spPr>
      </p:pic>
      <p:pic>
        <p:nvPicPr>
          <p:cNvPr id="7179" name="Picture 11" descr="C:\Users\пользователь\Desktop\кошки\8118996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3429000"/>
            <a:ext cx="1656184" cy="1173424"/>
          </a:xfrm>
          <a:prstGeom prst="rect">
            <a:avLst/>
          </a:prstGeom>
          <a:noFill/>
        </p:spPr>
      </p:pic>
      <p:pic>
        <p:nvPicPr>
          <p:cNvPr id="7180" name="Picture 12" descr="C:\Users\пользователь\Desktop\кошки\5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2232248" cy="1674186"/>
          </a:xfrm>
          <a:prstGeom prst="rect">
            <a:avLst/>
          </a:prstGeom>
          <a:noFill/>
        </p:spPr>
      </p:pic>
      <p:cxnSp>
        <p:nvCxnSpPr>
          <p:cNvPr id="18" name="Прямая со стрелкой 17"/>
          <p:cNvCxnSpPr/>
          <p:nvPr/>
        </p:nvCxnSpPr>
        <p:spPr>
          <a:xfrm rot="5400000" flipH="1" flipV="1">
            <a:off x="3203848" y="177281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892480" y="764704"/>
            <a:ext cx="251520" cy="6093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764704"/>
            <a:ext cx="251520" cy="6093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6669360"/>
            <a:ext cx="8640960" cy="1886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3568" y="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</a:rPr>
              <a:t>Вот что получилось</a:t>
            </a:r>
            <a:endParaRPr lang="ru-RU" sz="4000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пользователь\Desktop\flowers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797152"/>
            <a:ext cx="2163169" cy="1764184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кошки\59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4797152"/>
            <a:ext cx="1512168" cy="1731501"/>
          </a:xfrm>
          <a:prstGeom prst="rect">
            <a:avLst/>
          </a:prstGeom>
          <a:noFill/>
        </p:spPr>
      </p:pic>
      <p:pic>
        <p:nvPicPr>
          <p:cNvPr id="4100" name="Picture 4" descr="C:\Users\пользователь\Desktop\кошки\6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0192" y="908720"/>
            <a:ext cx="2314541" cy="1728191"/>
          </a:xfrm>
          <a:prstGeom prst="rect">
            <a:avLst/>
          </a:prstGeom>
          <a:noFill/>
        </p:spPr>
      </p:pic>
      <p:pic>
        <p:nvPicPr>
          <p:cNvPr id="4101" name="Picture 5" descr="C:\Users\пользователь\Desktop\кошки\сад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2444576" cy="1789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0"/>
            <a:ext cx="496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Груша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62068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Системный оператор (старшая группа детей)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980728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Цель:</a:t>
            </a:r>
            <a:r>
              <a:rPr lang="ru-RU" dirty="0" smtClean="0"/>
              <a:t> Формировать умение системно мыслить, дать знание о фруктах на примере груши(где и как растут, составные части плода, размножение, польза для человека).Развивать умение подбирать определения и сравнения к слову груша, развитие речевого творчества.</a:t>
            </a:r>
          </a:p>
          <a:p>
            <a:r>
              <a:rPr lang="ru-RU" b="1" i="1" dirty="0" smtClean="0"/>
              <a:t>Материал:</a:t>
            </a:r>
            <a:r>
              <a:rPr lang="ru-RU" dirty="0" smtClean="0"/>
              <a:t> игрушка </a:t>
            </a:r>
            <a:r>
              <a:rPr lang="ru-RU" dirty="0" err="1" smtClean="0"/>
              <a:t>Любознайка</a:t>
            </a:r>
            <a:r>
              <a:rPr lang="ru-RU" dirty="0" smtClean="0"/>
              <a:t>, груша, листы бумаги расчерченные на 9 клеток и карандаши по количеству детей.</a:t>
            </a:r>
          </a:p>
          <a:p>
            <a:r>
              <a:rPr lang="ru-RU" b="1" i="1" dirty="0" smtClean="0"/>
              <a:t>Ход совместной деятельности:1часть </a:t>
            </a:r>
            <a:r>
              <a:rPr lang="ru-RU" dirty="0" err="1" smtClean="0"/>
              <a:t>Любознайка</a:t>
            </a:r>
            <a:r>
              <a:rPr lang="ru-RU" dirty="0" smtClean="0"/>
              <a:t> загадывает загадку про грушу, затем </a:t>
            </a:r>
            <a:r>
              <a:rPr lang="ru-RU" dirty="0" err="1" smtClean="0"/>
              <a:t>предлогает</a:t>
            </a:r>
            <a:r>
              <a:rPr lang="ru-RU" dirty="0" smtClean="0"/>
              <a:t> поиграть в игру «Какое? Как что?»(Дети по очереди отвечают на поставленные вопросы, передавая грушу по кругу- воспитатель записывает ответы детей- в конце игры зачитываются ответы детей в форме загадки).</a:t>
            </a:r>
          </a:p>
          <a:p>
            <a:r>
              <a:rPr lang="ru-RU" b="1" i="1" dirty="0" smtClean="0"/>
              <a:t>2 часть «Системный оператор»</a:t>
            </a:r>
            <a:r>
              <a:rPr lang="ru-RU" dirty="0" smtClean="0"/>
              <a:t> На доске системный оператор, у детей листы , расчерченные на 9 частей и карандаш. Вспоминаем , что обозначают клетки, в центре рисуем объект- грушу. Начинается беседа- путешествие по клеткам.</a:t>
            </a:r>
          </a:p>
          <a:p>
            <a:r>
              <a:rPr lang="ru-RU" dirty="0" smtClean="0"/>
              <a:t>-Какая груша?( с помощью каких анализаторов мы узнаём о предмете: Рассмотрим, попробуем на вкус, послушаем, понюхаем, потрогаем)</a:t>
            </a:r>
          </a:p>
          <a:p>
            <a:r>
              <a:rPr lang="ru-RU" dirty="0" smtClean="0"/>
              <a:t>-Чем была груша раньше? Что помогает превратиться из цветка в грушу?</a:t>
            </a:r>
          </a:p>
          <a:p>
            <a:r>
              <a:rPr lang="ru-RU" dirty="0" smtClean="0"/>
              <a:t>-Чем груша станет потом?</a:t>
            </a:r>
          </a:p>
          <a:p>
            <a:r>
              <a:rPr lang="ru-RU" dirty="0" smtClean="0"/>
              <a:t>-Из чего состоит груша?( заполняются клетки системы)</a:t>
            </a:r>
          </a:p>
          <a:p>
            <a:r>
              <a:rPr lang="ru-RU" dirty="0" smtClean="0"/>
              <a:t>-Посмотрите что получилось.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ользователь\Desktop\realban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82379" y="574949"/>
            <a:ext cx="2579775" cy="3560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3" name="Picture 3" descr="C:\Users\пользователь\Desktop\f_4a8b8fc2f3f5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899689"/>
            <a:ext cx="3456384" cy="2889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4" name="Picture 4" descr="C:\Users\пользователь\Desktop\CL-2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312368" cy="2968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125" name="Picture 5" descr="C:\Users\пользователь\Desktop\8221524d0a8f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3682031"/>
            <a:ext cx="3456384" cy="30123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899592" y="40466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«Четвёртый лишний»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9" name="Солнце 8">
            <a:hlinkClick r:id="rId6" action="ppaction://hlinksldjump"/>
          </p:cNvPr>
          <p:cNvSpPr/>
          <p:nvPr/>
        </p:nvSpPr>
        <p:spPr>
          <a:xfrm>
            <a:off x="251520" y="2852936"/>
            <a:ext cx="662880" cy="864096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>
            <a:hlinkClick r:id="rId6" action="ppaction://hlinksldjump"/>
          </p:cNvPr>
          <p:cNvSpPr/>
          <p:nvPr/>
        </p:nvSpPr>
        <p:spPr>
          <a:xfrm>
            <a:off x="4788024" y="2852936"/>
            <a:ext cx="864096" cy="792088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>
            <a:hlinkClick r:id="rId7" action="ppaction://hlinksldjump"/>
          </p:cNvPr>
          <p:cNvSpPr/>
          <p:nvPr/>
        </p:nvSpPr>
        <p:spPr>
          <a:xfrm>
            <a:off x="251520" y="5733256"/>
            <a:ext cx="792088" cy="792088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>
            <a:hlinkClick r:id="rId6" action="ppaction://hlinksldjump"/>
          </p:cNvPr>
          <p:cNvSpPr/>
          <p:nvPr/>
        </p:nvSpPr>
        <p:spPr>
          <a:xfrm>
            <a:off x="4499992" y="5661248"/>
            <a:ext cx="914400" cy="914400"/>
          </a:xfrm>
          <a:prstGeom prst="sun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8" action="ppaction://hlinksldjump" highlightClick="1"/>
          </p:cNvPr>
          <p:cNvSpPr/>
          <p:nvPr/>
        </p:nvSpPr>
        <p:spPr>
          <a:xfrm>
            <a:off x="8316416" y="6237312"/>
            <a:ext cx="648072" cy="6206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ользователь\Desktop\586cf307f0e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273" y="764704"/>
            <a:ext cx="3562655" cy="28779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147" name="Picture 3" descr="C:\Users\пользователь\Desktop\8226230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5708" y="3861048"/>
            <a:ext cx="3633051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149" name="Picture 5" descr="C:\Users\пользователь\Desktop\кошки\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2952328" cy="30722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59632" y="26064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«Четвёртый лишний»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50" name="Picture 6" descr="C:\Users\пользователь\Desktop\1497290000a44f1532199bc37bc4c75fceb5a5ca1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836712"/>
            <a:ext cx="3096344" cy="28115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Солнце 8">
            <a:hlinkClick r:id="rId6" action="ppaction://hlinksldjump"/>
          </p:cNvPr>
          <p:cNvSpPr/>
          <p:nvPr/>
        </p:nvSpPr>
        <p:spPr>
          <a:xfrm>
            <a:off x="395536" y="2636912"/>
            <a:ext cx="648072" cy="648072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>
            <a:hlinkClick r:id="rId7" action="ppaction://hlinksldjump"/>
          </p:cNvPr>
          <p:cNvSpPr/>
          <p:nvPr/>
        </p:nvSpPr>
        <p:spPr>
          <a:xfrm>
            <a:off x="5076056" y="2708920"/>
            <a:ext cx="698376" cy="720080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>
            <a:hlinkClick r:id="rId6" action="ppaction://hlinksldjump"/>
          </p:cNvPr>
          <p:cNvSpPr/>
          <p:nvPr/>
        </p:nvSpPr>
        <p:spPr>
          <a:xfrm>
            <a:off x="179512" y="5733256"/>
            <a:ext cx="792088" cy="770384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>
            <a:hlinkClick r:id="rId6" action="ppaction://hlinksldjump"/>
          </p:cNvPr>
          <p:cNvSpPr/>
          <p:nvPr/>
        </p:nvSpPr>
        <p:spPr>
          <a:xfrm>
            <a:off x="4860032" y="5733256"/>
            <a:ext cx="864096" cy="842392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омой 12">
            <a:hlinkClick r:id="rId8" action="ppaction://hlinksldjump" highlightClick="1"/>
          </p:cNvPr>
          <p:cNvSpPr/>
          <p:nvPr/>
        </p:nvSpPr>
        <p:spPr>
          <a:xfrm>
            <a:off x="8316416" y="6165304"/>
            <a:ext cx="648072" cy="6926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2555776" y="980728"/>
            <a:ext cx="4536504" cy="424847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3707904" y="2564904"/>
            <a:ext cx="457200" cy="457200"/>
          </a:xfrm>
          <a:prstGeom prst="flowChartConnector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5364088" y="2564904"/>
            <a:ext cx="457200" cy="457200"/>
          </a:xfrm>
          <a:prstGeom prst="flowChartConnector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573194" y="3756074"/>
            <a:ext cx="2371175" cy="717452"/>
          </a:xfrm>
          <a:custGeom>
            <a:avLst/>
            <a:gdLst>
              <a:gd name="connsiteX0" fmla="*/ 0 w 2371175"/>
              <a:gd name="connsiteY0" fmla="*/ 717452 h 717452"/>
              <a:gd name="connsiteX1" fmla="*/ 42203 w 2371175"/>
              <a:gd name="connsiteY1" fmla="*/ 562708 h 717452"/>
              <a:gd name="connsiteX2" fmla="*/ 56271 w 2371175"/>
              <a:gd name="connsiteY2" fmla="*/ 520504 h 717452"/>
              <a:gd name="connsiteX3" fmla="*/ 126609 w 2371175"/>
              <a:gd name="connsiteY3" fmla="*/ 436098 h 717452"/>
              <a:gd name="connsiteX4" fmla="*/ 182880 w 2371175"/>
              <a:gd name="connsiteY4" fmla="*/ 365760 h 717452"/>
              <a:gd name="connsiteX5" fmla="*/ 196948 w 2371175"/>
              <a:gd name="connsiteY5" fmla="*/ 323557 h 717452"/>
              <a:gd name="connsiteX6" fmla="*/ 267286 w 2371175"/>
              <a:gd name="connsiteY6" fmla="*/ 267286 h 717452"/>
              <a:gd name="connsiteX7" fmla="*/ 309489 w 2371175"/>
              <a:gd name="connsiteY7" fmla="*/ 225083 h 717452"/>
              <a:gd name="connsiteX8" fmla="*/ 393895 w 2371175"/>
              <a:gd name="connsiteY8" fmla="*/ 182880 h 717452"/>
              <a:gd name="connsiteX9" fmla="*/ 422031 w 2371175"/>
              <a:gd name="connsiteY9" fmla="*/ 154744 h 717452"/>
              <a:gd name="connsiteX10" fmla="*/ 506437 w 2371175"/>
              <a:gd name="connsiteY10" fmla="*/ 98474 h 717452"/>
              <a:gd name="connsiteX11" fmla="*/ 534572 w 2371175"/>
              <a:gd name="connsiteY11" fmla="*/ 70338 h 717452"/>
              <a:gd name="connsiteX12" fmla="*/ 618978 w 2371175"/>
              <a:gd name="connsiteY12" fmla="*/ 42203 h 717452"/>
              <a:gd name="connsiteX13" fmla="*/ 661181 w 2371175"/>
              <a:gd name="connsiteY13" fmla="*/ 28135 h 717452"/>
              <a:gd name="connsiteX14" fmla="*/ 1026941 w 2371175"/>
              <a:gd name="connsiteY14" fmla="*/ 0 h 717452"/>
              <a:gd name="connsiteX15" fmla="*/ 1491175 w 2371175"/>
              <a:gd name="connsiteY15" fmla="*/ 14068 h 717452"/>
              <a:gd name="connsiteX16" fmla="*/ 1561514 w 2371175"/>
              <a:gd name="connsiteY16" fmla="*/ 28135 h 717452"/>
              <a:gd name="connsiteX17" fmla="*/ 1758461 w 2371175"/>
              <a:gd name="connsiteY17" fmla="*/ 84406 h 717452"/>
              <a:gd name="connsiteX18" fmla="*/ 1842868 w 2371175"/>
              <a:gd name="connsiteY18" fmla="*/ 112541 h 717452"/>
              <a:gd name="connsiteX19" fmla="*/ 1885071 w 2371175"/>
              <a:gd name="connsiteY19" fmla="*/ 126609 h 717452"/>
              <a:gd name="connsiteX20" fmla="*/ 1927274 w 2371175"/>
              <a:gd name="connsiteY20" fmla="*/ 154744 h 717452"/>
              <a:gd name="connsiteX21" fmla="*/ 1955409 w 2371175"/>
              <a:gd name="connsiteY21" fmla="*/ 182880 h 717452"/>
              <a:gd name="connsiteX22" fmla="*/ 1997612 w 2371175"/>
              <a:gd name="connsiteY22" fmla="*/ 196948 h 717452"/>
              <a:gd name="connsiteX23" fmla="*/ 2025748 w 2371175"/>
              <a:gd name="connsiteY23" fmla="*/ 225083 h 717452"/>
              <a:gd name="connsiteX24" fmla="*/ 2096086 w 2371175"/>
              <a:gd name="connsiteY24" fmla="*/ 281354 h 717452"/>
              <a:gd name="connsiteX25" fmla="*/ 2124221 w 2371175"/>
              <a:gd name="connsiteY25" fmla="*/ 323557 h 717452"/>
              <a:gd name="connsiteX26" fmla="*/ 2152357 w 2371175"/>
              <a:gd name="connsiteY26" fmla="*/ 351692 h 717452"/>
              <a:gd name="connsiteX27" fmla="*/ 2208628 w 2371175"/>
              <a:gd name="connsiteY27" fmla="*/ 422031 h 717452"/>
              <a:gd name="connsiteX28" fmla="*/ 2222695 w 2371175"/>
              <a:gd name="connsiteY28" fmla="*/ 464234 h 717452"/>
              <a:gd name="connsiteX29" fmla="*/ 2250831 w 2371175"/>
              <a:gd name="connsiteY29" fmla="*/ 492369 h 717452"/>
              <a:gd name="connsiteX30" fmla="*/ 2307101 w 2371175"/>
              <a:gd name="connsiteY30" fmla="*/ 562708 h 717452"/>
              <a:gd name="connsiteX31" fmla="*/ 2321169 w 2371175"/>
              <a:gd name="connsiteY31" fmla="*/ 604911 h 717452"/>
              <a:gd name="connsiteX32" fmla="*/ 2363372 w 2371175"/>
              <a:gd name="connsiteY32" fmla="*/ 661181 h 71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371175" h="717452">
                <a:moveTo>
                  <a:pt x="0" y="717452"/>
                </a:moveTo>
                <a:cubicBezTo>
                  <a:pt x="19884" y="618034"/>
                  <a:pt x="6507" y="669796"/>
                  <a:pt x="42203" y="562708"/>
                </a:cubicBezTo>
                <a:cubicBezTo>
                  <a:pt x="46892" y="548640"/>
                  <a:pt x="48045" y="532842"/>
                  <a:pt x="56271" y="520504"/>
                </a:cubicBezTo>
                <a:cubicBezTo>
                  <a:pt x="95441" y="461748"/>
                  <a:pt x="72451" y="490256"/>
                  <a:pt x="126609" y="436098"/>
                </a:cubicBezTo>
                <a:cubicBezTo>
                  <a:pt x="161969" y="330019"/>
                  <a:pt x="110158" y="456662"/>
                  <a:pt x="182880" y="365760"/>
                </a:cubicBezTo>
                <a:cubicBezTo>
                  <a:pt x="192143" y="354181"/>
                  <a:pt x="189319" y="336273"/>
                  <a:pt x="196948" y="323557"/>
                </a:cubicBezTo>
                <a:cubicBezTo>
                  <a:pt x="213321" y="296269"/>
                  <a:pt x="244281" y="286457"/>
                  <a:pt x="267286" y="267286"/>
                </a:cubicBezTo>
                <a:cubicBezTo>
                  <a:pt x="282570" y="254550"/>
                  <a:pt x="294205" y="237819"/>
                  <a:pt x="309489" y="225083"/>
                </a:cubicBezTo>
                <a:cubicBezTo>
                  <a:pt x="345849" y="194783"/>
                  <a:pt x="351599" y="196979"/>
                  <a:pt x="393895" y="182880"/>
                </a:cubicBezTo>
                <a:cubicBezTo>
                  <a:pt x="403274" y="173501"/>
                  <a:pt x="411420" y="162702"/>
                  <a:pt x="422031" y="154744"/>
                </a:cubicBezTo>
                <a:cubicBezTo>
                  <a:pt x="449083" y="134455"/>
                  <a:pt x="482527" y="122385"/>
                  <a:pt x="506437" y="98474"/>
                </a:cubicBezTo>
                <a:cubicBezTo>
                  <a:pt x="515815" y="89095"/>
                  <a:pt x="522709" y="76270"/>
                  <a:pt x="534572" y="70338"/>
                </a:cubicBezTo>
                <a:cubicBezTo>
                  <a:pt x="561098" y="57075"/>
                  <a:pt x="590843" y="51581"/>
                  <a:pt x="618978" y="42203"/>
                </a:cubicBezTo>
                <a:cubicBezTo>
                  <a:pt x="633046" y="37514"/>
                  <a:pt x="646396" y="29272"/>
                  <a:pt x="661181" y="28135"/>
                </a:cubicBezTo>
                <a:lnTo>
                  <a:pt x="1026941" y="0"/>
                </a:lnTo>
                <a:cubicBezTo>
                  <a:pt x="1181686" y="4689"/>
                  <a:pt x="1336573" y="5931"/>
                  <a:pt x="1491175" y="14068"/>
                </a:cubicBezTo>
                <a:cubicBezTo>
                  <a:pt x="1515053" y="15325"/>
                  <a:pt x="1538216" y="22758"/>
                  <a:pt x="1561514" y="28135"/>
                </a:cubicBezTo>
                <a:cubicBezTo>
                  <a:pt x="1676315" y="54627"/>
                  <a:pt x="1657705" y="50821"/>
                  <a:pt x="1758461" y="84406"/>
                </a:cubicBezTo>
                <a:lnTo>
                  <a:pt x="1842868" y="112541"/>
                </a:lnTo>
                <a:cubicBezTo>
                  <a:pt x="1856936" y="117230"/>
                  <a:pt x="1872733" y="118384"/>
                  <a:pt x="1885071" y="126609"/>
                </a:cubicBezTo>
                <a:cubicBezTo>
                  <a:pt x="1899139" y="135987"/>
                  <a:pt x="1914072" y="144182"/>
                  <a:pt x="1927274" y="154744"/>
                </a:cubicBezTo>
                <a:cubicBezTo>
                  <a:pt x="1937631" y="163030"/>
                  <a:pt x="1944036" y="176056"/>
                  <a:pt x="1955409" y="182880"/>
                </a:cubicBezTo>
                <a:cubicBezTo>
                  <a:pt x="1968124" y="190509"/>
                  <a:pt x="1983544" y="192259"/>
                  <a:pt x="1997612" y="196948"/>
                </a:cubicBezTo>
                <a:cubicBezTo>
                  <a:pt x="2006991" y="206326"/>
                  <a:pt x="2015391" y="216798"/>
                  <a:pt x="2025748" y="225083"/>
                </a:cubicBezTo>
                <a:cubicBezTo>
                  <a:pt x="2066371" y="257581"/>
                  <a:pt x="2065893" y="243612"/>
                  <a:pt x="2096086" y="281354"/>
                </a:cubicBezTo>
                <a:cubicBezTo>
                  <a:pt x="2106648" y="294556"/>
                  <a:pt x="2113659" y="310355"/>
                  <a:pt x="2124221" y="323557"/>
                </a:cubicBezTo>
                <a:cubicBezTo>
                  <a:pt x="2132507" y="333914"/>
                  <a:pt x="2144071" y="341335"/>
                  <a:pt x="2152357" y="351692"/>
                </a:cubicBezTo>
                <a:cubicBezTo>
                  <a:pt x="2223348" y="440429"/>
                  <a:pt x="2140689" y="354092"/>
                  <a:pt x="2208628" y="422031"/>
                </a:cubicBezTo>
                <a:cubicBezTo>
                  <a:pt x="2213317" y="436099"/>
                  <a:pt x="2215066" y="451519"/>
                  <a:pt x="2222695" y="464234"/>
                </a:cubicBezTo>
                <a:cubicBezTo>
                  <a:pt x="2229519" y="475607"/>
                  <a:pt x="2242545" y="482012"/>
                  <a:pt x="2250831" y="492369"/>
                </a:cubicBezTo>
                <a:cubicBezTo>
                  <a:pt x="2321826" y="581112"/>
                  <a:pt x="2239160" y="494764"/>
                  <a:pt x="2307101" y="562708"/>
                </a:cubicBezTo>
                <a:cubicBezTo>
                  <a:pt x="2311790" y="576776"/>
                  <a:pt x="2311906" y="593332"/>
                  <a:pt x="2321169" y="604911"/>
                </a:cubicBezTo>
                <a:cubicBezTo>
                  <a:pt x="2371175" y="667418"/>
                  <a:pt x="2363372" y="599958"/>
                  <a:pt x="2363372" y="661181"/>
                </a:cubicBezTo>
              </a:path>
            </a:pathLst>
          </a:cu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39552" y="5373216"/>
            <a:ext cx="1224136" cy="1152128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11560" y="4221088"/>
            <a:ext cx="1042416" cy="1042416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2051720" y="764704"/>
            <a:ext cx="5328592" cy="489654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539552" y="5517232"/>
            <a:ext cx="1368152" cy="1080120"/>
          </a:xfrm>
          <a:prstGeom prst="actionButtonHom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55576" y="4293096"/>
            <a:ext cx="1042416" cy="1042416"/>
          </a:xfrm>
          <a:prstGeom prst="actionButtonHom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2220685" y="559836"/>
            <a:ext cx="2766" cy="1"/>
          </a:xfrm>
          <a:custGeom>
            <a:avLst/>
            <a:gdLst/>
            <a:ahLst/>
            <a:cxnLst/>
            <a:rect l="0" t="0" r="0" b="0"/>
            <a:pathLst>
              <a:path w="2766" h="1">
                <a:moveTo>
                  <a:pt x="0" y="0"/>
                </a:moveTo>
                <a:lnTo>
                  <a:pt x="2765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87824" y="5301208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Материал подготовила</a:t>
            </a:r>
          </a:p>
          <a:p>
            <a:r>
              <a:rPr lang="ru-RU" sz="2400" b="1" i="1" dirty="0" err="1" smtClean="0">
                <a:solidFill>
                  <a:schemeClr val="accent6">
                    <a:lumMod val="50000"/>
                  </a:schemeClr>
                </a:solidFill>
              </a:rPr>
              <a:t>Шипкова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 Вера Николаевна</a:t>
            </a: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Воспитатель ГБДОУ детский сад № 91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пользователь\Desktop\картинки для презентаций\грибы\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493354"/>
            <a:ext cx="3168352" cy="4395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(Дети рассказывают шагая по клеткам от центра вверх, вниз, вправо, влево).</a:t>
            </a:r>
          </a:p>
          <a:p>
            <a:r>
              <a:rPr lang="ru-RU" dirty="0" smtClean="0"/>
              <a:t>-Куда пойдём дальше?(Дети выбирают клетку-разговор продолжается)</a:t>
            </a:r>
          </a:p>
          <a:p>
            <a:r>
              <a:rPr lang="ru-RU" dirty="0" smtClean="0"/>
              <a:t>-Частью чего груша- фрукты могут быть в будущем?</a:t>
            </a:r>
          </a:p>
          <a:p>
            <a:r>
              <a:rPr lang="ru-RU" dirty="0" smtClean="0"/>
              <a:t>-Частью чего фрукты были раньше?</a:t>
            </a:r>
          </a:p>
          <a:p>
            <a:r>
              <a:rPr lang="ru-RU" dirty="0" smtClean="0"/>
              <a:t>-Чем груша- семена могут стать в будущем?</a:t>
            </a:r>
          </a:p>
          <a:p>
            <a:r>
              <a:rPr lang="ru-RU" dirty="0" smtClean="0"/>
              <a:t>-Из каких частей груша состояла в прошлом?</a:t>
            </a:r>
          </a:p>
          <a:p>
            <a:r>
              <a:rPr lang="ru-RU" dirty="0" smtClean="0"/>
              <a:t>(Дети рассматривают заполненные клетки системного оператора, по желанию рассказывают по рисункам , что узнали о груше)</a:t>
            </a:r>
          </a:p>
          <a:p>
            <a:r>
              <a:rPr lang="ru-RU" b="1" i="1" dirty="0" smtClean="0"/>
              <a:t>Физкультминутка </a:t>
            </a:r>
            <a:r>
              <a:rPr lang="ru-RU" dirty="0" smtClean="0"/>
              <a:t>Мы по саду шли-шли</a:t>
            </a:r>
          </a:p>
          <a:p>
            <a:r>
              <a:rPr lang="ru-RU" b="1" i="1" dirty="0" smtClean="0"/>
              <a:t>                                      </a:t>
            </a:r>
            <a:r>
              <a:rPr lang="ru-RU" dirty="0" smtClean="0"/>
              <a:t>Много груш мы нашли.</a:t>
            </a:r>
          </a:p>
          <a:p>
            <a:r>
              <a:rPr lang="ru-RU" dirty="0" smtClean="0"/>
              <a:t>                                       Собирали- собирали,</a:t>
            </a:r>
          </a:p>
          <a:p>
            <a:r>
              <a:rPr lang="ru-RU" dirty="0" smtClean="0"/>
              <a:t>                                       Дома в банки закатали</a:t>
            </a:r>
          </a:p>
          <a:p>
            <a:r>
              <a:rPr lang="ru-RU" dirty="0" smtClean="0"/>
              <a:t>                                        И варенье и компот,</a:t>
            </a:r>
          </a:p>
          <a:p>
            <a:r>
              <a:rPr lang="ru-RU" dirty="0" smtClean="0"/>
              <a:t>                                         А потом спечём пирог.</a:t>
            </a:r>
          </a:p>
          <a:p>
            <a:r>
              <a:rPr lang="ru-RU" dirty="0" smtClean="0"/>
              <a:t>-Молодцы, ребятки.     </a:t>
            </a:r>
          </a:p>
          <a:p>
            <a:r>
              <a:rPr lang="ru-RU" dirty="0" smtClean="0"/>
              <a:t>-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16632" y="332656"/>
            <a:ext cx="11161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</a:rPr>
              <a:t>Системный оператор-</a:t>
            </a:r>
            <a:r>
              <a:rPr lang="ru-RU" sz="3600" b="1" dirty="0" smtClean="0">
                <a:solidFill>
                  <a:srgbClr val="00B050"/>
                </a:solidFill>
                <a:hlinkClick r:id="rId2" action="ppaction://hlinksldjump"/>
              </a:rPr>
              <a:t>загадка</a:t>
            </a:r>
            <a:endParaRPr lang="ru-RU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511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6374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37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ru-RU" sz="115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637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766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Системный оператор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62880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Загадка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564904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В </a:t>
            </a:r>
            <a:r>
              <a:rPr lang="ru-RU" sz="2400" b="1" i="1" dirty="0" err="1" smtClean="0">
                <a:solidFill>
                  <a:srgbClr val="00B050"/>
                </a:solidFill>
              </a:rPr>
              <a:t>садочке</a:t>
            </a:r>
            <a:r>
              <a:rPr lang="ru-RU" sz="2400" b="1" i="1" dirty="0" smtClean="0">
                <a:solidFill>
                  <a:srgbClr val="00B050"/>
                </a:solidFill>
              </a:rPr>
              <a:t> есть плод,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Он сладок, как мёд,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Румян, как калач,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Но не круглый, как мяч,-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Он под самой ножкой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Вытянут немножко.</a:t>
            </a:r>
          </a:p>
          <a:p>
            <a:endParaRPr lang="ru-RU" sz="2400" b="1" i="1" dirty="0">
              <a:solidFill>
                <a:srgbClr val="00B050"/>
              </a:solidFill>
            </a:endParaRP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Этот фрукт на вкус хорош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И на лампочку похож.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пользователь\Desktop\кошки\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484784"/>
            <a:ext cx="2808312" cy="41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764703"/>
          <a:ext cx="8280920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630"/>
                <a:gridCol w="2836983"/>
                <a:gridCol w="2760307"/>
              </a:tblGrid>
              <a:tr h="194421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Системный оператор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087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96752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Частью чего предмет являлся в прошлом</a:t>
            </a:r>
            <a:endParaRPr lang="ru-RU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412776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Частью чего предмет является</a:t>
            </a:r>
            <a:endParaRPr lang="ru-RU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908720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Частью чего предмет будет являться в будущем</a:t>
            </a:r>
            <a:endParaRPr lang="ru-RU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3140968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Что предмет представлял собой в прошлом</a:t>
            </a:r>
            <a:endParaRPr lang="ru-RU" sz="2200" b="1" dirty="0"/>
          </a:p>
        </p:txBody>
      </p:sp>
      <p:pic>
        <p:nvPicPr>
          <p:cNvPr id="3074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2780928"/>
            <a:ext cx="1656184" cy="1800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84168" y="3068960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Как будет выглядеть предмет в будущем</a:t>
            </a:r>
            <a:endParaRPr lang="ru-RU" sz="2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085184"/>
            <a:ext cx="23762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Из каких частей предмет состоял в прошлом</a:t>
            </a:r>
            <a:endParaRPr lang="ru-RU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5013176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Из каких частей предмет состоит сейчас</a:t>
            </a:r>
            <a:endParaRPr lang="ru-RU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156176" y="4941168"/>
            <a:ext cx="237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/>
              <a:t>Из каких частей предмет будет состоять в будущем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кошки\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8746" y="1049736"/>
            <a:ext cx="2505382" cy="30273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188640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Расскажи: «Какая груша».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Picture 2" descr="C:\Users\пользователь\Desktop\глаз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2595882" cy="178250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нос 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1578637" cy="2160240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рот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4725144"/>
            <a:ext cx="2592288" cy="1512168"/>
          </a:xfrm>
          <a:prstGeom prst="rect">
            <a:avLst/>
          </a:prstGeom>
          <a:noFill/>
        </p:spPr>
      </p:pic>
      <p:pic>
        <p:nvPicPr>
          <p:cNvPr id="1029" name="Picture 5" descr="C:\Users\пользователь\Desktop\ухо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821058"/>
            <a:ext cx="1944216" cy="2535934"/>
          </a:xfrm>
          <a:prstGeom prst="rect">
            <a:avLst/>
          </a:prstGeom>
          <a:noFill/>
        </p:spPr>
      </p:pic>
      <p:pic>
        <p:nvPicPr>
          <p:cNvPr id="1030" name="Picture 6" descr="C:\Users\пользователь\Desktop\рука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545" r="13341"/>
          <a:stretch>
            <a:fillRect/>
          </a:stretch>
        </p:blipFill>
        <p:spPr bwMode="auto">
          <a:xfrm>
            <a:off x="6179118" y="4437112"/>
            <a:ext cx="2569346" cy="1835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Чем груша была раньше?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пользователь\Desktop\кошки\6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2527507" cy="2316009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кошки\5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44216" cy="2592288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кошки\5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2636" y="1340768"/>
            <a:ext cx="3890302" cy="5184576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5400000">
            <a:off x="683568" y="3501008"/>
            <a:ext cx="1152128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987824" y="5589240"/>
            <a:ext cx="1656184" cy="158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Кто помогает цветку превратиться из цветка в грушу?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пользователь\Desktop\ветер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2691"/>
          <a:stretch>
            <a:fillRect/>
          </a:stretch>
        </p:blipFill>
        <p:spPr bwMode="auto">
          <a:xfrm>
            <a:off x="2123728" y="4149080"/>
            <a:ext cx="2160240" cy="1668191"/>
          </a:xfrm>
          <a:prstGeom prst="rect">
            <a:avLst/>
          </a:prstGeom>
          <a:noFill/>
        </p:spPr>
      </p:pic>
      <p:pic>
        <p:nvPicPr>
          <p:cNvPr id="3075" name="Picture 3" descr="C:\Users\пользователь\Desktop\1212432027_nasekomy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1732078" cy="2314883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esktop\кошки\7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908720"/>
            <a:ext cx="2088232" cy="1671871"/>
          </a:xfrm>
          <a:prstGeom prst="rect">
            <a:avLst/>
          </a:prstGeom>
          <a:noFill/>
        </p:spPr>
      </p:pic>
      <p:pic>
        <p:nvPicPr>
          <p:cNvPr id="3077" name="Picture 5" descr="C:\Users\пользователь\Desktop\кошки\6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2016224" cy="1764196"/>
          </a:xfrm>
          <a:prstGeom prst="rect">
            <a:avLst/>
          </a:prstGeom>
          <a:noFill/>
        </p:spPr>
      </p:pic>
      <p:pic>
        <p:nvPicPr>
          <p:cNvPr id="3078" name="Picture 6" descr="C:\Users\пользователь\Desktop\кошки\5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4725144"/>
            <a:ext cx="1368152" cy="1872208"/>
          </a:xfrm>
          <a:prstGeom prst="rect">
            <a:avLst/>
          </a:prstGeom>
          <a:noFill/>
        </p:spPr>
      </p:pic>
      <p:pic>
        <p:nvPicPr>
          <p:cNvPr id="3079" name="Picture 7" descr="C:\Users\пользователь\Desktop\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810998" y="2558154"/>
            <a:ext cx="2362763" cy="1800200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rot="5400000" flipH="1" flipV="1">
            <a:off x="611560" y="2708920"/>
            <a:ext cx="1008112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1979712" y="2996952"/>
            <a:ext cx="1224136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91880" y="1628800"/>
            <a:ext cx="72008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300192" y="2060848"/>
            <a:ext cx="936104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6876256" y="4797152"/>
            <a:ext cx="1008112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B2E389"/>
      </a:accent1>
      <a:accent2>
        <a:srgbClr val="EA157A"/>
      </a:accent2>
      <a:accent3>
        <a:srgbClr val="FED46B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509</TotalTime>
  <Words>546</Words>
  <Application>Microsoft Office PowerPoint</Application>
  <PresentationFormat>Экран (4:3)</PresentationFormat>
  <Paragraphs>79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75</cp:revision>
  <dcterms:created xsi:type="dcterms:W3CDTF">2011-07-03T06:16:03Z</dcterms:created>
  <dcterms:modified xsi:type="dcterms:W3CDTF">2014-08-09T16:00:15Z</dcterms:modified>
</cp:coreProperties>
</file>