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b="0" i="1" dirty="0" smtClean="0"/>
              <a:t>Всего </a:t>
            </a:r>
            <a:r>
              <a:rPr lang="ru-RU" sz="1400" b="0" i="1" dirty="0"/>
              <a:t>опрошено 128 человек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1. Знакомы ли Вам современные единицы измерения?</c:v>
                </c:pt>
                <c:pt idx="1">
                  <c:v>2. Знакомы ли Вам старинные единицы измерения?</c:v>
                </c:pt>
                <c:pt idx="2">
                  <c:v>3. Необходимо ли знание старинных мер в современном мире?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1. Знакомы ли Вам современные единицы измерения?</c:v>
                </c:pt>
                <c:pt idx="1">
                  <c:v>2. Знакомы ли Вам старинные единицы измерения?</c:v>
                </c:pt>
                <c:pt idx="2">
                  <c:v>3. Необходимо ли знание старинных мер в современном мире?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</c:v>
                </c:pt>
                <c:pt idx="1">
                  <c:v>57</c:v>
                </c:pt>
                <c:pt idx="2">
                  <c:v>54</c:v>
                </c:pt>
              </c:numCache>
            </c:numRef>
          </c:val>
        </c:ser>
        <c:dLbls>
          <c:showVal val="1"/>
        </c:dLbls>
        <c:overlap val="-25"/>
        <c:axId val="126777600"/>
        <c:axId val="128518016"/>
      </c:barChart>
      <c:catAx>
        <c:axId val="126777600"/>
        <c:scaling>
          <c:orientation val="minMax"/>
        </c:scaling>
        <c:axPos val="b"/>
        <c:majorTickMark val="none"/>
        <c:tickLblPos val="nextTo"/>
        <c:crossAx val="128518016"/>
        <c:crosses val="autoZero"/>
        <c:auto val="1"/>
        <c:lblAlgn val="ctr"/>
        <c:lblOffset val="100"/>
      </c:catAx>
      <c:valAx>
        <c:axId val="1285180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6777600"/>
        <c:crosses val="autoZero"/>
        <c:crossBetween val="between"/>
      </c:valAx>
    </c:plotArea>
    <c:legend>
      <c:legendPos val="t"/>
      <c:layout/>
    </c:legend>
    <c:plotVisOnly val="1"/>
  </c:chart>
  <c:spPr>
    <a:ln>
      <a:solidFill>
        <a:schemeClr val="accent1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0.09722</cdr:x>
      <cdr:y>0.38028</cdr:y>
    </cdr:from>
    <cdr:to>
      <cdr:x>0.16493</cdr:x>
      <cdr:y>0.45916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1285876"/>
          <a:ext cx="3714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/>
            <a:t>ДА</a:t>
          </a:r>
        </a:p>
      </cdr:txBody>
    </cdr:sp>
  </cdr:relSizeAnchor>
  <cdr:relSizeAnchor xmlns:cdr="http://schemas.openxmlformats.org/drawingml/2006/chartDrawing">
    <cdr:from>
      <cdr:x>0.2066</cdr:x>
      <cdr:y>0.39155</cdr:y>
    </cdr:from>
    <cdr:to>
      <cdr:x>0.26563</cdr:x>
      <cdr:y>0.45915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3475" y="1323975"/>
          <a:ext cx="3238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0.34549</cdr:x>
      <cdr:y>0.4169</cdr:y>
    </cdr:from>
    <cdr:to>
      <cdr:x>0.51215</cdr:x>
      <cdr:y>0.68732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5475" y="1409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0.19792</cdr:x>
      <cdr:y>0.38592</cdr:y>
    </cdr:from>
    <cdr:to>
      <cdr:x>0.27431</cdr:x>
      <cdr:y>0.4507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5856" y="1304931"/>
          <a:ext cx="419094" cy="219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/>
            <a:t>ДА</a:t>
          </a:r>
        </a:p>
      </cdr:txBody>
    </cdr:sp>
  </cdr:relSizeAnchor>
  <cdr:relSizeAnchor xmlns:cdr="http://schemas.openxmlformats.org/drawingml/2006/chartDrawing">
    <cdr:from>
      <cdr:x>0.40972</cdr:x>
      <cdr:y>0.6507</cdr:y>
    </cdr:from>
    <cdr:to>
      <cdr:x>0.48785</cdr:x>
      <cdr:y>0.73803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47887" y="2200261"/>
          <a:ext cx="428637" cy="295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/>
            <a:t>ДА</a:t>
          </a:r>
        </a:p>
      </cdr:txBody>
    </cdr:sp>
  </cdr:relSizeAnchor>
  <cdr:relSizeAnchor xmlns:cdr="http://schemas.openxmlformats.org/drawingml/2006/chartDrawing">
    <cdr:from>
      <cdr:x>0.51736</cdr:x>
      <cdr:y>0.64507</cdr:y>
    </cdr:from>
    <cdr:to>
      <cdr:x>0.59375</cdr:x>
      <cdr:y>0.72958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38444" y="2181224"/>
          <a:ext cx="419106" cy="28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/>
            <a:t>ДА</a:t>
          </a:r>
        </a:p>
      </cdr:txBody>
    </cdr:sp>
  </cdr:relSizeAnchor>
  <cdr:relSizeAnchor xmlns:cdr="http://schemas.openxmlformats.org/drawingml/2006/chartDrawing">
    <cdr:from>
      <cdr:x>0.72569</cdr:x>
      <cdr:y>0.64789</cdr:y>
    </cdr:from>
    <cdr:to>
      <cdr:x>0.79861</cdr:x>
      <cdr:y>0.73521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81451" y="2190750"/>
          <a:ext cx="40005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/>
            <a:t>ДА</a:t>
          </a:r>
        </a:p>
      </cdr:txBody>
    </cdr:sp>
  </cdr:relSizeAnchor>
  <cdr:relSizeAnchor xmlns:cdr="http://schemas.openxmlformats.org/drawingml/2006/chartDrawing">
    <cdr:from>
      <cdr:x>0.8316</cdr:x>
      <cdr:y>0.64789</cdr:y>
    </cdr:from>
    <cdr:to>
      <cdr:x>0.91493</cdr:x>
      <cdr:y>0.73239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562476" y="2190750"/>
          <a:ext cx="4572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i="1"/>
            <a:t>ДА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4BA513C-3A4B-491E-8D3A-A7214FD6D3F5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EC07E5D-C32B-48D7-BDEA-732DBF754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650305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ИССЛЕДОВАТЕЛЬСКАЯ РАБОТА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СТАРИННЫЕ ЕДИНИЦЫ ИЗМЕРЕНИЯ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3568" y="332656"/>
            <a:ext cx="7090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Анкетирование учащихся 5 классов МАОУ «СОШ № 42»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1412776"/>
          <a:ext cx="5472608" cy="42484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6304"/>
                <a:gridCol w="2736304"/>
              </a:tblGrid>
              <a:tr h="424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Анкета для учащихся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ФИ, класс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Знакомы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ли Вам современные единицы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измерения?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              Нет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Знакомы ли Вам старинные единицы измерения?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             Нет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 Необходимо ли знание старинных мер в современном мире?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            Нет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Анкета для родителей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 Знакомы ли Вам современные единицы измерения?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              Нет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 Знакомы ли Вам старинные единицы измерения?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             Нет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 Необходимо ли знание старинных мер в современном мире?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            Нет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Результаты анкетирования учащихся 5 классов МАОУ «СОШ № 42»</a:t>
            </a:r>
            <a:endParaRPr lang="ru-RU" sz="3200" i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1628800"/>
          <a:ext cx="63367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577371"/>
            <a:ext cx="856895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1847 г. живописцем Поповым для Благовещенского придела Ильинской церкви была изготовлена деревянная икона Благовещения Пресвятой Богородицы по рисунку собственного сочинения высотой в 2 аршина и шириной в 1 аршин. Найдите периметр рамки для этой иконы.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выразите в метрах.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(2+ 1) ∙ 2 = 6 (аршинов) – периметр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71,12 ∙ 6 = 433,2 ( см 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Р = 426, 72 см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1887 г. маслобойные заведения Н. Н.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Боталова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Д. 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Грохотова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закупали по 500 пудов льняного семени в год. Сколько кг семени они закупят за 5 лет?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500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= 2500 (пудов)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16,38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2500 = 40,950 (кг)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40,950 кг они закупят за 5 лет.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В 1558 г. Иван IV пожаловал Григорию Строганову «пустые» земли от устья реки Лысьвы вниз по обоим берегам Камы до устья Чусовой и всем впадающим в неё рекам на протяжении 88 верст. По позднейшим подсчётам 3400000 десятин земли. Сколько га земли пожаловал Иван IV Григорию Строганову?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NewRomanPSMT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Ответ: 3716200 га земли пожаловал Иван IV Григорию Строганову.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 жбан вмещалось 1 ведро.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вмещалось в 6 раз больше, чем в жбан. А в ушат на 4 ведра меньше, чем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кадец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Сколько литров вмещалось в 6 ушат, если 1 ведро 12 литров?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144 л вмещалось в 6 ушат.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864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СО СТАРИННЫМИ ЕДИНИЦАМИ ИЗМЕРЕНИЯ</a:t>
            </a: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23528" y="476672"/>
            <a:ext cx="813690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Изучив литературу, проведя анкетирование, я выяснила: что многие русские единицы измерения произошли от единиц стран Запада и Востока.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русском языке старинные единицы измерения и слова, их обозначающие сохранились, в основном, в виде пословиц и поговорок.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Знание старинных мер необходимо для общего развития.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во многих странах мира действует единая международная система единиц (система интернациональная - СИ), что облегчает внешнеполитические, экономические и торговые связи между странами.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Выдвинутая гипотеза подтвердилась. Старинные русские меры неудобны в использовании, но знать соотношение старинных русских мер и современных единиц измерения величин необходимо.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551723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692696"/>
            <a:ext cx="84249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повседневной жизни люди сталкиваются с математическими величинами ежедневно, не задумываясь, производят различные вычисления. С современными единицами измерения все знакомы. Они удобны и понятны.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Интересно, а как измеряли на Руси в старые времена? Почему не используются старинные единицы измерения в наше время? Необходимо ли знание старинных мер в современной школе? Эти вопросы послужили выбором темы работы.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исследование возможности и целесообразности использования старинных русских мер в современной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Изучить старинные русские меры длины, массы, площади, объёма.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Собрать и обработать материал.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Подобрать и составить задачи.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старинные русские меры.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использование старинных русских мер длины, массы, площади и объёма.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старинные русские меры неудобны в использовании, но знать соотношение старинных русских мер и современных единиц измерения величин необходимо, так как это поможет легче понять содержание учебных и художественных текстов.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979712" y="188640"/>
            <a:ext cx="5197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Старинные 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диницы измерения длины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248472" cy="48965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" name="Рисунок 3" descr="http://egorova.ucoz.ru/kartinki/3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64088" y="1052736"/>
            <a:ext cx="2592288" cy="205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 descr="http://docs.pravo.ru/getfile/1194639.gif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44008" y="3501008"/>
            <a:ext cx="1872208" cy="208823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3933056"/>
            <a:ext cx="790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Перст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100-bal.ru/pars_docs/refs/230/229763/229763_html_3d272974.png"/>
          <p:cNvPicPr/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3501008"/>
            <a:ext cx="1872000" cy="2088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NewRomanPSMT"/>
                <a:cs typeface="Times New Roman" pitchFamily="18" charset="0"/>
              </a:rPr>
              <a:t>Старинные единицы измерения длины</a:t>
            </a:r>
            <a:endParaRPr lang="ru-RU" sz="2800" i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692696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маленькая старинная единица длины, равная 2,54 мм (0,1 дюйма) или ширине пшеничного зерна.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s://im3-tub-ru.yandex.net/i?id=0974d477dbc16c5ccab8fad41584bea1&amp;n=33&amp;h=215&amp;w=33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120" y="1700808"/>
            <a:ext cx="2880320" cy="13681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pic>
        <p:nvPicPr>
          <p:cNvPr id="6" name="Рисунок 5" descr="http://dok.opredelim.com/pars_docs/refs/6/5695/img5.jpg"/>
          <p:cNvPicPr/>
          <p:nvPr/>
        </p:nvPicPr>
        <p:blipFill>
          <a:blip r:embed="rId3" cstate="print"/>
          <a:srcRect l="50499" t="22984" r="5352" b="8871"/>
          <a:stretch>
            <a:fillRect/>
          </a:stretch>
        </p:blipFill>
        <p:spPr bwMode="auto">
          <a:xfrm>
            <a:off x="3131840" y="4005064"/>
            <a:ext cx="2448272" cy="266429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990" name="Picture 6" descr="http://cdn.fishki.net/upload/post/201507/18/1600425/slide_14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8026" t="30240" r="66460" b="20621"/>
          <a:stretch>
            <a:fillRect/>
          </a:stretch>
        </p:blipFill>
        <p:spPr bwMode="auto">
          <a:xfrm>
            <a:off x="395536" y="2780928"/>
            <a:ext cx="2520280" cy="38884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692696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Царь Алексей Михайлович, повелел расставить вдоль дороги, ведшей от Калужской заставы Москвы до летнего дворца в селе Коломенском, столбы с орлами наверху на расстояние 700 саженей друг от друга. Позже о высоком и долговязом человеке стали говорить «ростом с коломенскую версту»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6" name="Picture 12" descr="http://cs628526.vk.me/v628526628/2212b/kJa7XoIQO9A.jpg"/>
          <p:cNvPicPr>
            <a:picLocks noChangeAspect="1" noChangeArrowheads="1"/>
          </p:cNvPicPr>
          <p:nvPr/>
        </p:nvPicPr>
        <p:blipFill>
          <a:blip r:embed="rId5" cstate="print"/>
          <a:srcRect l="5129" t="1512" r="8410" b="12305"/>
          <a:stretch>
            <a:fillRect/>
          </a:stretch>
        </p:blipFill>
        <p:spPr bwMode="auto">
          <a:xfrm>
            <a:off x="3347864" y="764704"/>
            <a:ext cx="2016224" cy="23042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31840" y="321297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Стандартный российский деревянный верстовой столб начала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lili-lilya2009.narod.ru/illustrazii/TM/70/2/3-1-9.jpg"/>
          <p:cNvPicPr/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6136" y="3356992"/>
            <a:ext cx="2628900" cy="230425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300192" y="5301208"/>
            <a:ext cx="171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Морская миля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-77326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XVIII века французы измерили расстояние по суше от города Дюнкерк на северном побережье Франции до Барселоны на юге Испании. Линию провели через Париж. </a:t>
            </a: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Одну десятимиллионную часть четверти французского меридиана решили считать единицей измерения и назвали ее метром.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метром родилась и метрическая система. В 1875 году ее приняли 17 стран, в том числе и Россия.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Французские революционеры видели одной из главных задач революции просвещение масс. Поэтому они разместили в часто посещаемых местах Парижа мраморные эталоны метра. Два из них сохранились до наших дней. </a:t>
            </a:r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://900igr.net/datas/fizika/Mera-massy/0022-022-Frantsuzskie-revoljutsionery-videli-odnoj-iz-glavnykh-zadach-revoljutsii.jpg"/>
          <p:cNvPicPr>
            <a:picLocks noChangeAspect="1" noChangeArrowheads="1"/>
          </p:cNvPicPr>
          <p:nvPr/>
        </p:nvPicPr>
        <p:blipFill>
          <a:blip r:embed="rId2" cstate="print"/>
          <a:srcRect l="11413" t="24150" r="12201" b="6551"/>
          <a:stretch>
            <a:fillRect/>
          </a:stretch>
        </p:blipFill>
        <p:spPr bwMode="auto">
          <a:xfrm>
            <a:off x="1043608" y="2852936"/>
            <a:ext cx="6768752" cy="3600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483768" y="3645024"/>
            <a:ext cx="38884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ерковец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 пудов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40 фунтов = 16,38 кг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96 золотников = 0,41 кг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3 золотника = 12,797 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олотник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4,27 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0,044 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8640"/>
            <a:ext cx="3359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Единицы измерения массы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unyou.ru/image/cache/data/babah/image-2111-800x800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764704"/>
            <a:ext cx="2088232" cy="223224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844824"/>
            <a:ext cx="1605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БЕРКОВЕЦ</a:t>
            </a:r>
            <a:r>
              <a:rPr lang="ru-RU" sz="2400" b="1" i="1" dirty="0" smtClean="0"/>
              <a:t> </a:t>
            </a:r>
            <a:endParaRPr lang="ru-RU" sz="2400" dirty="0"/>
          </a:p>
        </p:txBody>
      </p:sp>
      <p:pic>
        <p:nvPicPr>
          <p:cNvPr id="6" name="Рисунок 5" descr="http://fs1.ppt4web.ru/images/17412/99510/310/img5.jpg"/>
          <p:cNvPicPr/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51613" t="62069" r="6129" b="4310"/>
          <a:stretch>
            <a:fillRect/>
          </a:stretch>
        </p:blipFill>
        <p:spPr bwMode="auto">
          <a:xfrm>
            <a:off x="3563888" y="764704"/>
            <a:ext cx="2088232" cy="223224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2780928"/>
            <a:ext cx="1211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ЗОЛОТНИК</a:t>
            </a:r>
            <a:endParaRPr lang="ru-RU" sz="1400" dirty="0"/>
          </a:p>
        </p:txBody>
      </p:sp>
      <p:pic>
        <p:nvPicPr>
          <p:cNvPr id="8" name="Рисунок 7" descr="http://dok.opredelim.com/pars_docs/refs/46/45479/img10.jpg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2746" t="43548" r="5352" b="6855"/>
          <a:stretch>
            <a:fillRect/>
          </a:stretch>
        </p:blipFill>
        <p:spPr bwMode="auto">
          <a:xfrm>
            <a:off x="6444208" y="764704"/>
            <a:ext cx="2088232" cy="223224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96336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ppt4web.ru/images/1344/37929/640/img7.jpg"/>
          <p:cNvPicPr/>
          <p:nvPr/>
        </p:nvPicPr>
        <p:blipFill>
          <a:blip r:embed="rId5" cstate="print"/>
          <a:srcRect l="32031" t="43542" r="32656" b="9583"/>
          <a:stretch>
            <a:fillRect/>
          </a:stretch>
        </p:blipFill>
        <p:spPr bwMode="auto">
          <a:xfrm>
            <a:off x="539552" y="3429000"/>
            <a:ext cx="2088232" cy="22871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63688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dok.opredelim.com/pars_docs/refs/46/45479/img10.jpg"/>
          <p:cNvPicPr/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4212" t="41935" r="54944" b="6452"/>
          <a:stretch>
            <a:fillRect/>
          </a:stretch>
        </p:blipFill>
        <p:spPr bwMode="auto">
          <a:xfrm>
            <a:off x="6516216" y="3429000"/>
            <a:ext cx="2088232" cy="22193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588224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67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Единицы измерения площади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1520" y="1052736"/>
            <a:ext cx="57606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верста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250000 квадратных саженей = 1,138 кв. километра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десятина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2400 квадратных саженей = 1,093 гектара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копна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0,1 десятины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сажень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16 квадратных аршинов = 4,552 кв. метра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аршин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0,5058 кв. метра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вершок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19,76 кв. см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фут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9,29 кв. дюйма = 0,0929 кв. 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дюйм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6,452 кв. сантиметра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1 кв. линия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= 6,452 кв. миллиметра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573016"/>
            <a:ext cx="3444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Единицы измерения объёма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Ведро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1/40 бочки = 10 кружек = 30 фунтов воды = 20 водочных бутылок = 16 винных бутылок = 100 чарок = 200 шкаликов = 12 литров.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6548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Бочка</a:t>
            </a:r>
            <a:endParaRPr lang="ru-RU" sz="14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941168"/>
            <a:ext cx="1596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40 ведрам = 492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Старинные русские единицы измерения в пословицах и поговорках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23528" y="1195590"/>
            <a:ext cx="8280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«Это тебе не фунт изюму», - шутливое выражение о каком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непростом деле.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«Фунт пуду должен уступить», т. е. надо иметь уважение к старшим, более сведущим, опытным.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«От горшка два вершка, а уже указчик» - молодой человек, не имеющий жизненного опыта, но самонадеянно поучающий всех.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уступить ни пяди» -не отдать даже самой малости.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«Семь пядей во лбу» - об очень умном человеке.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 с ноготок, а борода с локоток» - о человеке незавидной внешности, но пользующемся авторитетом благодаря своему уму, социальному положению или жизненному опыту.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«Каждый купец на свой аршин меряет» - каждый судит о любом деле односторонне, исходя из собственных интересов.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 аршин борода, да ума на пядь» - о взрослом, но глупом человеке.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«Косая сажень в плечах» - широкоплечий, высокого роста человек.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три аршина в землю видит» - о внимательном, прозорливом человеке, от которого ничего невозможно утаить.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версту отстанешь - на десять догоняешь» - даже небольшое отставание очень трудно преодолевать.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«Мал золотник, да дорог» - так говорят о чем-нибудь незначительном на вид, но очень ценном.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«Сено - на пуды, а золото - на золотники» - каждая вещь имеет свою определенную ценность.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«Человека узнаешь, когда с ним пуд соли съешь» - нужно много времени, чтобы понять другого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Старые русские единицы измерения в литературных произведениях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1604553"/>
            <a:ext cx="813690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Знаменитый датский сказочник Х. К. Андерсен написал сказку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Дюймовочка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Андерсен о ней говорил так: «Она была такая нежная, маленькая всего с дюйм ростом, ее и прозвали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Дюймовочкой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 Павлович Ершов написал сказку в стихах, в которой тоже употребил старинные русские меры длины.  « Да ещё рожу конька ростом только в три вершка, на спине с двумя горбами, да с аршинными ушами».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С. Пушкин «Сказка о царе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Салтане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…» Сына бог им дал в аршин, и царица над ребенком, как орлица над орленком; шлет с письмом она гонца, чтоб обрадовать отца.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А. Некрасов «Дедушка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Мазай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зайцы» С каждой минутой вода подбиралась к бедным зверькам; уж под ними осталось меньше аршина земли в ширину, меньше сажени в длину.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Я. Маршак « Сказка про козла » Эй, не плачьте, баба с дедом! Накормлю я вас обедом, испеку пирог грибной в два аршина шириной.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1467</Words>
  <Application>Microsoft Office PowerPoint</Application>
  <PresentationFormat>Экран (4:3)</PresentationFormat>
  <Paragraphs>164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Белоусовы</dc:creator>
  <cp:lastModifiedBy>Ольга</cp:lastModifiedBy>
  <cp:revision>8</cp:revision>
  <dcterms:created xsi:type="dcterms:W3CDTF">2016-02-10T02:38:50Z</dcterms:created>
  <dcterms:modified xsi:type="dcterms:W3CDTF">2017-11-23T11:53:18Z</dcterms:modified>
</cp:coreProperties>
</file>