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11" r:id="rId2"/>
    <p:sldId id="257" r:id="rId3"/>
    <p:sldId id="259" r:id="rId4"/>
    <p:sldId id="294" r:id="rId5"/>
    <p:sldId id="301" r:id="rId6"/>
    <p:sldId id="302" r:id="rId7"/>
    <p:sldId id="312" r:id="rId8"/>
    <p:sldId id="286" r:id="rId9"/>
    <p:sldId id="285" r:id="rId10"/>
    <p:sldId id="299" r:id="rId11"/>
    <p:sldId id="313" r:id="rId12"/>
    <p:sldId id="307" r:id="rId13"/>
    <p:sldId id="309" r:id="rId14"/>
    <p:sldId id="30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0" autoAdjust="0"/>
    <p:restoredTop sz="94629" autoAdjust="0"/>
  </p:normalViewPr>
  <p:slideViewPr>
    <p:cSldViewPr>
      <p:cViewPr>
        <p:scale>
          <a:sx n="70" d="100"/>
          <a:sy n="70" d="100"/>
        </p:scale>
        <p:origin x="-14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A7DCC1-4CDC-4B83-BF07-50CC5BE0F862}" type="datetimeFigureOut">
              <a:rPr lang="ru-RU"/>
              <a:pPr>
                <a:defRPr/>
              </a:pPr>
              <a:t>06.08.2020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A80D6B-01F5-472F-B3B4-339462B1D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549130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6561BAF-1518-42C3-A8FD-AA75F688AC6D}" type="datetimeFigureOut">
              <a:rPr lang="ru-RU"/>
              <a:pPr>
                <a:defRPr/>
              </a:pPr>
              <a:t>06.08.2020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6A28CF-0591-4517-9876-0907F259F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88547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C22D89-01F7-488C-A020-38D5CD4A8DC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  <p:sp>
        <p:nvSpPr>
          <p:cNvPr id="16388" name="Верхний колонтитул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3E2FC-E39C-4E7F-A324-DC1EBE4E768F}" type="datetimeFigureOut">
              <a:rPr lang="ru-RU"/>
              <a:pPr>
                <a:defRPr/>
              </a:pPr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F37AB-3D7C-4668-B089-177A91251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1AEE1-9982-4D76-96CA-8C13BC9255F7}" type="datetimeFigureOut">
              <a:rPr lang="ru-RU"/>
              <a:pPr>
                <a:defRPr/>
              </a:pPr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A43AD-DC0D-48B3-962D-50708403F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E1DAA-5166-4E56-AC00-01026CE310AB}" type="datetimeFigureOut">
              <a:rPr lang="ru-RU"/>
              <a:pPr>
                <a:defRPr/>
              </a:pPr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D771A-6946-4902-9BAF-05A3FDDB3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76E44-1113-4532-A5C3-1F2089CAD788}" type="datetimeFigureOut">
              <a:rPr lang="ru-RU"/>
              <a:pPr>
                <a:defRPr/>
              </a:pPr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18790-05F9-4E56-BA29-30E7D1F86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B922C-10E0-4DF5-A2DB-51787514F900}" type="datetimeFigureOut">
              <a:rPr lang="ru-RU"/>
              <a:pPr>
                <a:defRPr/>
              </a:pPr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2AFA5-94BA-42A6-8C4D-D51C2EDEA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93D90-0964-43CD-BC4B-718B2DC8D13F}" type="datetimeFigureOut">
              <a:rPr lang="ru-RU"/>
              <a:pPr>
                <a:defRPr/>
              </a:pPr>
              <a:t>06.08.2020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0A70A-22FB-40F7-96A6-663D9E28F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A96DC-3839-410F-83F2-9DEB80964548}" type="datetimeFigureOut">
              <a:rPr lang="ru-RU"/>
              <a:pPr>
                <a:defRPr/>
              </a:pPr>
              <a:t>06.08.2020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23A3D-1BB5-4096-9B04-2FAAB9B75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A75E7-2F51-4BCE-9A27-1C7269796FE8}" type="datetimeFigureOut">
              <a:rPr lang="ru-RU"/>
              <a:pPr>
                <a:defRPr/>
              </a:pPr>
              <a:t>06.08.2020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3948A-C7EF-4243-AAB1-F46DD3BA7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C1FF8-8654-4107-B2E3-62D1387FF3CD}" type="datetimeFigureOut">
              <a:rPr lang="ru-RU"/>
              <a:pPr>
                <a:defRPr/>
              </a:pPr>
              <a:t>06.08.2020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DD09B-8113-4ABC-AE54-7037B445A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B7BAB-AAF2-4F2B-95EE-6D6DB5E7B1ED}" type="datetimeFigureOut">
              <a:rPr lang="ru-RU"/>
              <a:pPr>
                <a:defRPr/>
              </a:pPr>
              <a:t>06.08.2020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28773-264C-4E9E-B4D2-97BEF7530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0C3C5-0C04-4E54-B8D3-E37D4B379531}" type="datetimeFigureOut">
              <a:rPr lang="ru-RU"/>
              <a:pPr>
                <a:defRPr/>
              </a:pPr>
              <a:t>06.08.2020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B8666-A368-4E8A-A0B7-C1B80AB95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cs typeface="+mn-cs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6D26CA-E7C7-4A56-8367-65B394884606}" type="datetimeFigureOut">
              <a:rPr lang="ru-RU"/>
              <a:pPr>
                <a:defRPr/>
              </a:pPr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26375A-4F31-4164-97A3-7679ABAE5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2" r:id="rId9"/>
    <p:sldLayoutId id="2147483670" r:id="rId10"/>
    <p:sldLayoutId id="2147483671" r:id="rId11"/>
  </p:sldLayoutIdLst>
  <p:transition spd="med">
    <p:fade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Times New Roman" pitchFamily="18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Times New Roman" pitchFamily="18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Times New Roman" pitchFamily="18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Times New Roman" pitchFamily="18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3573016"/>
            <a:ext cx="4823768" cy="2016224"/>
          </a:xfrm>
        </p:spPr>
        <p:txBody>
          <a:bodyPr>
            <a:norm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Выполнили студенты: </a:t>
            </a:r>
            <a:r>
              <a:rPr lang="ru-RU" sz="18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Иваныкина</a:t>
            </a:r>
            <a:r>
              <a:rPr lang="ru-RU" sz="1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А.А, Родионова Д.О, Иванченко В.А,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Специальности 35.02.12 Садово-парковое и ландшафтное строительство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3курса,  группы СП-17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Руководитель: </a:t>
            </a:r>
            <a:r>
              <a:rPr lang="ru-RU" sz="18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Качина</a:t>
            </a:r>
            <a:r>
              <a:rPr lang="ru-RU" sz="1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О.С, </a:t>
            </a:r>
            <a:r>
              <a:rPr lang="ru-RU" sz="18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Шальнева</a:t>
            </a:r>
            <a:r>
              <a:rPr lang="ru-RU" sz="1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Е. Ю.</a:t>
            </a:r>
          </a:p>
          <a:p>
            <a:pPr defTabSz="914400" eaLnBrk="1" hangingPunct="1">
              <a:spcBef>
                <a:spcPct val="0"/>
              </a:spcBef>
              <a:spcAft>
                <a:spcPct val="0"/>
              </a:spcAft>
              <a:buClrTx/>
            </a:pPr>
            <a:endParaRPr lang="ru-RU" sz="1800" dirty="0" smtClean="0">
              <a:solidFill>
                <a:srgbClr val="000000"/>
              </a:solidFill>
            </a:endParaRPr>
          </a:p>
          <a:p>
            <a:pPr defTabSz="914400" eaLnBrk="1" hangingPunct="1">
              <a:spcBef>
                <a:spcPct val="0"/>
              </a:spcBef>
              <a:spcAft>
                <a:spcPct val="0"/>
              </a:spcAft>
              <a:buClrTx/>
            </a:pPr>
            <a:endParaRPr lang="ru-RU" sz="1800" dirty="0" smtClean="0">
              <a:solidFill>
                <a:srgbClr val="000000"/>
              </a:solidFill>
            </a:endParaRPr>
          </a:p>
          <a:p>
            <a:pPr defTabSz="914400" eaLnBrk="1" hangingPunct="1">
              <a:spcBef>
                <a:spcPct val="0"/>
              </a:spcBef>
              <a:spcAft>
                <a:spcPct val="0"/>
              </a:spcAft>
              <a:buClrTx/>
            </a:pPr>
            <a:endParaRPr lang="ru-RU" sz="1800" dirty="0" smtClean="0">
              <a:solidFill>
                <a:srgbClr val="000000"/>
              </a:solidFill>
            </a:endParaRPr>
          </a:p>
          <a:p>
            <a:pPr defTabSz="914400" eaLnBrk="1" hangingPunct="1"/>
            <a:endParaRPr lang="ru-RU" dirty="0" smtClean="0">
              <a:solidFill>
                <a:srgbClr val="404040"/>
              </a:solidFill>
            </a:endParaRPr>
          </a:p>
        </p:txBody>
      </p:sp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 Республики Хакасия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 Хакасский колледж профессиональных технологий, экономики и сервиса»</a:t>
            </a:r>
          </a:p>
        </p:txBody>
      </p:sp>
      <p:sp>
        <p:nvSpPr>
          <p:cNvPr id="15363" name="Заголовок 4"/>
          <p:cNvSpPr>
            <a:spLocks noGrp="1"/>
          </p:cNvSpPr>
          <p:nvPr>
            <p:ph type="ctrTitle"/>
          </p:nvPr>
        </p:nvSpPr>
        <p:spPr>
          <a:xfrm>
            <a:off x="3707904" y="980728"/>
            <a:ext cx="4824909" cy="2448272"/>
          </a:xfrm>
        </p:spPr>
        <p:txBody>
          <a:bodyPr/>
          <a:lstStyle/>
          <a:p>
            <a:pPr algn="ctr" defTabSz="914400" eaLnBrk="1" hangingPunct="1"/>
            <a:r>
              <a:rPr lang="ru-RU" sz="3600" dirty="0" smtClean="0">
                <a:solidFill>
                  <a:srgbClr val="000000"/>
                </a:solidFill>
                <a:cs typeface="Trebuchet MS" pitchFamily="34" charset="0"/>
              </a:rPr>
              <a:t/>
            </a:r>
            <a:br>
              <a:rPr lang="ru-RU" sz="3600" dirty="0" smtClean="0">
                <a:solidFill>
                  <a:srgbClr val="000000"/>
                </a:solidFill>
                <a:cs typeface="Trebuchet MS" pitchFamily="34" charset="0"/>
              </a:rPr>
            </a:br>
            <a:r>
              <a:rPr lang="ru-RU" sz="2400" dirty="0" smtClean="0">
                <a:solidFill>
                  <a:srgbClr val="000000"/>
                </a:solidFill>
                <a:cs typeface="Trebuchet MS" pitchFamily="34" charset="0"/>
              </a:rPr>
              <a:t>Проект озеленения центральной  части территории Хакасского колледжа профессиональных технологий, экономики и сервиса, расположенной улице Советской 173 г.Абакана</a:t>
            </a:r>
            <a:endParaRPr lang="ru-RU" sz="2400" dirty="0" smtClean="0">
              <a:cs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824" y="5065713"/>
            <a:ext cx="554461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331236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83968" y="6165304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latin typeface="+mj-lt"/>
              </a:rPr>
              <a:t>Абакан 2020</a:t>
            </a:r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536642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1"/>
            <a:ext cx="8712968" cy="504057"/>
          </a:xfrm>
        </p:spPr>
        <p:txBody>
          <a:bodyPr/>
          <a:lstStyle/>
          <a:p>
            <a:pPr algn="ctr"/>
            <a:r>
              <a:rPr lang="ru-RU" sz="2000" b="1" dirty="0" smtClean="0"/>
              <a:t>Календарный план </a:t>
            </a:r>
            <a:r>
              <a:rPr lang="ru-RU" sz="2000" b="1" dirty="0"/>
              <a:t>р</a:t>
            </a:r>
            <a:r>
              <a:rPr lang="ru-RU" sz="2000" b="1" dirty="0" smtClean="0"/>
              <a:t>еализация проекта  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04073591"/>
              </p:ext>
            </p:extLst>
          </p:nvPr>
        </p:nvGraphicFramePr>
        <p:xfrm>
          <a:off x="179512" y="620688"/>
          <a:ext cx="8784976" cy="6143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3468"/>
                <a:gridCol w="6551508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Срок выполнения работ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Виды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работ 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76643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Январь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dirty="0" smtClean="0"/>
                        <a:t>работа с техническим</a:t>
                      </a:r>
                      <a:r>
                        <a:rPr lang="ru-RU" sz="1600" baseline="0" dirty="0" smtClean="0"/>
                        <a:t> планом (изучение территории объекта проектирования);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baseline="0" dirty="0" smtClean="0"/>
                        <a:t> разработка ситуационного плана;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baseline="0" dirty="0" smtClean="0"/>
                        <a:t>разработка эскизов проектов  (определение генерального плана);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baseline="0" dirty="0" smtClean="0"/>
                        <a:t>составление сметы на материалы;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baseline="0" dirty="0" smtClean="0"/>
                        <a:t>закупка семенного материала и материала для реализации;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baseline="0" dirty="0" smtClean="0"/>
                        <a:t>утверждения плана реализации проекта;</a:t>
                      </a:r>
                    </a:p>
                  </a:txBody>
                  <a:tcPr/>
                </a:tc>
              </a:tr>
              <a:tr h="80837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Февраль – март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dirty="0" smtClean="0"/>
                        <a:t>посев семян однолетних цветочно-декоративных растений;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dirty="0" smtClean="0"/>
                        <a:t>у</a:t>
                      </a:r>
                      <a:r>
                        <a:rPr lang="ru-RU" sz="1600" baseline="0" dirty="0" smtClean="0"/>
                        <a:t>ход за посевами (пикировка, пересадка, подкормка, пинцировка, закаливание);</a:t>
                      </a:r>
                      <a:endParaRPr lang="ru-RU" sz="1600" dirty="0"/>
                    </a:p>
                  </a:txBody>
                  <a:tcPr/>
                </a:tc>
              </a:tr>
              <a:tr h="54401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Апрель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dirty="0" smtClean="0"/>
                        <a:t>подготовка территории (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smtClean="0"/>
                        <a:t>пересадка  многолетников, пересадка </a:t>
                      </a:r>
                      <a:r>
                        <a:rPr lang="ru-RU" sz="1600" baseline="0" dirty="0" smtClean="0"/>
                        <a:t>– посадка кустарников вдоль забора);</a:t>
                      </a:r>
                      <a:endParaRPr lang="ru-RU" sz="1600" dirty="0"/>
                    </a:p>
                  </a:txBody>
                  <a:tcPr/>
                </a:tc>
              </a:tr>
              <a:tr h="128740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Май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dirty="0" smtClean="0"/>
                        <a:t>разборка центральной</a:t>
                      </a:r>
                      <a:r>
                        <a:rPr lang="ru-RU" sz="1600" baseline="0" dirty="0" smtClean="0"/>
                        <a:t> клумбы;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baseline="0" dirty="0" smtClean="0"/>
                        <a:t>расчистка площади для создания модульного цветника;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baseline="0" dirty="0" smtClean="0"/>
                        <a:t>устройство модульного цветника;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baseline="0" dirty="0" smtClean="0"/>
                        <a:t>расчистка площади для создания групповой посадки;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baseline="0" dirty="0" smtClean="0"/>
                        <a:t>устройство групповой посадки;</a:t>
                      </a:r>
                      <a:endParaRPr lang="ru-RU" sz="1600" dirty="0" smtClean="0"/>
                    </a:p>
                  </a:txBody>
                  <a:tcPr/>
                </a:tc>
              </a:tr>
              <a:tr h="33118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Июнь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dirty="0" smtClean="0"/>
                        <a:t>высадка</a:t>
                      </a:r>
                      <a:r>
                        <a:rPr lang="ru-RU" sz="1600" baseline="0" dirty="0" smtClean="0"/>
                        <a:t> цветочно-декоративных растений в открытый грунт;</a:t>
                      </a:r>
                      <a:endParaRPr lang="ru-RU" sz="1600" dirty="0" smtClean="0"/>
                    </a:p>
                  </a:txBody>
                  <a:tcPr/>
                </a:tc>
              </a:tr>
              <a:tr h="71756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Июль</a:t>
                      </a:r>
                      <a:r>
                        <a:rPr lang="ru-RU" sz="1600" baseline="0" dirty="0" smtClean="0"/>
                        <a:t> - август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baseline="0" dirty="0" smtClean="0"/>
                        <a:t>уход за цветочно-декоративными растениями</a:t>
                      </a:r>
                      <a:endParaRPr lang="ru-RU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599654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4700" cy="736501"/>
          </a:xfrm>
        </p:spPr>
        <p:txBody>
          <a:bodyPr/>
          <a:lstStyle/>
          <a:p>
            <a:pPr algn="ctr"/>
            <a:r>
              <a:rPr lang="ru-RU" sz="2400" b="1" dirty="0" smtClean="0"/>
              <a:t>Видовые точки генерального плана</a:t>
            </a:r>
            <a:endParaRPr lang="ru-RU" sz="2400" dirty="0"/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475252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5301208"/>
            <a:ext cx="5281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Модульный цветник округлой формы</a:t>
            </a:r>
            <a:endParaRPr lang="ru-RU" sz="2000" b="1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50" y="188641"/>
            <a:ext cx="7124700" cy="648071"/>
          </a:xfrm>
        </p:spPr>
        <p:txBody>
          <a:bodyPr/>
          <a:lstStyle/>
          <a:p>
            <a:pPr algn="ctr"/>
            <a:r>
              <a:rPr lang="ru-RU" sz="2400" b="1" dirty="0"/>
              <a:t>Видовые точки </a:t>
            </a:r>
            <a:r>
              <a:rPr lang="ru-RU" sz="2400" b="1" dirty="0" smtClean="0"/>
              <a:t>генерального плана</a:t>
            </a:r>
            <a:endParaRPr lang="ru-RU" sz="2400" b="1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460851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91681" y="5157192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j-lt"/>
              </a:rPr>
              <a:t>Модульный цветник прямоугольной формы</a:t>
            </a:r>
            <a:endParaRPr lang="ru-RU" sz="2000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08222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50" y="404665"/>
            <a:ext cx="7124700" cy="792088"/>
          </a:xfrm>
        </p:spPr>
        <p:txBody>
          <a:bodyPr/>
          <a:lstStyle/>
          <a:p>
            <a:pPr algn="ctr"/>
            <a:r>
              <a:rPr lang="ru-RU" sz="2000" b="1" dirty="0" smtClean="0"/>
              <a:t>Видовые точки проекта</a:t>
            </a:r>
            <a:endParaRPr lang="ru-RU" sz="2000" b="1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303966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6096" y="299695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Групповая посадка</a:t>
            </a:r>
            <a:endParaRPr lang="ru-RU" sz="2400" b="1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1"/>
            <a:ext cx="8892480" cy="576063"/>
          </a:xfrm>
        </p:spPr>
        <p:txBody>
          <a:bodyPr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 Республики Хакасия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Хакасский колледж профессиональных технологий, экономики и сервиса»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256584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Выводы: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Изучили учебную литературу</a:t>
            </a:r>
            <a:r>
              <a:rPr lang="ru-RU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, справочники, нормативную документацию;</a:t>
            </a:r>
          </a:p>
          <a:p>
            <a:pPr algn="just">
              <a:buFont typeface="Book Antiqua" pitchFamily="18" charset="0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Провели </a:t>
            </a:r>
            <a:r>
              <a:rPr lang="ru-RU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анализ территории объекта проектирования;</a:t>
            </a:r>
          </a:p>
          <a:p>
            <a:pPr algn="just">
              <a:buFont typeface="Book Antiqua" pitchFamily="18" charset="0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Разработали </a:t>
            </a:r>
            <a:r>
              <a:rPr lang="ru-RU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варианты ландшафтных проектов 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центральной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частитерритории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колледжа;</a:t>
            </a:r>
          </a:p>
          <a:p>
            <a:pPr algn="just">
              <a:buFont typeface="Book Antiqua" pitchFamily="18" charset="0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Подобрали </a:t>
            </a:r>
            <a:r>
              <a:rPr lang="ru-RU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ассортимент растений для озеленения объекта проектирования;</a:t>
            </a:r>
          </a:p>
          <a:p>
            <a:pPr algn="just">
              <a:buFont typeface="Book Antiqua" pitchFamily="18" charset="0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Составили </a:t>
            </a:r>
            <a:r>
              <a:rPr lang="ru-RU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календарный план 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работ;</a:t>
            </a:r>
            <a:endParaRPr lang="ru-RU" sz="2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just">
              <a:buFont typeface="Book Antiqua" pitchFamily="18" charset="0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Составили </a:t>
            </a:r>
            <a:r>
              <a:rPr lang="ru-RU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смету на посадочный материал и материалы;</a:t>
            </a:r>
          </a:p>
          <a:p>
            <a:pPr algn="just">
              <a:spcAft>
                <a:spcPts val="1000"/>
              </a:spcAft>
              <a:buFont typeface="Book Antiqua" pitchFamily="18" charset="0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Разработали технологическую последовательность реализации проекта.</a:t>
            </a:r>
          </a:p>
          <a:p>
            <a:pPr algn="just">
              <a:spcAft>
                <a:spcPts val="1000"/>
              </a:spcAft>
              <a:buFont typeface="Book Antiqua" pitchFamily="18" charset="0"/>
              <a:buAutoNum type="arabicPeriod"/>
            </a:pPr>
            <a:endParaRPr lang="ru-RU" sz="2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100" dirty="0" smtClean="0"/>
          </a:p>
          <a:p>
            <a:pPr marL="0" indent="0">
              <a:lnSpc>
                <a:spcPct val="150000"/>
              </a:lnSpc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01712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764704"/>
          </a:xfrm>
        </p:spPr>
        <p:txBody>
          <a:bodyPr/>
          <a:lstStyle/>
          <a:p>
            <a:pPr algn="ctr" defTabSz="914400" eaLnBrk="1" hangingPunct="1"/>
            <a:r>
              <a:rPr lang="ru-RU" sz="160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Государственное бюджетное профессиональное образовательное учреждение Республики Хакасия</a:t>
            </a:r>
            <a:br>
              <a:rPr lang="ru-RU" sz="1400" b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« Хакасский колледж профессиональных технологий, экономики и сервиса»</a:t>
            </a:r>
            <a:br>
              <a:rPr lang="ru-RU" sz="1400" b="1" dirty="0" smtClean="0">
                <a:solidFill>
                  <a:srgbClr val="000000"/>
                </a:solidFill>
                <a:cs typeface="Times New Roman" pitchFamily="18" charset="0"/>
              </a:rPr>
            </a:br>
            <a:endParaRPr lang="ru-RU" sz="1400" b="1" dirty="0" smtClean="0">
              <a:cs typeface="Trebuchet MS" pitchFamily="34" charset="0"/>
            </a:endParaRPr>
          </a:p>
        </p:txBody>
      </p:sp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560096" y="1484784"/>
            <a:ext cx="80645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</a:rPr>
              <a:t>Объект </a:t>
            </a:r>
            <a:r>
              <a:rPr lang="ru-RU" sz="2000" b="1" dirty="0" smtClean="0">
                <a:latin typeface="Times New Roman" pitchFamily="18" charset="0"/>
              </a:rPr>
              <a:t>исследования</a:t>
            </a:r>
            <a:r>
              <a:rPr lang="ru-RU" sz="2000" dirty="0" smtClean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–</a:t>
            </a:r>
            <a:r>
              <a:rPr lang="ru-RU" sz="2000" dirty="0" smtClean="0">
                <a:latin typeface="Times New Roman" pitchFamily="18" charset="0"/>
              </a:rPr>
              <a:t> территория </a:t>
            </a:r>
            <a:r>
              <a:rPr lang="ru-RU" sz="2000" dirty="0">
                <a:latin typeface="Times New Roman" pitchFamily="18" charset="0"/>
              </a:rPr>
              <a:t>ограниченного пользования.</a:t>
            </a:r>
          </a:p>
          <a:p>
            <a:endParaRPr lang="ru-RU" sz="2000" b="1" dirty="0">
              <a:latin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</a:rPr>
              <a:t>Предмет исследования – </a:t>
            </a:r>
            <a:r>
              <a:rPr lang="ru-RU" sz="2000" dirty="0">
                <a:latin typeface="Times New Roman" pitchFamily="18" charset="0"/>
              </a:rPr>
              <a:t>проект озеленения </a:t>
            </a:r>
            <a:r>
              <a:rPr lang="ru-RU" sz="2000" dirty="0" smtClean="0">
                <a:latin typeface="Times New Roman" pitchFamily="18" charset="0"/>
              </a:rPr>
              <a:t>центральной части </a:t>
            </a:r>
            <a:r>
              <a:rPr lang="ru-RU" sz="2000" dirty="0">
                <a:latin typeface="Times New Roman" pitchFamily="18" charset="0"/>
              </a:rPr>
              <a:t>территории Хакасского колледжа профессиональных технологий экономики и сервиса, </a:t>
            </a:r>
            <a:r>
              <a:rPr lang="ru-RU" sz="2000" dirty="0" smtClean="0">
                <a:latin typeface="Times New Roman" pitchFamily="18" charset="0"/>
              </a:rPr>
              <a:t>расположенной по </a:t>
            </a:r>
            <a:r>
              <a:rPr lang="ru-RU" sz="2000" dirty="0">
                <a:latin typeface="Times New Roman" pitchFamily="18" charset="0"/>
              </a:rPr>
              <a:t>улице Советская 173. </a:t>
            </a:r>
          </a:p>
          <a:p>
            <a:endParaRPr lang="ru-RU" sz="2000" dirty="0">
              <a:latin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</a:rPr>
              <a:t>Цель </a:t>
            </a:r>
            <a:r>
              <a:rPr lang="ru-RU" sz="2000" b="1" dirty="0" smtClean="0">
                <a:latin typeface="Times New Roman" pitchFamily="18" charset="0"/>
              </a:rPr>
              <a:t>работы – </a:t>
            </a:r>
            <a:r>
              <a:rPr lang="ru-RU" sz="2000" dirty="0" smtClean="0">
                <a:latin typeface="Times New Roman" pitchFamily="18" charset="0"/>
              </a:rPr>
              <a:t>разработка  проекта </a:t>
            </a:r>
            <a:r>
              <a:rPr lang="ru-RU" sz="2000" dirty="0">
                <a:latin typeface="Times New Roman" pitchFamily="18" charset="0"/>
              </a:rPr>
              <a:t>озеленения  </a:t>
            </a:r>
            <a:r>
              <a:rPr lang="ru-RU" sz="2000" dirty="0" smtClean="0">
                <a:latin typeface="Times New Roman" pitchFamily="18" charset="0"/>
              </a:rPr>
              <a:t>центральной </a:t>
            </a:r>
            <a:r>
              <a:rPr lang="ru-RU" sz="2000" dirty="0">
                <a:latin typeface="Times New Roman" pitchFamily="18" charset="0"/>
              </a:rPr>
              <a:t>части территории Хакасского колледжа профессиональных технологий экономики и сервиса, </a:t>
            </a:r>
            <a:r>
              <a:rPr lang="ru-RU" sz="2000" dirty="0" smtClean="0">
                <a:latin typeface="Times New Roman" pitchFamily="18" charset="0"/>
              </a:rPr>
              <a:t>расположенной </a:t>
            </a:r>
            <a:r>
              <a:rPr lang="ru-RU" sz="2000" dirty="0">
                <a:latin typeface="Times New Roman" pitchFamily="18" charset="0"/>
              </a:rPr>
              <a:t>по улице Советская 173.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1"/>
          </a:xfrm>
        </p:spPr>
        <p:txBody>
          <a:bodyPr/>
          <a:lstStyle/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 Республики Хакасия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Хакасский колледж профессиональных технологий, экономики и сервиса»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 smtClean="0">
              <a:solidFill>
                <a:schemeClr val="tx1"/>
              </a:solidFill>
              <a:cs typeface="Trebuchet MS" pitchFamily="34" charset="0"/>
            </a:endParaRPr>
          </a:p>
        </p:txBody>
      </p:sp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827088" y="980728"/>
            <a:ext cx="770572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Book Antiqua" pitchFamily="18" charset="0"/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Book Antiqua" pitchFamily="18" charset="0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Изучить учебную литературу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справочники, нормативную документацию;</a:t>
            </a:r>
          </a:p>
          <a:p>
            <a:pPr marL="342900" indent="-342900" algn="just">
              <a:lnSpc>
                <a:spcPct val="150000"/>
              </a:lnSpc>
              <a:buFont typeface="Book Antiqua" pitchFamily="18" charset="0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Провести анализ территории объекта проектирования;</a:t>
            </a:r>
          </a:p>
          <a:p>
            <a:pPr marL="342900" indent="-342900" algn="just">
              <a:lnSpc>
                <a:spcPct val="150000"/>
              </a:lnSpc>
              <a:buFont typeface="Book Antiqua" pitchFamily="18" charset="0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Разработать варианты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ландшафтных проектов центральной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части территории колледжа;</a:t>
            </a:r>
          </a:p>
          <a:p>
            <a:pPr marL="342900" indent="-342900" algn="just">
              <a:lnSpc>
                <a:spcPct val="150000"/>
              </a:lnSpc>
              <a:buFont typeface="Book Antiqua" pitchFamily="18" charset="0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Подобрать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ассортимент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растений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озеленения объекта проектирования;</a:t>
            </a:r>
          </a:p>
          <a:p>
            <a:pPr marL="342900" indent="-342900" algn="just">
              <a:lnSpc>
                <a:spcPct val="150000"/>
              </a:lnSpc>
              <a:buFont typeface="Book Antiqua" pitchFamily="18" charset="0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Составить календарный план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реализации проекта;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Book Antiqua" pitchFamily="18" charset="0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Составить смету на посадочный материал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материалы;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Book Antiqua" pitchFamily="18" charset="0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Реализовать проект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озеленения фасадной части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территории колледжа.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196753"/>
            <a:ext cx="2376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latin typeface="+mj-lt"/>
                <a:cs typeface="Trebuchet MS" pitchFamily="34" charset="0"/>
              </a:rPr>
              <a:t>Задачи:</a:t>
            </a:r>
            <a:endParaRPr lang="ru-RU" sz="2000" u="sng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1009650" y="476672"/>
            <a:ext cx="7124700" cy="79208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Ситуационный план  территории колледжа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8064896" cy="489277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451" y="200819"/>
            <a:ext cx="7124700" cy="707901"/>
          </a:xfrm>
        </p:spPr>
        <p:txBody>
          <a:bodyPr/>
          <a:lstStyle/>
          <a:p>
            <a:pPr algn="ctr"/>
            <a:r>
              <a:rPr lang="ru-RU" sz="2400" b="1" dirty="0" smtClean="0"/>
              <a:t>Фотографии территории объекта проектирования</a:t>
            </a:r>
            <a:endParaRPr lang="ru-RU" sz="2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09" y="1124744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15413"/>
            <a:ext cx="3672408" cy="275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801" y="4115413"/>
            <a:ext cx="3989216" cy="274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801" y="1124744"/>
            <a:ext cx="4010009" cy="277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67661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24700" cy="923925"/>
          </a:xfrm>
        </p:spPr>
        <p:txBody>
          <a:bodyPr/>
          <a:lstStyle/>
          <a:p>
            <a:pPr algn="ctr"/>
            <a:r>
              <a:rPr lang="ru-RU" sz="2000" b="1" dirty="0" smtClean="0"/>
              <a:t>Варианты ландшафтных проектов модульного цветника</a:t>
            </a:r>
            <a:endParaRPr lang="ru-RU" sz="2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318969" cy="282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905" y="1124744"/>
            <a:ext cx="399499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08" y="4220193"/>
            <a:ext cx="4315800" cy="247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905" y="4220194"/>
            <a:ext cx="4001319" cy="242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97278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50" y="332657"/>
            <a:ext cx="7124700" cy="720079"/>
          </a:xfrm>
        </p:spPr>
        <p:txBody>
          <a:bodyPr/>
          <a:lstStyle/>
          <a:p>
            <a:pPr algn="ctr"/>
            <a:r>
              <a:rPr lang="ru-RU" sz="2000" b="1" dirty="0" smtClean="0"/>
              <a:t>Варианты ландшафтных проектов </a:t>
            </a:r>
            <a:endParaRPr lang="ru-RU" sz="2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36724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24744"/>
            <a:ext cx="3600400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89041"/>
            <a:ext cx="367240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861048"/>
            <a:ext cx="36004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569325" cy="647700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cs typeface="Trebuchet MS" pitchFamily="34" charset="0"/>
              </a:rPr>
              <a:t>Генеральный план проекта озеленения центральной  части колледжа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365104"/>
            <a:ext cx="41044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388843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484784"/>
            <a:ext cx="396044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043608" y="404665"/>
            <a:ext cx="7124700" cy="648072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cs typeface="Arial" charset="0"/>
              </a:rPr>
              <a:t>Затраты на реализацию проекта</a:t>
            </a:r>
            <a:endParaRPr lang="ru-RU" sz="2000" b="1" dirty="0" smtClean="0">
              <a:cs typeface="Trebuchet MS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80533914"/>
              </p:ext>
            </p:extLst>
          </p:nvPr>
        </p:nvGraphicFramePr>
        <p:xfrm>
          <a:off x="755576" y="1484784"/>
          <a:ext cx="7594798" cy="4608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2038863"/>
                <a:gridCol w="2531599"/>
              </a:tblGrid>
              <a:tr h="72857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 статьи затрат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Кол – во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Стоимость (рублей)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40818">
                <a:tc>
                  <a:txBody>
                    <a:bodyPr/>
                    <a:lstStyle/>
                    <a:p>
                      <a:r>
                        <a:rPr lang="ru-RU" dirty="0" smtClean="0"/>
                        <a:t>1. Семенной материал (однолетние цветочно-декоративные</a:t>
                      </a:r>
                      <a:r>
                        <a:rPr lang="ru-RU" baseline="0" dirty="0" smtClean="0"/>
                        <a:t> растения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183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пакетиков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6 402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422110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r>
                        <a:rPr lang="ru-RU" baseline="0" dirty="0" smtClean="0"/>
                        <a:t> Бордюрная лента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рулона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3900</a:t>
                      </a:r>
                      <a:endParaRPr lang="ru-RU" dirty="0"/>
                    </a:p>
                  </a:txBody>
                  <a:tcPr/>
                </a:tc>
              </a:tr>
              <a:tr h="422110">
                <a:tc>
                  <a:txBody>
                    <a:bodyPr/>
                    <a:lstStyle/>
                    <a:p>
                      <a:r>
                        <a:rPr lang="ru-RU" dirty="0" smtClean="0"/>
                        <a:t>3. Перегной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15м³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18000 </a:t>
                      </a:r>
                      <a:endParaRPr lang="ru-RU" dirty="0"/>
                    </a:p>
                  </a:txBody>
                  <a:tcPr/>
                </a:tc>
              </a:tr>
              <a:tr h="422110">
                <a:tc>
                  <a:txBody>
                    <a:bodyPr/>
                    <a:lstStyle/>
                    <a:p>
                      <a:r>
                        <a:rPr lang="ru-RU" dirty="0" smtClean="0"/>
                        <a:t>4. Почва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15м³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14500</a:t>
                      </a:r>
                      <a:endParaRPr lang="ru-RU" dirty="0"/>
                    </a:p>
                  </a:txBody>
                  <a:tcPr/>
                </a:tc>
              </a:tr>
              <a:tr h="422110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Газонная смесь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720</a:t>
                      </a:r>
                      <a:endParaRPr lang="ru-RU" dirty="0"/>
                    </a:p>
                  </a:txBody>
                  <a:tcPr/>
                </a:tc>
              </a:tr>
              <a:tr h="728573">
                <a:tc>
                  <a:txBody>
                    <a:bodyPr/>
                    <a:lstStyle/>
                    <a:p>
                      <a:r>
                        <a:rPr lang="ru-RU" dirty="0" smtClean="0"/>
                        <a:t>6. Отсыпка (мраморная</a:t>
                      </a:r>
                      <a:r>
                        <a:rPr lang="ru-RU" baseline="0" dirty="0" smtClean="0"/>
                        <a:t> крошка, кора)</a:t>
                      </a:r>
                      <a:endParaRPr lang="ru-RU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100кг </a:t>
                      </a:r>
                    </a:p>
                    <a:p>
                      <a:pPr algn="ctr"/>
                      <a:r>
                        <a:rPr lang="ru-RU" dirty="0" smtClean="0"/>
                        <a:t>2 мешка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500</a:t>
                      </a:r>
                    </a:p>
                    <a:p>
                      <a:pPr algn="ctr"/>
                      <a:r>
                        <a:rPr lang="ru-RU" dirty="0" smtClean="0"/>
                        <a:t>150</a:t>
                      </a:r>
                      <a:endParaRPr lang="ru-RU" dirty="0"/>
                    </a:p>
                  </a:txBody>
                  <a:tcPr/>
                </a:tc>
              </a:tr>
              <a:tr h="422110">
                <a:tc gridSpan="3"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Итого:    43 802рублей</a:t>
                      </a:r>
                      <a:r>
                        <a:rPr lang="ru-RU" b="1" baseline="0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1970</TotalTime>
  <Words>459</Words>
  <Application>Microsoft Office PowerPoint</Application>
  <PresentationFormat>Экран (4:3)</PresentationFormat>
  <Paragraphs>99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Spring</vt:lpstr>
      <vt:lpstr> Проект озеленения центральной  части территории Хакасского колледжа профессиональных технологий, экономики и сервиса, расположенной улице Советской 173 г.Абакана</vt:lpstr>
      <vt:lpstr>  Государственное бюджетное профессиональное образовательное учреждение Республики Хакасия « Хакасский колледж профессиональных технологий, экономики и сервиса» </vt:lpstr>
      <vt:lpstr>Государственное бюджетное профессиональное образовательное учреждение Республики Хакасия « Хакасский колледж профессиональных технологий, экономики и сервиса» </vt:lpstr>
      <vt:lpstr>Ситуационный план  территории колледжа</vt:lpstr>
      <vt:lpstr>Фотографии территории объекта проектирования</vt:lpstr>
      <vt:lpstr>Варианты ландшафтных проектов модульного цветника</vt:lpstr>
      <vt:lpstr>Варианты ландшафтных проектов </vt:lpstr>
      <vt:lpstr>Генеральный план проекта озеленения центральной  части колледжа</vt:lpstr>
      <vt:lpstr>Затраты на реализацию проекта</vt:lpstr>
      <vt:lpstr>Календарный план реализация проекта  </vt:lpstr>
      <vt:lpstr>Видовые точки генерального плана</vt:lpstr>
      <vt:lpstr>Видовые точки генерального плана</vt:lpstr>
      <vt:lpstr>Видовые точки проекта</vt:lpstr>
      <vt:lpstr>Государственное бюджетное профессиональное образовательное учреждение Республики Хакасия « Хакасский колледж профессиональных технологий, экономики и сервиса»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Алиса</dc:creator>
  <cp:lastModifiedBy>Данил Качин</cp:lastModifiedBy>
  <cp:revision>151</cp:revision>
  <dcterms:created xsi:type="dcterms:W3CDTF">2017-01-28T09:21:03Z</dcterms:created>
  <dcterms:modified xsi:type="dcterms:W3CDTF">2020-08-06T07:53:16Z</dcterms:modified>
</cp:coreProperties>
</file>