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56" r:id="rId2"/>
    <p:sldId id="282" r:id="rId3"/>
    <p:sldId id="278" r:id="rId4"/>
    <p:sldId id="275" r:id="rId5"/>
    <p:sldId id="281" r:id="rId6"/>
    <p:sldId id="274" r:id="rId7"/>
    <p:sldId id="259" r:id="rId8"/>
    <p:sldId id="258" r:id="rId9"/>
    <p:sldId id="276" r:id="rId10"/>
    <p:sldId id="277" r:id="rId11"/>
    <p:sldId id="279" r:id="rId12"/>
    <p:sldId id="280" r:id="rId13"/>
    <p:sldId id="261" r:id="rId14"/>
    <p:sldId id="262" r:id="rId15"/>
    <p:sldId id="263" r:id="rId16"/>
    <p:sldId id="264" r:id="rId17"/>
    <p:sldId id="266" r:id="rId18"/>
    <p:sldId id="267" r:id="rId19"/>
    <p:sldId id="268" r:id="rId20"/>
    <p:sldId id="269" r:id="rId21"/>
    <p:sldId id="270" r:id="rId22"/>
    <p:sldId id="271" r:id="rId23"/>
    <p:sldId id="272" r:id="rId24"/>
    <p:sldId id="273"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Наталья"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58370"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583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A9A5D7C-E0C2-4BDE-920B-37522039719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52EA40C-96BB-40F5-A225-212B4AAD3F7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BC725C7-B589-49AD-B239-2B6E781AA18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81E85D6-F3BC-4A52-9476-0B218B7E8BF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1B24598-F58F-49FC-A7ED-BE1FFD2BE56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8C2D8A5-0594-445B-84C2-38E46FABECB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110B261-B677-48DA-9722-7A7812047D3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89196EE-4AB0-4361-B9F6-25B1F15432B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8620943-A92C-4EB8-988D-145B3D63054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DFF845E-0193-40B4-AD2D-FB4E7794F49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4C84048-DC90-49D4-BADB-1C5E8712DCC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73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95F1219D-FAC5-4FC7-A987-12ABD35CE47F}"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260350"/>
            <a:ext cx="7772400" cy="1736725"/>
          </a:xfrm>
        </p:spPr>
        <p:txBody>
          <a:bodyPr/>
          <a:lstStyle/>
          <a:p>
            <a:pPr eaLnBrk="1" hangingPunct="1">
              <a:defRPr/>
            </a:pPr>
            <a:r>
              <a:rPr lang="ru-RU" sz="6000" smtClean="0">
                <a:solidFill>
                  <a:schemeClr val="tx1"/>
                </a:solidFill>
              </a:rPr>
              <a:t>СНГ</a:t>
            </a:r>
          </a:p>
        </p:txBody>
      </p:sp>
      <p:sp>
        <p:nvSpPr>
          <p:cNvPr id="2051" name="Rectangle 3"/>
          <p:cNvSpPr>
            <a:spLocks noGrp="1" noChangeArrowheads="1"/>
          </p:cNvSpPr>
          <p:nvPr>
            <p:ph type="subTitle" idx="1"/>
          </p:nvPr>
        </p:nvSpPr>
        <p:spPr>
          <a:xfrm>
            <a:off x="1331913" y="2133600"/>
            <a:ext cx="6400800" cy="1752600"/>
          </a:xfrm>
        </p:spPr>
        <p:txBody>
          <a:bodyPr/>
          <a:lstStyle/>
          <a:p>
            <a:pPr eaLnBrk="1" hangingPunct="1">
              <a:defRPr/>
            </a:pPr>
            <a:r>
              <a:rPr lang="ru-RU" sz="6000" smtClean="0"/>
              <a:t>СОДРУЖЕСТВО</a:t>
            </a:r>
          </a:p>
          <a:p>
            <a:pPr eaLnBrk="1" hangingPunct="1">
              <a:defRPr/>
            </a:pPr>
            <a:r>
              <a:rPr lang="ru-RU" sz="6000" smtClean="0">
                <a:solidFill>
                  <a:schemeClr val="bg1"/>
                </a:solidFill>
              </a:rPr>
              <a:t>НЕЗАВИСИМЫХ</a:t>
            </a:r>
          </a:p>
          <a:p>
            <a:pPr eaLnBrk="1" hangingPunct="1">
              <a:defRPr/>
            </a:pPr>
            <a:r>
              <a:rPr lang="ru-RU" sz="6000" smtClean="0">
                <a:solidFill>
                  <a:srgbClr val="CC0000"/>
                </a:solidFill>
              </a:rPr>
              <a:t>ГОСУДАРСТВ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ru-RU" sz="4000" b="1" smtClean="0">
                <a:solidFill>
                  <a:srgbClr val="CC0000"/>
                </a:solidFill>
              </a:rPr>
              <a:t>Органы СНГ</a:t>
            </a:r>
            <a:r>
              <a:rPr lang="ru-RU" sz="4000" smtClean="0">
                <a:solidFill>
                  <a:srgbClr val="CC0000"/>
                </a:solidFill>
              </a:rPr>
              <a:t/>
            </a:r>
            <a:br>
              <a:rPr lang="ru-RU" sz="4000" smtClean="0">
                <a:solidFill>
                  <a:srgbClr val="CC0000"/>
                </a:solidFill>
              </a:rPr>
            </a:br>
            <a:endParaRPr lang="ru-RU" sz="4000" smtClean="0">
              <a:solidFill>
                <a:srgbClr val="CC0000"/>
              </a:solidFill>
            </a:endParaRPr>
          </a:p>
        </p:txBody>
      </p:sp>
      <p:sp>
        <p:nvSpPr>
          <p:cNvPr id="45059" name="Rectangle 3"/>
          <p:cNvSpPr>
            <a:spLocks noGrp="1" noChangeArrowheads="1"/>
          </p:cNvSpPr>
          <p:nvPr>
            <p:ph type="body" idx="1"/>
          </p:nvPr>
        </p:nvSpPr>
        <p:spPr/>
        <p:txBody>
          <a:bodyPr/>
          <a:lstStyle/>
          <a:p>
            <a:pPr eaLnBrk="1" hangingPunct="1">
              <a:lnSpc>
                <a:spcPct val="90000"/>
              </a:lnSpc>
              <a:defRPr/>
            </a:pPr>
            <a:r>
              <a:rPr lang="ru-RU" sz="2800" smtClean="0"/>
              <a:t>Совет глав государств, </a:t>
            </a:r>
          </a:p>
          <a:p>
            <a:pPr eaLnBrk="1" hangingPunct="1">
              <a:lnSpc>
                <a:spcPct val="90000"/>
              </a:lnSpc>
              <a:defRPr/>
            </a:pPr>
            <a:r>
              <a:rPr lang="ru-RU" sz="2800" smtClean="0"/>
              <a:t>Совет глав правительств, </a:t>
            </a:r>
          </a:p>
          <a:p>
            <a:pPr eaLnBrk="1" hangingPunct="1">
              <a:lnSpc>
                <a:spcPct val="90000"/>
              </a:lnSpc>
              <a:defRPr/>
            </a:pPr>
            <a:r>
              <a:rPr lang="ru-RU" sz="2800" smtClean="0"/>
              <a:t>Совет министров иностранных дел,</a:t>
            </a:r>
          </a:p>
          <a:p>
            <a:pPr eaLnBrk="1" hangingPunct="1">
              <a:lnSpc>
                <a:spcPct val="90000"/>
              </a:lnSpc>
              <a:defRPr/>
            </a:pPr>
            <a:r>
              <a:rPr lang="ru-RU" sz="2800" smtClean="0"/>
              <a:t>Межгосударственный экономический совет, </a:t>
            </a:r>
          </a:p>
          <a:p>
            <a:pPr eaLnBrk="1" hangingPunct="1">
              <a:lnSpc>
                <a:spcPct val="90000"/>
              </a:lnSpc>
              <a:defRPr/>
            </a:pPr>
            <a:r>
              <a:rPr lang="ru-RU" sz="2800" smtClean="0"/>
              <a:t>Межпарламентская ассамблея с центром в Санкт-Петербурге и др. </a:t>
            </a:r>
          </a:p>
          <a:p>
            <a:pPr eaLnBrk="1" hangingPunct="1">
              <a:lnSpc>
                <a:spcPct val="90000"/>
              </a:lnSpc>
              <a:defRPr/>
            </a:pPr>
            <a:r>
              <a:rPr lang="ru-RU" sz="2800" smtClean="0"/>
              <a:t>Постоянно действующий орган СНГ -Координационно-консультативный комитет в Минске.</a:t>
            </a:r>
          </a:p>
          <a:p>
            <a:pPr eaLnBrk="1" hangingPunct="1">
              <a:lnSpc>
                <a:spcPct val="90000"/>
              </a:lnSpc>
              <a:defRPr/>
            </a:pPr>
            <a:endParaRPr lang="ru-RU" sz="2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ru-RU" sz="4000" b="1" smtClean="0">
                <a:solidFill>
                  <a:srgbClr val="CC0000"/>
                </a:solidFill>
              </a:rPr>
              <a:t>Для чего нужно СНГ?</a:t>
            </a:r>
            <a:r>
              <a:rPr lang="ru-RU" sz="4000" smtClean="0">
                <a:solidFill>
                  <a:srgbClr val="CC0000"/>
                </a:solidFill>
              </a:rPr>
              <a:t/>
            </a:r>
            <a:br>
              <a:rPr lang="ru-RU" sz="4000" smtClean="0">
                <a:solidFill>
                  <a:srgbClr val="CC0000"/>
                </a:solidFill>
              </a:rPr>
            </a:br>
            <a:endParaRPr lang="ru-RU" sz="4000" smtClean="0">
              <a:solidFill>
                <a:srgbClr val="CC0000"/>
              </a:solidFill>
            </a:endParaRPr>
          </a:p>
        </p:txBody>
      </p:sp>
      <p:sp>
        <p:nvSpPr>
          <p:cNvPr id="47107" name="Rectangle 3"/>
          <p:cNvSpPr>
            <a:spLocks noGrp="1" noChangeArrowheads="1"/>
          </p:cNvSpPr>
          <p:nvPr>
            <p:ph type="body" idx="1"/>
          </p:nvPr>
        </p:nvSpPr>
        <p:spPr/>
        <p:txBody>
          <a:bodyPr/>
          <a:lstStyle/>
          <a:p>
            <a:pPr eaLnBrk="1" hangingPunct="1">
              <a:lnSpc>
                <a:spcPct val="80000"/>
              </a:lnSpc>
              <a:defRPr/>
            </a:pPr>
            <a:r>
              <a:rPr lang="ru-RU" sz="1800" smtClean="0">
                <a:solidFill>
                  <a:srgbClr val="CC0000"/>
                </a:solidFill>
              </a:rPr>
              <a:t>Основными целями организации являются:</a:t>
            </a:r>
            <a:br>
              <a:rPr lang="ru-RU" sz="1800" smtClean="0">
                <a:solidFill>
                  <a:srgbClr val="CC0000"/>
                </a:solidFill>
              </a:rPr>
            </a:br>
            <a:endParaRPr lang="ru-RU" sz="1800" smtClean="0">
              <a:solidFill>
                <a:srgbClr val="CC0000"/>
              </a:solidFill>
            </a:endParaRPr>
          </a:p>
          <a:p>
            <a:pPr eaLnBrk="1" hangingPunct="1">
              <a:lnSpc>
                <a:spcPct val="80000"/>
              </a:lnSpc>
              <a:defRPr/>
            </a:pPr>
            <a:r>
              <a:rPr lang="ru-RU" sz="1800" smtClean="0"/>
              <a:t>сотрудничество в политической, экономической, экологической, гуманитарной, культурной и иных областях;</a:t>
            </a:r>
            <a:br>
              <a:rPr lang="ru-RU" sz="1800" smtClean="0"/>
            </a:br>
            <a:r>
              <a:rPr lang="ru-RU" sz="1800" smtClean="0"/>
              <a:t>всестороннее развитие государств-членов в рамках общего экономического пространства, межгосударственной кооперации и интеграции;</a:t>
            </a:r>
            <a:br>
              <a:rPr lang="ru-RU" sz="1800" smtClean="0"/>
            </a:br>
            <a:r>
              <a:rPr lang="ru-RU" sz="1800" smtClean="0"/>
              <a:t>обеспечение прав и свобод человека;</a:t>
            </a:r>
            <a:br>
              <a:rPr lang="ru-RU" sz="1800" smtClean="0"/>
            </a:br>
            <a:r>
              <a:rPr lang="ru-RU" sz="1800" smtClean="0"/>
              <a:t>сотрудничество в обеспечении международного мира и безопасности, достижение всеобщего и полного разоружения;</a:t>
            </a:r>
            <a:br>
              <a:rPr lang="ru-RU" sz="1800" smtClean="0"/>
            </a:br>
            <a:r>
              <a:rPr lang="ru-RU" sz="1800" smtClean="0"/>
              <a:t>взаимная правовая помощь;</a:t>
            </a:r>
            <a:br>
              <a:rPr lang="ru-RU" sz="1800" smtClean="0"/>
            </a:br>
            <a:r>
              <a:rPr lang="ru-RU" sz="1800" smtClean="0"/>
              <a:t>мирное разрешение споров и конфликтов между государствами организации.</a:t>
            </a:r>
            <a:br>
              <a:rPr lang="ru-RU" sz="1800" smtClean="0"/>
            </a:br>
            <a:endParaRPr lang="ru-RU" sz="1800" smtClean="0"/>
          </a:p>
          <a:p>
            <a:pPr eaLnBrk="1" hangingPunct="1">
              <a:lnSpc>
                <a:spcPct val="80000"/>
              </a:lnSpc>
              <a:defRPr/>
            </a:pPr>
            <a:endParaRPr lang="ru-RU" sz="1800" smtClean="0"/>
          </a:p>
          <a:p>
            <a:pPr eaLnBrk="1" hangingPunct="1">
              <a:lnSpc>
                <a:spcPct val="80000"/>
              </a:lnSpc>
              <a:defRPr/>
            </a:pPr>
            <a:endParaRPr lang="ru-RU" sz="1800" smtClean="0"/>
          </a:p>
          <a:p>
            <a:pPr eaLnBrk="1" hangingPunct="1">
              <a:lnSpc>
                <a:spcPct val="80000"/>
              </a:lnSpc>
              <a:defRPr/>
            </a:pPr>
            <a:r>
              <a:rPr lang="ru-RU" sz="800" smtClean="0"/>
              <a:t/>
            </a:r>
            <a:br>
              <a:rPr lang="ru-RU" sz="800" smtClean="0"/>
            </a:br>
            <a:endParaRPr lang="ru-RU" sz="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381000"/>
            <a:ext cx="8229600" cy="1968500"/>
          </a:xfrm>
        </p:spPr>
        <p:txBody>
          <a:bodyPr/>
          <a:lstStyle/>
          <a:p>
            <a:pPr eaLnBrk="1" hangingPunct="1">
              <a:defRPr/>
            </a:pPr>
            <a:r>
              <a:rPr lang="ru-RU" sz="3600" dirty="0" smtClean="0">
                <a:solidFill>
                  <a:srgbClr val="CC0000"/>
                </a:solidFill>
              </a:rPr>
              <a:t>К сферам совместной деятельности государств-членов относятся:</a:t>
            </a:r>
            <a:br>
              <a:rPr lang="ru-RU" sz="3600" dirty="0" smtClean="0">
                <a:solidFill>
                  <a:srgbClr val="CC0000"/>
                </a:solidFill>
              </a:rPr>
            </a:br>
            <a:r>
              <a:rPr lang="ru-RU" dirty="0" smtClean="0">
                <a:solidFill>
                  <a:srgbClr val="CC0000"/>
                </a:solidFill>
              </a:rPr>
              <a:t/>
            </a:r>
            <a:br>
              <a:rPr lang="ru-RU" dirty="0" smtClean="0">
                <a:solidFill>
                  <a:srgbClr val="CC0000"/>
                </a:solidFill>
              </a:rPr>
            </a:br>
            <a:endParaRPr lang="ru-RU" dirty="0" smtClean="0"/>
          </a:p>
        </p:txBody>
      </p:sp>
      <p:sp>
        <p:nvSpPr>
          <p:cNvPr id="48131" name="Rectangle 3"/>
          <p:cNvSpPr>
            <a:spLocks noGrp="1" noChangeArrowheads="1"/>
          </p:cNvSpPr>
          <p:nvPr>
            <p:ph type="body" idx="1"/>
          </p:nvPr>
        </p:nvSpPr>
        <p:spPr>
          <a:xfrm>
            <a:off x="468313" y="1196975"/>
            <a:ext cx="8229600" cy="3322638"/>
          </a:xfrm>
        </p:spPr>
        <p:txBody>
          <a:bodyPr/>
          <a:lstStyle/>
          <a:p>
            <a:pPr eaLnBrk="1" hangingPunct="1">
              <a:lnSpc>
                <a:spcPct val="80000"/>
              </a:lnSpc>
              <a:defRPr/>
            </a:pPr>
            <a:endParaRPr lang="ru-RU" sz="2400" dirty="0" smtClean="0"/>
          </a:p>
          <a:p>
            <a:pPr eaLnBrk="1" hangingPunct="1">
              <a:lnSpc>
                <a:spcPct val="80000"/>
              </a:lnSpc>
              <a:defRPr/>
            </a:pPr>
            <a:endParaRPr lang="ru-RU" sz="2400" dirty="0" smtClean="0"/>
          </a:p>
          <a:p>
            <a:pPr eaLnBrk="1" hangingPunct="1">
              <a:lnSpc>
                <a:spcPct val="80000"/>
              </a:lnSpc>
              <a:defRPr/>
            </a:pPr>
            <a:r>
              <a:rPr lang="ru-RU" sz="2400" dirty="0" smtClean="0"/>
              <a:t>обеспечение прав и основных свобод человека;</a:t>
            </a:r>
            <a:br>
              <a:rPr lang="ru-RU" sz="2400" dirty="0" smtClean="0"/>
            </a:br>
            <a:r>
              <a:rPr lang="ru-RU" sz="2400" dirty="0" smtClean="0"/>
              <a:t>координация внешнеполитической деятельности;</a:t>
            </a:r>
            <a:br>
              <a:rPr lang="ru-RU" sz="2400" dirty="0" smtClean="0"/>
            </a:br>
            <a:r>
              <a:rPr lang="ru-RU" sz="2400" dirty="0" smtClean="0"/>
              <a:t>сотрудничество в формировании и развитии общего экономического пространства, таможенной политики;</a:t>
            </a:r>
            <a:br>
              <a:rPr lang="ru-RU" sz="2400" dirty="0" smtClean="0"/>
            </a:br>
            <a:r>
              <a:rPr lang="ru-RU" sz="2400" dirty="0" smtClean="0"/>
              <a:t>сотрудничество в развитии систем транспорта, связи;</a:t>
            </a:r>
            <a:br>
              <a:rPr lang="ru-RU" sz="2400" dirty="0" smtClean="0"/>
            </a:br>
            <a:r>
              <a:rPr lang="ru-RU" sz="2400" dirty="0" smtClean="0"/>
              <a:t>охрана здоровья и окружающей среды;</a:t>
            </a:r>
            <a:br>
              <a:rPr lang="ru-RU" sz="2400" dirty="0" smtClean="0"/>
            </a:br>
            <a:r>
              <a:rPr lang="ru-RU" sz="2400" dirty="0" smtClean="0"/>
              <a:t>вопросы социальной и миграционной политики;</a:t>
            </a:r>
            <a:br>
              <a:rPr lang="ru-RU" sz="2400" dirty="0" smtClean="0"/>
            </a:br>
            <a:r>
              <a:rPr lang="ru-RU" sz="2400" dirty="0" smtClean="0"/>
              <a:t>борьба с организованной преступностью;</a:t>
            </a:r>
            <a:br>
              <a:rPr lang="ru-RU" sz="2400" dirty="0" smtClean="0"/>
            </a:br>
            <a:r>
              <a:rPr lang="ru-RU" sz="2400" dirty="0" smtClean="0"/>
              <a:t>сотрудничество в области оборонной политики и охраны внешних границ</a:t>
            </a:r>
          </a:p>
          <a:p>
            <a:pPr eaLnBrk="1" hangingPunct="1">
              <a:lnSpc>
                <a:spcPct val="80000"/>
              </a:lnSpc>
              <a:defRPr/>
            </a:pPr>
            <a:endParaRPr lang="ru-RU"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4294967295"/>
          </p:nvPr>
        </p:nvSpPr>
        <p:spPr>
          <a:xfrm>
            <a:off x="323850" y="476250"/>
            <a:ext cx="8229600" cy="4530725"/>
          </a:xfrm>
        </p:spPr>
        <p:txBody>
          <a:bodyPr/>
          <a:lstStyle/>
          <a:p>
            <a:pPr eaLnBrk="1" hangingPunct="1">
              <a:lnSpc>
                <a:spcPct val="80000"/>
              </a:lnSpc>
              <a:defRPr/>
            </a:pPr>
            <a:r>
              <a:rPr lang="ru-RU" sz="2400" smtClean="0"/>
              <a:t>Особую значимость в этой связи приобретает обращение к государственной символике государств – участников Содружества  Независимых Государств. Каждый народ создает и уважает собственную национально–государственную символику. Единство культуры и истории каждой страны строится на общем языке ее символов.  В каждом элементе государственной символики заложен глубочайший смысл. Эти символы отражают историю происхождения государства, его структуру, его цели, принципы, национальные и иные традиции, особенности хозяйства и природы.  Обращаясь к государственной символике, важно понимать, что кроме официальных, утвержденных в таком качестве ее элементов – герб, флаг, гимн, есть и другие значимые символы для каждого государства – Конституция, Президент, исторические памятники и др.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rcRect/>
          <a:stretch>
            <a:fillRect/>
          </a:stretch>
        </p:blipFill>
        <p:spPr bwMode="auto">
          <a:xfrm>
            <a:off x="323850" y="200025"/>
            <a:ext cx="2447925" cy="1512888"/>
          </a:xfrm>
          <a:prstGeom prst="rect">
            <a:avLst/>
          </a:prstGeom>
          <a:noFill/>
          <a:ln w="9525">
            <a:noFill/>
            <a:miter lim="800000"/>
            <a:headEnd/>
            <a:tailEnd/>
          </a:ln>
        </p:spPr>
      </p:pic>
      <p:pic>
        <p:nvPicPr>
          <p:cNvPr id="16387" name="Picture 5"/>
          <p:cNvPicPr>
            <a:picLocks noChangeAspect="1" noChangeArrowheads="1"/>
          </p:cNvPicPr>
          <p:nvPr/>
        </p:nvPicPr>
        <p:blipFill>
          <a:blip r:embed="rId3"/>
          <a:srcRect/>
          <a:stretch>
            <a:fillRect/>
          </a:stretch>
        </p:blipFill>
        <p:spPr bwMode="auto">
          <a:xfrm>
            <a:off x="468313" y="1844675"/>
            <a:ext cx="1971675" cy="1876425"/>
          </a:xfrm>
          <a:prstGeom prst="rect">
            <a:avLst/>
          </a:prstGeom>
          <a:noFill/>
          <a:ln w="9525">
            <a:noFill/>
            <a:miter lim="800000"/>
            <a:headEnd/>
            <a:tailEnd/>
          </a:ln>
        </p:spPr>
      </p:pic>
      <p:sp>
        <p:nvSpPr>
          <p:cNvPr id="16388" name="Text Box 6"/>
          <p:cNvSpPr txBox="1">
            <a:spLocks noChangeArrowheads="1"/>
          </p:cNvSpPr>
          <p:nvPr/>
        </p:nvSpPr>
        <p:spPr bwMode="auto">
          <a:xfrm>
            <a:off x="3255963" y="131763"/>
            <a:ext cx="1319212" cy="366712"/>
          </a:xfrm>
          <a:prstGeom prst="rect">
            <a:avLst/>
          </a:prstGeom>
          <a:noFill/>
          <a:ln w="9525">
            <a:noFill/>
            <a:miter lim="800000"/>
            <a:headEnd/>
            <a:tailEnd/>
          </a:ln>
        </p:spPr>
        <p:txBody>
          <a:bodyPr wrap="none">
            <a:spAutoFit/>
          </a:bodyPr>
          <a:lstStyle/>
          <a:p>
            <a:r>
              <a:rPr lang="ru-RU">
                <a:latin typeface="Verdana" pitchFamily="34" charset="0"/>
              </a:rPr>
              <a:t>АРМЕНИЯ</a:t>
            </a:r>
          </a:p>
        </p:txBody>
      </p:sp>
      <p:sp>
        <p:nvSpPr>
          <p:cNvPr id="16389" name="Rectangle 7"/>
          <p:cNvSpPr>
            <a:spLocks noChangeArrowheads="1"/>
          </p:cNvSpPr>
          <p:nvPr/>
        </p:nvSpPr>
        <p:spPr bwMode="auto">
          <a:xfrm>
            <a:off x="-2197100" y="-22225000"/>
            <a:ext cx="2016125" cy="41013063"/>
          </a:xfrm>
          <a:prstGeom prst="rect">
            <a:avLst/>
          </a:prstGeom>
          <a:noFill/>
          <a:ln w="9525">
            <a:noFill/>
            <a:miter lim="800000"/>
            <a:headEnd/>
            <a:tailEnd/>
          </a:ln>
        </p:spPr>
        <p:txBody>
          <a:bodyPr anchor="ctr">
            <a:spAutoFit/>
          </a:bodyPr>
          <a:lstStyle/>
          <a:p>
            <a:r>
              <a:rPr lang="ru-RU">
                <a:latin typeface="Verdana" pitchFamily="34" charset="0"/>
              </a:rPr>
              <a:t>ерб Рeспублики Армeнии — один из государственных символов Республики Армения. Был принят 19 апреля 1992 года Верховным Советом Армении и уточнён законом от 15 июня 2006 года.</a:t>
            </a:r>
            <a:br>
              <a:rPr lang="ru-RU">
                <a:latin typeface="Verdana" pitchFamily="34" charset="0"/>
              </a:rPr>
            </a:br>
            <a:r>
              <a:rPr lang="ru-RU">
                <a:latin typeface="Verdana" pitchFamily="34" charset="0"/>
              </a:rPr>
              <a:t>В основу современного герба положен герб Первой Республики Армении (1918-1920), авторами которого являлись архитектор, академик Российской академии художеств Александр Таманян и художник Акоп Коджояном.</a:t>
            </a:r>
            <a:br>
              <a:rPr lang="ru-RU">
                <a:latin typeface="Verdana" pitchFamily="34" charset="0"/>
              </a:rPr>
            </a:br>
            <a:r>
              <a:rPr lang="ru-RU">
                <a:latin typeface="Verdana" pitchFamily="34" charset="0"/>
              </a:rPr>
              <a:t>Герб составляют следующие элементы: Щит - в центре - гора Арарат, которая является символом армянской нации, на её вершине Ноев ковчег, поскольку согласно библейской легенде ковчег после потопа остановился именно на этой горе. Щит разделен на 4 секции, которые символизируют четыре независимых армянские царства в истории Армении: вверху слева - Багратидов, вверху справа - Аршакидов, внизу слева - Арташесидов, внизу справа - Рубенидов. Лев и Орёл, которые поддерживают щит, являются царями животного мира и символизируют собой мудрость, гордость, терпение и благородство. В течение многих столетий они были символами царских семей.</a:t>
            </a:r>
            <a:br>
              <a:rPr lang="ru-RU">
                <a:latin typeface="Verdana" pitchFamily="34" charset="0"/>
              </a:rPr>
            </a:br>
            <a:r>
              <a:rPr lang="ru-RU">
                <a:latin typeface="Verdana" pitchFamily="34" charset="0"/>
              </a:rPr>
              <a:t>Внизу щита находятся еще пять важных элементов. Разорванная цепь означает свободу и независимость, меч - власть и силу нации, пшеничные колосья - трудолюбивую натуру армян, ветвь - интеллектуальное и культурное наследие армянского народа. Трехцветная лента означает флаг Республики Армения.</a:t>
            </a:r>
            <a:br>
              <a:rPr lang="ru-RU">
                <a:latin typeface="Verdana" pitchFamily="34" charset="0"/>
              </a:rPr>
            </a:br>
            <a:r>
              <a:rPr lang="ru-RU">
                <a:latin typeface="Verdana" pitchFamily="34" charset="0"/>
              </a:rPr>
              <a:t>Основной цвет герба Республики Армения - золотистый, царств исторической Армении: вверху слева - красный, вверху справа - синий, внизу слева - синий, внизу справа - красный, а изображенная в центре на щите гора Арарат - оранжевого цвета. Указанные цвета символизируют цвета флага Республики Армения.</a:t>
            </a:r>
            <a:br>
              <a:rPr lang="ru-RU">
                <a:latin typeface="Verdana" pitchFamily="34" charset="0"/>
              </a:rPr>
            </a:br>
            <a:r>
              <a:rPr lang="ru-RU">
                <a:latin typeface="Verdana" pitchFamily="34" charset="0"/>
              </a:rPr>
              <a:t>  </a:t>
            </a:r>
          </a:p>
        </p:txBody>
      </p:sp>
      <p:sp>
        <p:nvSpPr>
          <p:cNvPr id="16390" name="Text Box 8"/>
          <p:cNvSpPr txBox="1">
            <a:spLocks noChangeArrowheads="1"/>
          </p:cNvSpPr>
          <p:nvPr/>
        </p:nvSpPr>
        <p:spPr bwMode="auto">
          <a:xfrm>
            <a:off x="2967038" y="635000"/>
            <a:ext cx="5708650" cy="6234113"/>
          </a:xfrm>
          <a:prstGeom prst="rect">
            <a:avLst/>
          </a:prstGeom>
          <a:noFill/>
          <a:ln w="9525">
            <a:noFill/>
            <a:miter lim="800000"/>
            <a:headEnd/>
            <a:tailEnd/>
          </a:ln>
        </p:spPr>
        <p:txBody>
          <a:bodyPr>
            <a:spAutoFit/>
          </a:bodyPr>
          <a:lstStyle/>
          <a:p>
            <a:r>
              <a:rPr lang="ru-RU" sz="1600">
                <a:latin typeface="Verdana" pitchFamily="34" charset="0"/>
              </a:rPr>
              <a:t>Герб Рeспублики Армeнии —Был принят 19 апреля 1992 года Верховным Советом Армении и уточнён законом от 15 июня 2006 года.</a:t>
            </a:r>
            <a:br>
              <a:rPr lang="ru-RU" sz="1600">
                <a:latin typeface="Verdana" pitchFamily="34" charset="0"/>
              </a:rPr>
            </a:br>
            <a:r>
              <a:rPr lang="ru-RU" sz="1600">
                <a:latin typeface="Verdana" pitchFamily="34" charset="0"/>
              </a:rPr>
              <a:t>Герб составляют следующие элементы: Щит - в центре - гора Арарат, которая является символом армянской нации, на её вершине Ноев ковчег, поскольку согласно библейской легенде ковчег после потопа остановился именно на этой горе. Щит разделен на 4 секции, которые символизируют четыре независимых армянские царства в истории Армении: Внизу щита находятся еще пять важных элементов. Разорванная цепь означает свободу и независимость, меч - власть и силу нации, пшеничные колосья - трудолюбивую натуру армян, ветвь - интеллектуальное и культурное наследие армянского народа. Трехцветная лента означает флаг Республики Армения.</a:t>
            </a:r>
            <a:br>
              <a:rPr lang="ru-RU" sz="1600">
                <a:latin typeface="Verdana" pitchFamily="34" charset="0"/>
              </a:rPr>
            </a:br>
            <a:r>
              <a:rPr lang="ru-RU" sz="1600">
                <a:latin typeface="Verdana" pitchFamily="34" charset="0"/>
              </a:rPr>
              <a:t>Основной цвет герба Республики Армения - золотистый, царств исторической Армении: вверху слева - красный, вверху справа - синий, внизу слева - синий, внизу справа - красный, а изображенная в центре на щите гора Арарат - оранжевого цвета. Указанные цвета символизируют цвета флага Республики Армения.</a:t>
            </a:r>
            <a:r>
              <a:rPr lang="ru-RU">
                <a:latin typeface="Verdana"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srcRect/>
          <a:stretch>
            <a:fillRect/>
          </a:stretch>
        </p:blipFill>
        <p:spPr bwMode="auto">
          <a:xfrm>
            <a:off x="0" y="115888"/>
            <a:ext cx="1800225" cy="1800225"/>
          </a:xfrm>
          <a:prstGeom prst="rect">
            <a:avLst/>
          </a:prstGeom>
          <a:noFill/>
          <a:ln w="9525">
            <a:noFill/>
            <a:miter lim="800000"/>
            <a:headEnd/>
            <a:tailEnd/>
          </a:ln>
        </p:spPr>
      </p:pic>
      <p:pic>
        <p:nvPicPr>
          <p:cNvPr id="17411" name="Picture 5"/>
          <p:cNvPicPr>
            <a:picLocks noChangeAspect="1" noChangeArrowheads="1"/>
          </p:cNvPicPr>
          <p:nvPr/>
        </p:nvPicPr>
        <p:blipFill>
          <a:blip r:embed="rId3"/>
          <a:srcRect/>
          <a:stretch>
            <a:fillRect/>
          </a:stretch>
        </p:blipFill>
        <p:spPr bwMode="auto">
          <a:xfrm>
            <a:off x="0" y="1989138"/>
            <a:ext cx="1971675" cy="2200275"/>
          </a:xfrm>
          <a:prstGeom prst="rect">
            <a:avLst/>
          </a:prstGeom>
          <a:noFill/>
          <a:ln w="9525">
            <a:noFill/>
            <a:miter lim="800000"/>
            <a:headEnd/>
            <a:tailEnd/>
          </a:ln>
        </p:spPr>
      </p:pic>
      <p:sp>
        <p:nvSpPr>
          <p:cNvPr id="17412" name="Text Box 6"/>
          <p:cNvSpPr txBox="1">
            <a:spLocks noChangeArrowheads="1"/>
          </p:cNvSpPr>
          <p:nvPr/>
        </p:nvSpPr>
        <p:spPr bwMode="auto">
          <a:xfrm>
            <a:off x="2319338" y="203200"/>
            <a:ext cx="1966912" cy="366713"/>
          </a:xfrm>
          <a:prstGeom prst="rect">
            <a:avLst/>
          </a:prstGeom>
          <a:noFill/>
          <a:ln w="9525">
            <a:noFill/>
            <a:miter lim="800000"/>
            <a:headEnd/>
            <a:tailEnd/>
          </a:ln>
        </p:spPr>
        <p:txBody>
          <a:bodyPr wrap="none">
            <a:spAutoFit/>
          </a:bodyPr>
          <a:lstStyle/>
          <a:p>
            <a:r>
              <a:rPr lang="ru-RU">
                <a:latin typeface="Verdana" pitchFamily="34" charset="0"/>
              </a:rPr>
              <a:t>АЗЕРБАЙДЖАН</a:t>
            </a:r>
          </a:p>
        </p:txBody>
      </p:sp>
      <p:sp>
        <p:nvSpPr>
          <p:cNvPr id="17413" name="Text Box 7"/>
          <p:cNvSpPr txBox="1">
            <a:spLocks noChangeArrowheads="1"/>
          </p:cNvSpPr>
          <p:nvPr/>
        </p:nvSpPr>
        <p:spPr bwMode="auto">
          <a:xfrm>
            <a:off x="2411413" y="836613"/>
            <a:ext cx="6553200" cy="3113087"/>
          </a:xfrm>
          <a:prstGeom prst="rect">
            <a:avLst/>
          </a:prstGeom>
          <a:noFill/>
          <a:ln w="9525">
            <a:noFill/>
            <a:miter lim="800000"/>
            <a:headEnd/>
            <a:tailEnd/>
          </a:ln>
        </p:spPr>
        <p:txBody>
          <a:bodyPr>
            <a:spAutoFit/>
          </a:bodyPr>
          <a:lstStyle/>
          <a:p>
            <a:pPr>
              <a:spcBef>
                <a:spcPct val="50000"/>
              </a:spcBef>
            </a:pPr>
            <a:r>
              <a:rPr lang="ru-RU">
                <a:latin typeface="Verdana" pitchFamily="34" charset="0"/>
              </a:rPr>
              <a:t>В центре герба изображён огонь, который символизирует слово Аллах на арабском языке. Цвета, использованные на гербе, являются цветами национального флага Азербайджана. Восьмиконечная звезда символизирует восемь ветвей тюркского народа, между остриями звезды изображены маленькие восьмиконечные звёзды. Снизу расположен венок из колосьев пшеницы и ветвей дуба. Венок из колосьев символизирует богатство, плодородие. Ветви дуба символизируют национальную военную мощь.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srcRect/>
          <a:stretch>
            <a:fillRect/>
          </a:stretch>
        </p:blipFill>
        <p:spPr bwMode="auto">
          <a:xfrm>
            <a:off x="107950" y="1916113"/>
            <a:ext cx="1971675" cy="1952625"/>
          </a:xfrm>
          <a:prstGeom prst="rect">
            <a:avLst/>
          </a:prstGeom>
          <a:noFill/>
          <a:ln w="9525">
            <a:noFill/>
            <a:miter lim="800000"/>
            <a:headEnd/>
            <a:tailEnd/>
          </a:ln>
        </p:spPr>
      </p:pic>
      <p:sp>
        <p:nvSpPr>
          <p:cNvPr id="18435" name="Text Box 6"/>
          <p:cNvSpPr txBox="1">
            <a:spLocks noChangeArrowheads="1"/>
          </p:cNvSpPr>
          <p:nvPr/>
        </p:nvSpPr>
        <p:spPr bwMode="auto">
          <a:xfrm>
            <a:off x="2124075" y="276225"/>
            <a:ext cx="18680113" cy="3937000"/>
          </a:xfrm>
          <a:prstGeom prst="rect">
            <a:avLst/>
          </a:prstGeom>
          <a:noFill/>
          <a:ln w="9525">
            <a:noFill/>
            <a:miter lim="800000"/>
            <a:headEnd/>
            <a:tailEnd/>
          </a:ln>
        </p:spPr>
        <p:txBody>
          <a:bodyPr>
            <a:spAutoFit/>
          </a:bodyPr>
          <a:lstStyle/>
          <a:p>
            <a:r>
              <a:rPr lang="ru-RU">
                <a:latin typeface="Verdana" pitchFamily="34" charset="0"/>
              </a:rPr>
              <a:t>БЕЛАРУСЬ</a:t>
            </a:r>
          </a:p>
          <a:p>
            <a:r>
              <a:rPr lang="ru-RU">
                <a:latin typeface="Verdana" pitchFamily="34" charset="0"/>
              </a:rPr>
              <a:t>Государственный герб Республики Беларусь, </a:t>
            </a:r>
          </a:p>
          <a:p>
            <a:r>
              <a:rPr lang="ru-RU">
                <a:latin typeface="Verdana" pitchFamily="34" charset="0"/>
              </a:rPr>
              <a:t>согласно официальному описанию, представляет собой </a:t>
            </a:r>
          </a:p>
          <a:p>
            <a:r>
              <a:rPr lang="ru-RU">
                <a:latin typeface="Verdana" pitchFamily="34" charset="0"/>
              </a:rPr>
              <a:t>размещённый в серебряном поле зелёный контур </a:t>
            </a:r>
          </a:p>
          <a:p>
            <a:r>
              <a:rPr lang="ru-RU">
                <a:latin typeface="Verdana" pitchFamily="34" charset="0"/>
              </a:rPr>
              <a:t>республики Беларусь в золотых лучах солнца,</a:t>
            </a:r>
          </a:p>
          <a:p>
            <a:r>
              <a:rPr lang="ru-RU">
                <a:latin typeface="Verdana" pitchFamily="34" charset="0"/>
              </a:rPr>
              <a:t> восходящего над земным шаром. Сверху контура </a:t>
            </a:r>
          </a:p>
          <a:p>
            <a:r>
              <a:rPr lang="ru-RU">
                <a:latin typeface="Verdana" pitchFamily="34" charset="0"/>
              </a:rPr>
              <a:t>находится пятиконечная красная звезда. </a:t>
            </a:r>
          </a:p>
          <a:p>
            <a:r>
              <a:rPr lang="ru-RU">
                <a:latin typeface="Verdana" pitchFamily="34" charset="0"/>
              </a:rPr>
              <a:t>Герб обрамляет венок из золотых колосьев, </a:t>
            </a:r>
          </a:p>
          <a:p>
            <a:r>
              <a:rPr lang="ru-RU">
                <a:latin typeface="Verdana" pitchFamily="34" charset="0"/>
              </a:rPr>
              <a:t>переплетённых слева цветками клевера, справа — льна. </a:t>
            </a:r>
          </a:p>
          <a:p>
            <a:r>
              <a:rPr lang="ru-RU">
                <a:latin typeface="Verdana" pitchFamily="34" charset="0"/>
              </a:rPr>
              <a:t>Колосья трижды обвиты с каждой стороны красно-зелёной</a:t>
            </a:r>
          </a:p>
          <a:p>
            <a:r>
              <a:rPr lang="ru-RU">
                <a:latin typeface="Verdana" pitchFamily="34" charset="0"/>
              </a:rPr>
              <a:t> лентой (цвета белорусского флага), на которой снизу </a:t>
            </a:r>
          </a:p>
          <a:p>
            <a:r>
              <a:rPr lang="ru-RU">
                <a:latin typeface="Verdana" pitchFamily="34" charset="0"/>
              </a:rPr>
              <a:t>сделана надпись золотом: «Рэспублiка Беларусь».</a:t>
            </a:r>
          </a:p>
          <a:p>
            <a:r>
              <a:rPr lang="ru-RU">
                <a:latin typeface="Verdana" pitchFamily="34" charset="0"/>
              </a:rPr>
              <a:t>За основу был принят герб Белорусской ССР.</a:t>
            </a:r>
          </a:p>
          <a:p>
            <a:r>
              <a:rPr lang="ru-RU">
                <a:latin typeface="Verdana" pitchFamily="34" charset="0"/>
              </a:rPr>
              <a:t> </a:t>
            </a:r>
          </a:p>
        </p:txBody>
      </p:sp>
      <p:pic>
        <p:nvPicPr>
          <p:cNvPr id="31751" name="Picture 7" descr="O74CKZCA16LBK8CASV5WGJCAP8B21YCAU73SN5CA3SI0WMCANA59LSCA9VPVP0CAR247JMCADS6E5GCA13SB83CAK0TOPLCA6LP3K2CAGAOQ65CA07IEH5CANVCV6ICANJ93D4CAF802JWCAHA1AXJCAP772I9"/>
          <p:cNvPicPr>
            <a:picLocks noChangeAspect="1" noChangeArrowheads="1"/>
          </p:cNvPicPr>
          <p:nvPr/>
        </p:nvPicPr>
        <p:blipFill>
          <a:blip r:embed="rId3"/>
          <a:srcRect/>
          <a:stretch>
            <a:fillRect/>
          </a:stretch>
        </p:blipFill>
        <p:spPr bwMode="auto">
          <a:xfrm>
            <a:off x="0" y="0"/>
            <a:ext cx="2124075" cy="1593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fade">
                                      <p:cBhvr>
                                        <p:cTn id="7" dur="800" decel="100000"/>
                                        <p:tgtEl>
                                          <p:spTgt spid="31751"/>
                                        </p:tgtEl>
                                      </p:cBhvr>
                                    </p:animEffect>
                                    <p:anim calcmode="lin" valueType="num">
                                      <p:cBhvr>
                                        <p:cTn id="8" dur="800" decel="100000" fill="hold"/>
                                        <p:tgtEl>
                                          <p:spTgt spid="31751"/>
                                        </p:tgtEl>
                                        <p:attrNameLst>
                                          <p:attrName>style.rotation</p:attrName>
                                        </p:attrNameLst>
                                      </p:cBhvr>
                                      <p:tavLst>
                                        <p:tav tm="0">
                                          <p:val>
                                            <p:fltVal val="-90"/>
                                          </p:val>
                                        </p:tav>
                                        <p:tav tm="100000">
                                          <p:val>
                                            <p:fltVal val="0"/>
                                          </p:val>
                                        </p:tav>
                                      </p:tavLst>
                                    </p:anim>
                                    <p:anim calcmode="lin" valueType="num">
                                      <p:cBhvr>
                                        <p:cTn id="9" dur="800" decel="100000" fill="hold"/>
                                        <p:tgtEl>
                                          <p:spTgt spid="31751"/>
                                        </p:tgtEl>
                                        <p:attrNameLst>
                                          <p:attrName>ppt_x</p:attrName>
                                        </p:attrNameLst>
                                      </p:cBhvr>
                                      <p:tavLst>
                                        <p:tav tm="0">
                                          <p:val>
                                            <p:strVal val="#ppt_x+0.4"/>
                                          </p:val>
                                        </p:tav>
                                        <p:tav tm="100000">
                                          <p:val>
                                            <p:strVal val="#ppt_x-0.05"/>
                                          </p:val>
                                        </p:tav>
                                      </p:tavLst>
                                    </p:anim>
                                    <p:anim calcmode="lin" valueType="num">
                                      <p:cBhvr>
                                        <p:cTn id="10" dur="800" decel="100000" fill="hold"/>
                                        <p:tgtEl>
                                          <p:spTgt spid="3175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5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5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Флаг Казахстана"/>
          <p:cNvPicPr>
            <a:picLocks noChangeAspect="1" noChangeArrowheads="1"/>
          </p:cNvPicPr>
          <p:nvPr/>
        </p:nvPicPr>
        <p:blipFill>
          <a:blip r:embed="rId2"/>
          <a:srcRect/>
          <a:stretch>
            <a:fillRect/>
          </a:stretch>
        </p:blipFill>
        <p:spPr bwMode="auto">
          <a:xfrm>
            <a:off x="107950" y="60325"/>
            <a:ext cx="2735263" cy="1368425"/>
          </a:xfrm>
          <a:prstGeom prst="rect">
            <a:avLst/>
          </a:prstGeom>
          <a:noFill/>
          <a:ln w="9525">
            <a:noFill/>
            <a:miter lim="800000"/>
            <a:headEnd/>
            <a:tailEnd/>
          </a:ln>
        </p:spPr>
      </p:pic>
      <p:pic>
        <p:nvPicPr>
          <p:cNvPr id="19459" name="Picture 5" descr="Герб Казахстана"/>
          <p:cNvPicPr>
            <a:picLocks noChangeAspect="1" noChangeArrowheads="1"/>
          </p:cNvPicPr>
          <p:nvPr/>
        </p:nvPicPr>
        <p:blipFill>
          <a:blip r:embed="rId3"/>
          <a:srcRect/>
          <a:stretch>
            <a:fillRect/>
          </a:stretch>
        </p:blipFill>
        <p:spPr bwMode="auto">
          <a:xfrm>
            <a:off x="179388" y="1773238"/>
            <a:ext cx="1485900" cy="1514475"/>
          </a:xfrm>
          <a:prstGeom prst="rect">
            <a:avLst/>
          </a:prstGeom>
          <a:noFill/>
          <a:ln w="9525">
            <a:noFill/>
            <a:miter lim="800000"/>
            <a:headEnd/>
            <a:tailEnd/>
          </a:ln>
        </p:spPr>
      </p:pic>
      <p:sp>
        <p:nvSpPr>
          <p:cNvPr id="19460" name="Text Box 6"/>
          <p:cNvSpPr txBox="1">
            <a:spLocks noChangeArrowheads="1"/>
          </p:cNvSpPr>
          <p:nvPr/>
        </p:nvSpPr>
        <p:spPr bwMode="auto">
          <a:xfrm>
            <a:off x="3111500" y="203200"/>
            <a:ext cx="5637213" cy="6264275"/>
          </a:xfrm>
          <a:prstGeom prst="rect">
            <a:avLst/>
          </a:prstGeom>
          <a:noFill/>
          <a:ln w="9525">
            <a:noFill/>
            <a:miter lim="800000"/>
            <a:headEnd/>
            <a:tailEnd/>
          </a:ln>
        </p:spPr>
        <p:txBody>
          <a:bodyPr>
            <a:spAutoFit/>
          </a:bodyPr>
          <a:lstStyle/>
          <a:p>
            <a:r>
              <a:rPr lang="ru-RU">
                <a:latin typeface="Verdana" pitchFamily="34" charset="0"/>
              </a:rPr>
              <a:t>КАЗАХСТАН</a:t>
            </a:r>
          </a:p>
          <a:p>
            <a:r>
              <a:rPr lang="ru-RU" sz="1600">
                <a:latin typeface="Verdana" pitchFamily="34" charset="0"/>
              </a:rPr>
              <a:t>Государственный герб Республики Казахстан представляет собой изображение шанырака (верхняя сводчатая часть юрты) на голубом фоне, от которого во все стороны в виде солнечных лучей расходятся уыки (опоры) в обрамлении крыльев мифических коней . В нижней части герба — надпись «Казахстан».</a:t>
            </a:r>
          </a:p>
          <a:p>
            <a:r>
              <a:rPr lang="ru-RU" sz="1600">
                <a:latin typeface="Verdana" pitchFamily="34" charset="0"/>
              </a:rPr>
              <a:t> На гербе изображён Тулпар — мифический конь с крыльями. Такие же кони украшают шлем иссыкского Золотого человека</a:t>
            </a:r>
          </a:p>
          <a:p>
            <a:r>
              <a:rPr lang="ru-RU" sz="1600">
                <a:latin typeface="Verdana" pitchFamily="34" charset="0"/>
              </a:rPr>
              <a:t>Крылья символизируют мечту о построении сильного, процветающего государства. Они свидетельствуют также о чистых помыслах и стремлении к совершенствованию и достижению гармонии в обществе, с природой и мировой цивилизацией. В государственном гербе республики изображены два мифических коня, и они как бы оберегают шанырак с двух сторон. Они также ярко выражают идею служения общему дому — Родине. Беречь Родину как зеницу ока и преданно служить ей один из важных лейтмотивов, заложенных в образах мифических коней.</a:t>
            </a:r>
          </a:p>
          <a:p>
            <a:r>
              <a:rPr lang="ru-RU">
                <a:latin typeface="Verdana"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srcRect/>
          <a:stretch>
            <a:fillRect/>
          </a:stretch>
        </p:blipFill>
        <p:spPr bwMode="auto">
          <a:xfrm>
            <a:off x="179388" y="333375"/>
            <a:ext cx="1871662" cy="1157288"/>
          </a:xfrm>
          <a:prstGeom prst="rect">
            <a:avLst/>
          </a:prstGeom>
          <a:noFill/>
          <a:ln w="9525">
            <a:noFill/>
            <a:miter lim="800000"/>
            <a:headEnd/>
            <a:tailEnd/>
          </a:ln>
        </p:spPr>
      </p:pic>
      <p:sp>
        <p:nvSpPr>
          <p:cNvPr id="20483" name="Text Box 6"/>
          <p:cNvSpPr txBox="1">
            <a:spLocks noChangeArrowheads="1"/>
          </p:cNvSpPr>
          <p:nvPr/>
        </p:nvSpPr>
        <p:spPr bwMode="auto">
          <a:xfrm>
            <a:off x="2319338" y="60325"/>
            <a:ext cx="6645275" cy="6683375"/>
          </a:xfrm>
          <a:prstGeom prst="rect">
            <a:avLst/>
          </a:prstGeom>
          <a:noFill/>
          <a:ln w="9525">
            <a:noFill/>
            <a:miter lim="800000"/>
            <a:headEnd/>
            <a:tailEnd/>
          </a:ln>
        </p:spPr>
        <p:txBody>
          <a:bodyPr>
            <a:spAutoFit/>
          </a:bodyPr>
          <a:lstStyle/>
          <a:p>
            <a:r>
              <a:rPr lang="ru-RU">
                <a:latin typeface="Verdana" pitchFamily="34" charset="0"/>
              </a:rPr>
              <a:t>КЫРГЫЗСТАН</a:t>
            </a:r>
          </a:p>
          <a:p>
            <a:endParaRPr lang="ru-RU">
              <a:latin typeface="Verdana" pitchFamily="34" charset="0"/>
            </a:endParaRPr>
          </a:p>
          <a:p>
            <a:r>
              <a:rPr lang="ru-RU">
                <a:latin typeface="Verdana" pitchFamily="34" charset="0"/>
              </a:rPr>
              <a:t>Герб Киргизии — официальный государственный символ Кыргызской Республики; был утверждён 14 января 1994 постановлением .</a:t>
            </a:r>
            <a:br>
              <a:rPr lang="ru-RU">
                <a:latin typeface="Verdana" pitchFamily="34" charset="0"/>
              </a:rPr>
            </a:br>
            <a:r>
              <a:rPr lang="ru-RU">
                <a:latin typeface="Verdana" pitchFamily="34" charset="0"/>
              </a:rPr>
              <a:t/>
            </a:r>
            <a:br>
              <a:rPr lang="ru-RU">
                <a:latin typeface="Verdana" pitchFamily="34" charset="0"/>
              </a:rPr>
            </a:br>
            <a:r>
              <a:rPr lang="ru-RU">
                <a:latin typeface="Verdana" pitchFamily="34" charset="0"/>
              </a:rPr>
              <a:t>В центре герба на фоне озера Иссык-Куль и отрогов Ала-Тоо, над которым восходит солнце, расположено изображение белого сокола с распростертыми крыльями, символизирующее свободу и независимость Кыргызстана. Силуэт солнца является символом жизни, богатства и изобилия. Заметим, что этому элементу отводиться главное место в государственных символах. Вершины гор, освещённые солнцем, похожи на киргизский национальный головной убор «калпак».</a:t>
            </a:r>
            <a:br>
              <a:rPr lang="ru-RU">
                <a:latin typeface="Verdana" pitchFamily="34" charset="0"/>
              </a:rPr>
            </a:br>
            <a:r>
              <a:rPr lang="ru-RU">
                <a:latin typeface="Verdana" pitchFamily="34" charset="0"/>
              </a:rPr>
              <a:t/>
            </a:r>
            <a:br>
              <a:rPr lang="ru-RU">
                <a:latin typeface="Verdana" pitchFamily="34" charset="0"/>
              </a:rPr>
            </a:br>
            <a:r>
              <a:rPr lang="ru-RU">
                <a:latin typeface="Verdana" pitchFamily="34" charset="0"/>
              </a:rPr>
              <a:t>В миропонимании кочевников особое место занимает степной орел или беркут. На языке символики силуэт орла означает государственную власть, широту и прозорливость. Для степняков это символ свободы, независимости, стремления к цели, к высоте, полет в будущее. </a:t>
            </a:r>
          </a:p>
          <a:p>
            <a:endParaRPr lang="ru-RU">
              <a:latin typeface="Verdana" pitchFamily="34" charset="0"/>
            </a:endParaRPr>
          </a:p>
        </p:txBody>
      </p:sp>
      <p:pic>
        <p:nvPicPr>
          <p:cNvPr id="20484" name="Picture 7"/>
          <p:cNvPicPr>
            <a:picLocks noChangeAspect="1" noChangeArrowheads="1"/>
          </p:cNvPicPr>
          <p:nvPr/>
        </p:nvPicPr>
        <p:blipFill>
          <a:blip r:embed="rId3"/>
          <a:srcRect/>
          <a:stretch>
            <a:fillRect/>
          </a:stretch>
        </p:blipFill>
        <p:spPr bwMode="auto">
          <a:xfrm>
            <a:off x="179388" y="1773238"/>
            <a:ext cx="1971675"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srcRect/>
          <a:stretch>
            <a:fillRect/>
          </a:stretch>
        </p:blipFill>
        <p:spPr bwMode="auto">
          <a:xfrm>
            <a:off x="179388" y="1844675"/>
            <a:ext cx="1971675" cy="2419350"/>
          </a:xfrm>
          <a:prstGeom prst="rect">
            <a:avLst/>
          </a:prstGeom>
          <a:noFill/>
          <a:ln w="9525">
            <a:noFill/>
            <a:miter lim="800000"/>
            <a:headEnd/>
            <a:tailEnd/>
          </a:ln>
        </p:spPr>
      </p:pic>
      <p:sp>
        <p:nvSpPr>
          <p:cNvPr id="21507" name="Text Box 5"/>
          <p:cNvSpPr txBox="1">
            <a:spLocks noChangeArrowheads="1"/>
          </p:cNvSpPr>
          <p:nvPr/>
        </p:nvSpPr>
        <p:spPr bwMode="auto">
          <a:xfrm>
            <a:off x="2392363" y="276225"/>
            <a:ext cx="6211887" cy="4760913"/>
          </a:xfrm>
          <a:prstGeom prst="rect">
            <a:avLst/>
          </a:prstGeom>
          <a:noFill/>
          <a:ln w="9525">
            <a:noFill/>
            <a:miter lim="800000"/>
            <a:headEnd/>
            <a:tailEnd/>
          </a:ln>
        </p:spPr>
        <p:txBody>
          <a:bodyPr>
            <a:spAutoFit/>
          </a:bodyPr>
          <a:lstStyle/>
          <a:p>
            <a:r>
              <a:rPr lang="ru-RU">
                <a:latin typeface="Verdana" pitchFamily="34" charset="0"/>
              </a:rPr>
              <a:t>МОЛДОВА</a:t>
            </a:r>
          </a:p>
          <a:p>
            <a:r>
              <a:rPr lang="ru-RU">
                <a:latin typeface="Verdana" pitchFamily="34" charset="0"/>
              </a:rPr>
              <a:t>Герб Молдавии представляет собой пересечённый щит, в верхней части которого — красное поле, в нижней — синее. В центре щита изображена голова зубра, между рогами которого расположена восьмилучевая звезда, справа от головы — пятилепестковая роза, слева — полумесяц, обращённый и слегка наклонённый влево. Все элементы на щите золотистые (жёлтые). Щит помещён на груди орла, держащего в клюве золотой крест (орёл-крестоносец), в когтях: справа — зелёную оливковую ветвь, слева — золотой скипетр.</a:t>
            </a:r>
            <a:br>
              <a:rPr lang="ru-RU">
                <a:latin typeface="Verdana" pitchFamily="34" charset="0"/>
              </a:rPr>
            </a:br>
            <a:r>
              <a:rPr lang="ru-RU">
                <a:latin typeface="Verdana" pitchFamily="34" charset="0"/>
              </a:rPr>
              <a:t>Герб Молдавии расположен в центре флага Молдавии.</a:t>
            </a:r>
            <a:br>
              <a:rPr lang="ru-RU">
                <a:latin typeface="Verdana" pitchFamily="34" charset="0"/>
              </a:rPr>
            </a:br>
            <a:r>
              <a:rPr lang="ru-RU">
                <a:latin typeface="Verdana" pitchFamily="34" charset="0"/>
              </a:rPr>
              <a:t>  </a:t>
            </a:r>
          </a:p>
          <a:p>
            <a:endParaRPr lang="ru-RU">
              <a:latin typeface="Verdana" pitchFamily="34" charset="0"/>
            </a:endParaRPr>
          </a:p>
        </p:txBody>
      </p:sp>
      <p:pic>
        <p:nvPicPr>
          <p:cNvPr id="21508" name="Picture 6"/>
          <p:cNvPicPr>
            <a:picLocks noChangeAspect="1" noChangeArrowheads="1"/>
          </p:cNvPicPr>
          <p:nvPr/>
        </p:nvPicPr>
        <p:blipFill>
          <a:blip r:embed="rId3"/>
          <a:srcRect/>
          <a:stretch>
            <a:fillRect/>
          </a:stretch>
        </p:blipFill>
        <p:spPr bwMode="auto">
          <a:xfrm>
            <a:off x="250825" y="333375"/>
            <a:ext cx="1971675"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461665"/>
          </a:xfrm>
          <a:prstGeom prst="rect">
            <a:avLst/>
          </a:prstGeom>
        </p:spPr>
        <p:txBody>
          <a:bodyPr>
            <a:spAutoFit/>
          </a:bodyPr>
          <a:lstStyle/>
          <a:p>
            <a:pPr algn="ctr" fontAlgn="auto">
              <a:spcBef>
                <a:spcPts val="0"/>
              </a:spcBef>
              <a:spcAft>
                <a:spcPts val="0"/>
              </a:spcAft>
              <a:defRPr/>
            </a:pP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Беловежское соглашение. Распад СССР. Образование СНГ</a:t>
            </a:r>
          </a:p>
        </p:txBody>
      </p:sp>
      <p:sp>
        <p:nvSpPr>
          <p:cNvPr id="19459" name="Rectangle 3"/>
          <p:cNvSpPr>
            <a:spLocks noChangeArrowheads="1"/>
          </p:cNvSpPr>
          <p:nvPr/>
        </p:nvSpPr>
        <p:spPr bwMode="auto">
          <a:xfrm>
            <a:off x="0" y="6334125"/>
            <a:ext cx="9144000" cy="5238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ru-RU" sz="1400">
                <a:solidFill>
                  <a:schemeClr val="tx1"/>
                </a:solidFill>
                <a:latin typeface="Times New Roman" pitchFamily="18" charset="0"/>
                <a:cs typeface="Times New Roman" pitchFamily="18" charset="0"/>
              </a:rPr>
              <a:t>21 декабря к соглашению об образовании СНГ присоединились лидеры еще восьми республик: Азербайджана, Армении, Казах</a:t>
            </a:r>
            <a:r>
              <a:rPr lang="ru-RU" sz="1400">
                <a:solidFill>
                  <a:schemeClr val="tx1"/>
                </a:solidFill>
                <a:latin typeface="Calibri" pitchFamily="34" charset="0"/>
                <a:cs typeface="Times New Roman" pitchFamily="18" charset="0"/>
              </a:rPr>
              <a:t>­</a:t>
            </a:r>
            <a:r>
              <a:rPr lang="ru-RU" sz="1400">
                <a:solidFill>
                  <a:schemeClr val="tx1"/>
                </a:solidFill>
                <a:latin typeface="Times New Roman" pitchFamily="18" charset="0"/>
                <a:cs typeface="Times New Roman" pitchFamily="18" charset="0"/>
              </a:rPr>
              <a:t>стана, Молдавии, Таджикистана, Туркмении, Узбекистана, Киргизии.</a:t>
            </a:r>
            <a:endParaRPr lang="ru-RU" sz="1400">
              <a:solidFill>
                <a:schemeClr val="tx1"/>
              </a:solidFill>
              <a:latin typeface="Arial" charset="0"/>
            </a:endParaRPr>
          </a:p>
        </p:txBody>
      </p:sp>
      <p:sp>
        <p:nvSpPr>
          <p:cNvPr id="5" name="Прямоугольник 4"/>
          <p:cNvSpPr/>
          <p:nvPr/>
        </p:nvSpPr>
        <p:spPr>
          <a:xfrm>
            <a:off x="539750" y="549275"/>
            <a:ext cx="3214688" cy="642938"/>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sz="3200" b="1">
              <a:solidFill>
                <a:schemeClr val="bg1"/>
              </a:solidFill>
              <a:latin typeface="Times New Roman" pitchFamily="18" charset="0"/>
              <a:cs typeface="Times New Roman" pitchFamily="18" charset="0"/>
            </a:endParaRPr>
          </a:p>
          <a:p>
            <a:pPr algn="ctr">
              <a:defRPr/>
            </a:pPr>
            <a:r>
              <a:rPr lang="ru-RU" sz="3200" b="1">
                <a:solidFill>
                  <a:schemeClr val="bg1"/>
                </a:solidFill>
                <a:latin typeface="Times New Roman" pitchFamily="18" charset="0"/>
                <a:cs typeface="Times New Roman" pitchFamily="18" charset="0"/>
              </a:rPr>
              <a:t>8 декабря 1991 г.</a:t>
            </a:r>
            <a:endParaRPr lang="ru-RU" sz="3200" b="1">
              <a:solidFill>
                <a:schemeClr val="bg1"/>
              </a:solidFill>
              <a:latin typeface="Times New Roman" pitchFamily="18" charset="0"/>
            </a:endParaRPr>
          </a:p>
        </p:txBody>
      </p:sp>
      <p:sp>
        <p:nvSpPr>
          <p:cNvPr id="6" name="Прямоугольник 5"/>
          <p:cNvSpPr/>
          <p:nvPr/>
        </p:nvSpPr>
        <p:spPr>
          <a:xfrm>
            <a:off x="5572125" y="642938"/>
            <a:ext cx="3214688" cy="642937"/>
          </a:xfrm>
          <a:prstGeom prst="rect">
            <a:avLst/>
          </a:prstGeom>
          <a:ln>
            <a:solidFill>
              <a:srgbClr val="00206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ru-RU" sz="2800">
                <a:solidFill>
                  <a:schemeClr val="bg1"/>
                </a:solidFill>
                <a:latin typeface="Times New Roman" pitchFamily="18" charset="0"/>
                <a:cs typeface="Times New Roman" pitchFamily="18" charset="0"/>
              </a:rPr>
              <a:t>Беловежская пуща</a:t>
            </a:r>
            <a:endParaRPr lang="ru-RU" sz="2800" b="1">
              <a:solidFill>
                <a:schemeClr val="bg1"/>
              </a:solidFill>
              <a:latin typeface="Times New Roman" pitchFamily="18" charset="0"/>
            </a:endParaRPr>
          </a:p>
        </p:txBody>
      </p:sp>
      <p:cxnSp>
        <p:nvCxnSpPr>
          <p:cNvPr id="8" name="Прямая соединительная линия 7"/>
          <p:cNvCxnSpPr>
            <a:stCxn id="5" idx="3"/>
            <a:endCxn id="6" idx="1"/>
          </p:cNvCxnSpPr>
          <p:nvPr/>
        </p:nvCxnSpPr>
        <p:spPr>
          <a:xfrm>
            <a:off x="3754438" y="871538"/>
            <a:ext cx="1817687" cy="936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9460" name="Picture 4"/>
          <p:cNvPicPr>
            <a:picLocks noChangeAspect="1" noChangeArrowheads="1"/>
          </p:cNvPicPr>
          <p:nvPr/>
        </p:nvPicPr>
        <p:blipFill>
          <a:blip r:embed="rId2"/>
          <a:srcRect/>
          <a:stretch>
            <a:fillRect/>
          </a:stretch>
        </p:blipFill>
        <p:spPr bwMode="auto">
          <a:xfrm>
            <a:off x="214313" y="1428750"/>
            <a:ext cx="1785937" cy="2401888"/>
          </a:xfrm>
          <a:prstGeom prst="rect">
            <a:avLst/>
          </a:prstGeom>
          <a:noFill/>
          <a:ln w="9525">
            <a:noFill/>
            <a:miter lim="800000"/>
            <a:headEnd/>
            <a:tailEnd/>
          </a:ln>
        </p:spPr>
      </p:pic>
      <p:pic>
        <p:nvPicPr>
          <p:cNvPr id="19461" name="Picture 5"/>
          <p:cNvPicPr>
            <a:picLocks noChangeAspect="1" noChangeArrowheads="1"/>
          </p:cNvPicPr>
          <p:nvPr/>
        </p:nvPicPr>
        <p:blipFill>
          <a:blip r:embed="rId3"/>
          <a:srcRect/>
          <a:stretch>
            <a:fillRect/>
          </a:stretch>
        </p:blipFill>
        <p:spPr bwMode="auto">
          <a:xfrm>
            <a:off x="2143125" y="1428750"/>
            <a:ext cx="3433763" cy="2428875"/>
          </a:xfrm>
          <a:prstGeom prst="rect">
            <a:avLst/>
          </a:prstGeom>
          <a:noFill/>
          <a:ln w="9525">
            <a:noFill/>
            <a:miter lim="800000"/>
            <a:headEnd/>
            <a:tailEnd/>
          </a:ln>
        </p:spPr>
      </p:pic>
      <p:pic>
        <p:nvPicPr>
          <p:cNvPr id="19462" name="Picture 6"/>
          <p:cNvPicPr>
            <a:picLocks noChangeAspect="1" noChangeArrowheads="1"/>
          </p:cNvPicPr>
          <p:nvPr/>
        </p:nvPicPr>
        <p:blipFill>
          <a:blip r:embed="rId4"/>
          <a:srcRect/>
          <a:stretch>
            <a:fillRect/>
          </a:stretch>
        </p:blipFill>
        <p:spPr bwMode="auto">
          <a:xfrm>
            <a:off x="5715000" y="1428750"/>
            <a:ext cx="3238500" cy="2428875"/>
          </a:xfrm>
          <a:prstGeom prst="rect">
            <a:avLst/>
          </a:prstGeom>
          <a:noFill/>
          <a:ln w="9525">
            <a:noFill/>
            <a:miter lim="800000"/>
            <a:headEnd/>
            <a:tailEnd/>
          </a:ln>
        </p:spPr>
      </p:pic>
      <p:sp>
        <p:nvSpPr>
          <p:cNvPr id="15" name="Прямоугольник 14"/>
          <p:cNvSpPr/>
          <p:nvPr/>
        </p:nvSpPr>
        <p:spPr>
          <a:xfrm>
            <a:off x="179388" y="3860800"/>
            <a:ext cx="8715375" cy="357188"/>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a:solidFill>
                  <a:schemeClr val="bg2"/>
                </a:solidFill>
                <a:latin typeface="Times New Roman" pitchFamily="18" charset="0"/>
                <a:cs typeface="Times New Roman" pitchFamily="18" charset="0"/>
              </a:rPr>
              <a:t>руководители России, Украины, Белоруссии (Б. Н. Ельцин, Л. М. Кравчук, С. С. Шушкевич) </a:t>
            </a:r>
            <a:endParaRPr lang="ru-RU" sz="1400">
              <a:solidFill>
                <a:schemeClr val="bg2"/>
              </a:solidFill>
              <a:latin typeface="Times New Roman" pitchFamily="18" charset="0"/>
            </a:endParaRPr>
          </a:p>
        </p:txBody>
      </p:sp>
      <p:sp>
        <p:nvSpPr>
          <p:cNvPr id="16" name="Прямоугольник 15"/>
          <p:cNvSpPr/>
          <p:nvPr/>
        </p:nvSpPr>
        <p:spPr>
          <a:xfrm>
            <a:off x="214313" y="4429125"/>
            <a:ext cx="3786187" cy="5000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u-RU" dirty="0">
                <a:solidFill>
                  <a:schemeClr val="tx1"/>
                </a:solidFill>
                <a:latin typeface="Times New Roman" pitchFamily="18" charset="0"/>
                <a:cs typeface="Times New Roman" pitchFamily="18" charset="0"/>
              </a:rPr>
              <a:t>объявили о роспуске СССР </a:t>
            </a:r>
            <a:endParaRPr lang="ru-RU" dirty="0">
              <a:solidFill>
                <a:srgbClr val="000000"/>
              </a:solidFill>
              <a:latin typeface="Times New Roman" pitchFamily="18" charset="0"/>
            </a:endParaRPr>
          </a:p>
        </p:txBody>
      </p:sp>
      <p:sp>
        <p:nvSpPr>
          <p:cNvPr id="17" name="Прямоугольник 16"/>
          <p:cNvSpPr/>
          <p:nvPr/>
        </p:nvSpPr>
        <p:spPr>
          <a:xfrm>
            <a:off x="5072063" y="4429125"/>
            <a:ext cx="3786187" cy="5000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1400">
                <a:solidFill>
                  <a:schemeClr val="tx1"/>
                </a:solidFill>
                <a:latin typeface="Times New Roman" pitchFamily="18" charset="0"/>
                <a:cs typeface="Times New Roman" pitchFamily="18" charset="0"/>
              </a:rPr>
              <a:t>подписали Соглашение о создании Содружества Независимых Государств (СНГ). </a:t>
            </a:r>
          </a:p>
        </p:txBody>
      </p:sp>
      <p:cxnSp>
        <p:nvCxnSpPr>
          <p:cNvPr id="19" name="Прямая со стрелкой 18"/>
          <p:cNvCxnSpPr>
            <a:cxnSpLocks noChangeShapeType="1"/>
            <a:stCxn id="15" idx="2"/>
            <a:endCxn id="16" idx="0"/>
          </p:cNvCxnSpPr>
          <p:nvPr/>
        </p:nvCxnSpPr>
        <p:spPr bwMode="auto">
          <a:xfrm flipH="1">
            <a:off x="2108200" y="4230688"/>
            <a:ext cx="2428875" cy="185737"/>
          </a:xfrm>
          <a:prstGeom prst="straightConnector1">
            <a:avLst/>
          </a:prstGeom>
          <a:noFill/>
          <a:ln w="28575" algn="ctr">
            <a:solidFill>
              <a:srgbClr val="FAC090"/>
            </a:solidFill>
            <a:round/>
            <a:headEnd/>
            <a:tailEnd type="triangle" w="med" len="med"/>
          </a:ln>
        </p:spPr>
      </p:cxnSp>
      <p:cxnSp>
        <p:nvCxnSpPr>
          <p:cNvPr id="21" name="Прямая со стрелкой 20"/>
          <p:cNvCxnSpPr>
            <a:cxnSpLocks noChangeShapeType="1"/>
            <a:stCxn id="15" idx="2"/>
            <a:endCxn id="17" idx="0"/>
          </p:cNvCxnSpPr>
          <p:nvPr/>
        </p:nvCxnSpPr>
        <p:spPr bwMode="auto">
          <a:xfrm>
            <a:off x="4537075" y="4230688"/>
            <a:ext cx="2428875" cy="185737"/>
          </a:xfrm>
          <a:prstGeom prst="straightConnector1">
            <a:avLst/>
          </a:prstGeom>
          <a:noFill/>
          <a:ln w="28575" algn="ctr">
            <a:solidFill>
              <a:srgbClr val="FAC090"/>
            </a:solidFill>
            <a:round/>
            <a:headEnd/>
            <a:tailEnd type="triangle" w="med" len="med"/>
          </a:ln>
        </p:spPr>
      </p:cxnSp>
      <p:sp>
        <p:nvSpPr>
          <p:cNvPr id="22" name="Прямоугольник 21"/>
          <p:cNvSpPr/>
          <p:nvPr/>
        </p:nvSpPr>
        <p:spPr>
          <a:xfrm>
            <a:off x="214313" y="5072063"/>
            <a:ext cx="6072187" cy="35718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1400">
                <a:solidFill>
                  <a:schemeClr val="tx1"/>
                </a:solidFill>
                <a:latin typeface="Times New Roman" pitchFamily="18" charset="0"/>
                <a:cs typeface="Times New Roman" pitchFamily="18" charset="0"/>
              </a:rPr>
              <a:t>Этот документ был подготовлен в глубокой тайне от Президента СССР</a:t>
            </a:r>
            <a:endParaRPr lang="ru-RU" sz="1400">
              <a:solidFill>
                <a:srgbClr val="000000"/>
              </a:solidFill>
              <a:latin typeface="Times New Roman" pitchFamily="18" charset="0"/>
            </a:endParaRPr>
          </a:p>
        </p:txBody>
      </p:sp>
      <p:sp>
        <p:nvSpPr>
          <p:cNvPr id="23" name="Прямоугольник 22"/>
          <p:cNvSpPr/>
          <p:nvPr/>
        </p:nvSpPr>
        <p:spPr>
          <a:xfrm>
            <a:off x="214313" y="5572125"/>
            <a:ext cx="6072187" cy="3571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1400">
                <a:solidFill>
                  <a:schemeClr val="tx1"/>
                </a:solidFill>
                <a:latin typeface="Times New Roman" pitchFamily="18" charset="0"/>
                <a:cs typeface="Times New Roman" pitchFamily="18" charset="0"/>
              </a:rPr>
              <a:t>Этот документ был подготовлен в глубокой тайне от народов страны, </a:t>
            </a:r>
          </a:p>
        </p:txBody>
      </p:sp>
      <p:cxnSp>
        <p:nvCxnSpPr>
          <p:cNvPr id="25" name="Прямая соединительная линия 24"/>
          <p:cNvCxnSpPr/>
          <p:nvPr/>
        </p:nvCxnSpPr>
        <p:spPr>
          <a:xfrm rot="5400000">
            <a:off x="6000750" y="5500688"/>
            <a:ext cx="857250"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9460"/>
                                        </p:tgtEl>
                                        <p:attrNameLst>
                                          <p:attrName>style.visibility</p:attrName>
                                        </p:attrNameLst>
                                      </p:cBhvr>
                                      <p:to>
                                        <p:strVal val="visible"/>
                                      </p:to>
                                    </p:set>
                                    <p:anim calcmode="lin" valueType="num">
                                      <p:cBhvr>
                                        <p:cTn id="22" dur="500" fill="hold"/>
                                        <p:tgtEl>
                                          <p:spTgt spid="19460"/>
                                        </p:tgtEl>
                                        <p:attrNameLst>
                                          <p:attrName>ppt_w</p:attrName>
                                        </p:attrNameLst>
                                      </p:cBhvr>
                                      <p:tavLst>
                                        <p:tav tm="0">
                                          <p:val>
                                            <p:fltVal val="0"/>
                                          </p:val>
                                        </p:tav>
                                        <p:tav tm="100000">
                                          <p:val>
                                            <p:strVal val="#ppt_w"/>
                                          </p:val>
                                        </p:tav>
                                      </p:tavLst>
                                    </p:anim>
                                    <p:anim calcmode="lin" valueType="num">
                                      <p:cBhvr>
                                        <p:cTn id="23" dur="500" fill="hold"/>
                                        <p:tgtEl>
                                          <p:spTgt spid="19460"/>
                                        </p:tgtEl>
                                        <p:attrNameLst>
                                          <p:attrName>ppt_h</p:attrName>
                                        </p:attrNameLst>
                                      </p:cBhvr>
                                      <p:tavLst>
                                        <p:tav tm="0">
                                          <p:val>
                                            <p:fltVal val="0"/>
                                          </p:val>
                                        </p:tav>
                                        <p:tav tm="100000">
                                          <p:val>
                                            <p:strVal val="#ppt_h"/>
                                          </p:val>
                                        </p:tav>
                                      </p:tavLst>
                                    </p:anim>
                                    <p:animEffect transition="in" filter="fade">
                                      <p:cBhvr>
                                        <p:cTn id="24" dur="500"/>
                                        <p:tgtEl>
                                          <p:spTgt spid="1946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9461"/>
                                        </p:tgtEl>
                                        <p:attrNameLst>
                                          <p:attrName>style.visibility</p:attrName>
                                        </p:attrNameLst>
                                      </p:cBhvr>
                                      <p:to>
                                        <p:strVal val="visible"/>
                                      </p:to>
                                    </p:set>
                                    <p:anim calcmode="lin" valueType="num">
                                      <p:cBhvr>
                                        <p:cTn id="29" dur="500" fill="hold"/>
                                        <p:tgtEl>
                                          <p:spTgt spid="19461"/>
                                        </p:tgtEl>
                                        <p:attrNameLst>
                                          <p:attrName>ppt_w</p:attrName>
                                        </p:attrNameLst>
                                      </p:cBhvr>
                                      <p:tavLst>
                                        <p:tav tm="0">
                                          <p:val>
                                            <p:fltVal val="0"/>
                                          </p:val>
                                        </p:tav>
                                        <p:tav tm="100000">
                                          <p:val>
                                            <p:strVal val="#ppt_w"/>
                                          </p:val>
                                        </p:tav>
                                      </p:tavLst>
                                    </p:anim>
                                    <p:anim calcmode="lin" valueType="num">
                                      <p:cBhvr>
                                        <p:cTn id="30" dur="500" fill="hold"/>
                                        <p:tgtEl>
                                          <p:spTgt spid="19461"/>
                                        </p:tgtEl>
                                        <p:attrNameLst>
                                          <p:attrName>ppt_h</p:attrName>
                                        </p:attrNameLst>
                                      </p:cBhvr>
                                      <p:tavLst>
                                        <p:tav tm="0">
                                          <p:val>
                                            <p:fltVal val="0"/>
                                          </p:val>
                                        </p:tav>
                                        <p:tav tm="100000">
                                          <p:val>
                                            <p:strVal val="#ppt_h"/>
                                          </p:val>
                                        </p:tav>
                                      </p:tavLst>
                                    </p:anim>
                                    <p:animEffect transition="in" filter="fade">
                                      <p:cBhvr>
                                        <p:cTn id="31" dur="500"/>
                                        <p:tgtEl>
                                          <p:spTgt spid="1946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9462"/>
                                        </p:tgtEl>
                                        <p:attrNameLst>
                                          <p:attrName>style.visibility</p:attrName>
                                        </p:attrNameLst>
                                      </p:cBhvr>
                                      <p:to>
                                        <p:strVal val="visible"/>
                                      </p:to>
                                    </p:set>
                                    <p:anim calcmode="lin" valueType="num">
                                      <p:cBhvr>
                                        <p:cTn id="36" dur="500" fill="hold"/>
                                        <p:tgtEl>
                                          <p:spTgt spid="19462"/>
                                        </p:tgtEl>
                                        <p:attrNameLst>
                                          <p:attrName>ppt_w</p:attrName>
                                        </p:attrNameLst>
                                      </p:cBhvr>
                                      <p:tavLst>
                                        <p:tav tm="0">
                                          <p:val>
                                            <p:fltVal val="0"/>
                                          </p:val>
                                        </p:tav>
                                        <p:tav tm="100000">
                                          <p:val>
                                            <p:strVal val="#ppt_w"/>
                                          </p:val>
                                        </p:tav>
                                      </p:tavLst>
                                    </p:anim>
                                    <p:anim calcmode="lin" valueType="num">
                                      <p:cBhvr>
                                        <p:cTn id="37" dur="500" fill="hold"/>
                                        <p:tgtEl>
                                          <p:spTgt spid="19462"/>
                                        </p:tgtEl>
                                        <p:attrNameLst>
                                          <p:attrName>ppt_h</p:attrName>
                                        </p:attrNameLst>
                                      </p:cBhvr>
                                      <p:tavLst>
                                        <p:tav tm="0">
                                          <p:val>
                                            <p:fltVal val="0"/>
                                          </p:val>
                                        </p:tav>
                                        <p:tav tm="100000">
                                          <p:val>
                                            <p:strVal val="#ppt_h"/>
                                          </p:val>
                                        </p:tav>
                                      </p:tavLst>
                                    </p:anim>
                                    <p:animEffect transition="in" filter="fade">
                                      <p:cBhvr>
                                        <p:cTn id="38" dur="500"/>
                                        <p:tgtEl>
                                          <p:spTgt spid="194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up)">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left)">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up)">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9459"/>
                                        </p:tgtEl>
                                        <p:attrNameLst>
                                          <p:attrName>style.visibility</p:attrName>
                                        </p:attrNameLst>
                                      </p:cBhvr>
                                      <p:to>
                                        <p:strVal val="visible"/>
                                      </p:to>
                                    </p:set>
                                    <p:animEffect transition="in" filter="wipe(left)">
                                      <p:cBhvr>
                                        <p:cTn id="83"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5" grpId="0" animBg="1"/>
      <p:bldP spid="6" grpId="0" animBg="1"/>
      <p:bldP spid="15" grpId="0" animBg="1"/>
      <p:bldP spid="16" grpId="0" animBg="1"/>
      <p:bldP spid="17"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Герб города Государственный герб Российской Федерации - "/>
          <p:cNvPicPr>
            <a:picLocks noChangeAspect="1" noChangeArrowheads="1"/>
          </p:cNvPicPr>
          <p:nvPr/>
        </p:nvPicPr>
        <p:blipFill>
          <a:blip r:embed="rId2"/>
          <a:srcRect/>
          <a:stretch>
            <a:fillRect/>
          </a:stretch>
        </p:blipFill>
        <p:spPr bwMode="auto">
          <a:xfrm>
            <a:off x="0" y="2528888"/>
            <a:ext cx="2339975" cy="2339975"/>
          </a:xfrm>
          <a:prstGeom prst="rect">
            <a:avLst/>
          </a:prstGeom>
          <a:noFill/>
          <a:ln w="9525">
            <a:noFill/>
            <a:miter lim="800000"/>
            <a:headEnd/>
            <a:tailEnd/>
          </a:ln>
        </p:spPr>
      </p:pic>
      <p:pic>
        <p:nvPicPr>
          <p:cNvPr id="22531" name="Picture 5" descr="Флаг города Государственный герб Российской Федерации - "/>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sp>
        <p:nvSpPr>
          <p:cNvPr id="22532" name="Text Box 6"/>
          <p:cNvSpPr txBox="1">
            <a:spLocks noChangeArrowheads="1"/>
          </p:cNvSpPr>
          <p:nvPr/>
        </p:nvSpPr>
        <p:spPr bwMode="auto">
          <a:xfrm>
            <a:off x="2392363" y="276225"/>
            <a:ext cx="6751637" cy="5310188"/>
          </a:xfrm>
          <a:prstGeom prst="rect">
            <a:avLst/>
          </a:prstGeom>
          <a:noFill/>
          <a:ln w="9525">
            <a:noFill/>
            <a:miter lim="800000"/>
            <a:headEnd/>
            <a:tailEnd/>
          </a:ln>
        </p:spPr>
        <p:txBody>
          <a:bodyPr>
            <a:spAutoFit/>
          </a:bodyPr>
          <a:lstStyle/>
          <a:p>
            <a:r>
              <a:rPr lang="ru-RU">
                <a:latin typeface="Verdana" pitchFamily="34" charset="0"/>
              </a:rPr>
              <a:t>РОССИЯ</a:t>
            </a:r>
          </a:p>
          <a:p>
            <a:r>
              <a:rPr lang="ru-RU">
                <a:latin typeface="Verdana" pitchFamily="34" charset="0"/>
              </a:rPr>
              <a:t/>
            </a:r>
            <a:br>
              <a:rPr lang="ru-RU">
                <a:latin typeface="Verdana" pitchFamily="34" charset="0"/>
              </a:rPr>
            </a:br>
            <a:r>
              <a:rPr lang="ru-RU">
                <a:latin typeface="Verdana" pitchFamily="34" charset="0"/>
              </a:rPr>
              <a:t>Герб Российской Федерации </a:t>
            </a:r>
            <a:br>
              <a:rPr lang="ru-RU">
                <a:latin typeface="Verdana" pitchFamily="34" charset="0"/>
              </a:rPr>
            </a:br>
            <a:r>
              <a:rPr lang="ru-RU">
                <a:latin typeface="Verdana" pitchFamily="34" charset="0"/>
              </a:rPr>
              <a:t>Герб принят 30 ноября 1993 года.</a:t>
            </a:r>
            <a:br>
              <a:rPr lang="ru-RU">
                <a:latin typeface="Verdana" pitchFamily="34" charset="0"/>
              </a:rPr>
            </a:br>
            <a:r>
              <a:rPr lang="ru-RU">
                <a:latin typeface="Verdana" pitchFamily="34" charset="0"/>
              </a:rPr>
              <a:t>Уточнено описание 25 декабря 2000 года.</a:t>
            </a:r>
            <a:br>
              <a:rPr lang="ru-RU">
                <a:latin typeface="Verdana" pitchFamily="34" charset="0"/>
              </a:rPr>
            </a:br>
            <a:r>
              <a:rPr lang="ru-RU">
                <a:latin typeface="Verdana" pitchFamily="34" charset="0"/>
              </a:rPr>
              <a:t>Внесен в Государственный геральдический регистр Российской Федерации за № 3.</a:t>
            </a:r>
            <a:br>
              <a:rPr lang="ru-RU">
                <a:latin typeface="Verdana" pitchFamily="34" charset="0"/>
              </a:rPr>
            </a:br>
            <a:r>
              <a:rPr lang="ru-RU">
                <a:latin typeface="Verdana" pitchFamily="34" charset="0"/>
              </a:rPr>
              <a:t>Государственный герб Российской Федерации представляет собой четырехугольный, с закругленными нижними углами, заостренный в оконечности красный геральдический щит с золотым двуглавым орлом, поднявшим вверх распущенные крылья. Орел увенчан двумя малыми коронами и над ними одной большой короной, соединенными лентой. В правой лапе орла - скипетр, в левой - держава. На груди орла, в красном щите, - серебряный всадник в синем плаще на серебряном коне, поражающий серебряным копьем черного опрокинутого навзничь и попранного конем дракона.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srcRect/>
          <a:stretch>
            <a:fillRect/>
          </a:stretch>
        </p:blipFill>
        <p:spPr bwMode="auto">
          <a:xfrm>
            <a:off x="250825" y="260350"/>
            <a:ext cx="2089150" cy="1044575"/>
          </a:xfrm>
          <a:prstGeom prst="rect">
            <a:avLst/>
          </a:prstGeom>
          <a:noFill/>
          <a:ln w="9525">
            <a:noFill/>
            <a:miter lim="800000"/>
            <a:headEnd/>
            <a:tailEnd/>
          </a:ln>
        </p:spPr>
      </p:pic>
      <p:pic>
        <p:nvPicPr>
          <p:cNvPr id="23555" name="Picture 5"/>
          <p:cNvPicPr>
            <a:picLocks noChangeAspect="1" noChangeArrowheads="1"/>
          </p:cNvPicPr>
          <p:nvPr/>
        </p:nvPicPr>
        <p:blipFill>
          <a:blip r:embed="rId3"/>
          <a:srcRect/>
          <a:stretch>
            <a:fillRect/>
          </a:stretch>
        </p:blipFill>
        <p:spPr bwMode="auto">
          <a:xfrm>
            <a:off x="179388" y="1628775"/>
            <a:ext cx="1971675" cy="1914525"/>
          </a:xfrm>
          <a:prstGeom prst="rect">
            <a:avLst/>
          </a:prstGeom>
          <a:noFill/>
          <a:ln w="9525">
            <a:noFill/>
            <a:miter lim="800000"/>
            <a:headEnd/>
            <a:tailEnd/>
          </a:ln>
        </p:spPr>
      </p:pic>
      <p:sp>
        <p:nvSpPr>
          <p:cNvPr id="23556" name="Text Box 6"/>
          <p:cNvSpPr txBox="1">
            <a:spLocks noChangeArrowheads="1"/>
          </p:cNvSpPr>
          <p:nvPr/>
        </p:nvSpPr>
        <p:spPr bwMode="auto">
          <a:xfrm>
            <a:off x="2679700" y="276225"/>
            <a:ext cx="6213475" cy="3387725"/>
          </a:xfrm>
          <a:prstGeom prst="rect">
            <a:avLst/>
          </a:prstGeom>
          <a:noFill/>
          <a:ln w="9525">
            <a:noFill/>
            <a:miter lim="800000"/>
            <a:headEnd/>
            <a:tailEnd/>
          </a:ln>
        </p:spPr>
        <p:txBody>
          <a:bodyPr>
            <a:spAutoFit/>
          </a:bodyPr>
          <a:lstStyle/>
          <a:p>
            <a:r>
              <a:rPr lang="ru-RU">
                <a:latin typeface="Verdana" pitchFamily="34" charset="0"/>
              </a:rPr>
              <a:t>ТАДЖИКИСТАН</a:t>
            </a:r>
          </a:p>
          <a:p>
            <a:r>
              <a:rPr lang="ru-RU">
                <a:latin typeface="Verdana" pitchFamily="34" charset="0"/>
              </a:rPr>
              <a:t>Государственный герб Республики Таджикистан представляет собой изображение стилизованной короны и полукруга из семи звёзд на ней в лучах солнца, восходящего из-за гор, покрытых снегом и обрамлённых венцом, составленным справа из колосьев пшеницы, слева из веток хлопчатника с раскрытыми коробочками. Сверху венец перевит трехполосной лентой, в нижнем секторе помещена книга на подставке.</a:t>
            </a:r>
            <a:br>
              <a:rPr lang="ru-RU">
                <a:latin typeface="Verdana" pitchFamily="34" charset="0"/>
              </a:rPr>
            </a:br>
            <a:r>
              <a:rPr lang="ru-RU">
                <a:latin typeface="Verdana" pitchFamily="34" charset="0"/>
              </a:rPr>
              <a:t>Дата принятия: 28 декабря 1993 </a:t>
            </a:r>
          </a:p>
          <a:p>
            <a:endParaRPr lang="ru-RU">
              <a:latin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flag"/>
          <p:cNvPicPr>
            <a:picLocks noChangeAspect="1" noChangeArrowheads="1"/>
          </p:cNvPicPr>
          <p:nvPr/>
        </p:nvPicPr>
        <p:blipFill>
          <a:blip r:embed="rId2"/>
          <a:srcRect/>
          <a:stretch>
            <a:fillRect/>
          </a:stretch>
        </p:blipFill>
        <p:spPr bwMode="auto">
          <a:xfrm>
            <a:off x="0" y="0"/>
            <a:ext cx="3333750" cy="2228850"/>
          </a:xfrm>
          <a:prstGeom prst="rect">
            <a:avLst/>
          </a:prstGeom>
          <a:noFill/>
          <a:ln w="9525">
            <a:noFill/>
            <a:miter lim="800000"/>
            <a:headEnd/>
            <a:tailEnd/>
          </a:ln>
        </p:spPr>
      </p:pic>
      <p:pic>
        <p:nvPicPr>
          <p:cNvPr id="24579" name="Picture 5" descr="gerb"/>
          <p:cNvPicPr>
            <a:picLocks noChangeAspect="1" noChangeArrowheads="1"/>
          </p:cNvPicPr>
          <p:nvPr/>
        </p:nvPicPr>
        <p:blipFill>
          <a:blip r:embed="rId3"/>
          <a:srcRect/>
          <a:stretch>
            <a:fillRect/>
          </a:stretch>
        </p:blipFill>
        <p:spPr bwMode="auto">
          <a:xfrm>
            <a:off x="323850" y="2565400"/>
            <a:ext cx="1905000" cy="1790700"/>
          </a:xfrm>
          <a:prstGeom prst="rect">
            <a:avLst/>
          </a:prstGeom>
          <a:noFill/>
          <a:ln w="9525">
            <a:noFill/>
            <a:miter lim="800000"/>
            <a:headEnd/>
            <a:tailEnd/>
          </a:ln>
        </p:spPr>
      </p:pic>
      <p:sp>
        <p:nvSpPr>
          <p:cNvPr id="24580" name="Text Box 6"/>
          <p:cNvSpPr txBox="1">
            <a:spLocks noChangeArrowheads="1"/>
          </p:cNvSpPr>
          <p:nvPr/>
        </p:nvSpPr>
        <p:spPr bwMode="auto">
          <a:xfrm>
            <a:off x="3616325" y="276225"/>
            <a:ext cx="5348288" cy="7232650"/>
          </a:xfrm>
          <a:prstGeom prst="rect">
            <a:avLst/>
          </a:prstGeom>
          <a:noFill/>
          <a:ln w="9525">
            <a:noFill/>
            <a:miter lim="800000"/>
            <a:headEnd/>
            <a:tailEnd/>
          </a:ln>
        </p:spPr>
        <p:txBody>
          <a:bodyPr>
            <a:spAutoFit/>
          </a:bodyPr>
          <a:lstStyle/>
          <a:p>
            <a:r>
              <a:rPr lang="ru-RU">
                <a:latin typeface="Verdana" pitchFamily="34" charset="0"/>
              </a:rPr>
              <a:t>ТУРКМЕНИСТАН</a:t>
            </a:r>
          </a:p>
          <a:p>
            <a:r>
              <a:rPr lang="ru-RU">
                <a:latin typeface="Verdana" pitchFamily="34" charset="0"/>
              </a:rPr>
              <a:t>Государственный герб Туркмении — символ государственной власти Туркмении, соединившей в себе культурное наследие родоначальников туркменского народа Огуз хана и династии сельджукидов, создавших в древности могущественную империю и оказавших заметное влияние на развитие как тюркских народов, так и населения Евразии в целом. </a:t>
            </a:r>
            <a:br>
              <a:rPr lang="ru-RU">
                <a:latin typeface="Verdana" pitchFamily="34" charset="0"/>
              </a:rPr>
            </a:br>
            <a:r>
              <a:rPr lang="ru-RU">
                <a:latin typeface="Verdana" pitchFamily="34" charset="0"/>
              </a:rPr>
              <a:t/>
            </a:r>
            <a:br>
              <a:rPr lang="ru-RU">
                <a:latin typeface="Verdana" pitchFamily="34" charset="0"/>
              </a:rPr>
            </a:br>
            <a:r>
              <a:rPr lang="ru-RU">
                <a:latin typeface="Verdana" pitchFamily="34" charset="0"/>
              </a:rPr>
              <a:t>Государственный герб Туркмении представляет собой восьмигранник На зелёном фоне восьмигранника вокруг красного круга изображены основные элементы национального богатства и символики государства: </a:t>
            </a:r>
          </a:p>
          <a:p>
            <a:r>
              <a:rPr lang="ru-RU">
                <a:latin typeface="Verdana" pitchFamily="34" charset="0"/>
              </a:rPr>
              <a:t>·  в нижней части — семь коробочек белого хлопка с зелёными листьями; </a:t>
            </a:r>
          </a:p>
          <a:p>
            <a:r>
              <a:rPr lang="ru-RU">
                <a:latin typeface="Verdana" pitchFamily="34" charset="0"/>
              </a:rPr>
              <a:t>·  в средней части — колосья пшеницы ·  в верхней части — полумесяц с пятью пятиконечными звёздами белого цвета. </a:t>
            </a:r>
            <a:br>
              <a:rPr lang="ru-RU">
                <a:latin typeface="Verdana" pitchFamily="34" charset="0"/>
              </a:rPr>
            </a:br>
            <a:r>
              <a:rPr lang="ru-RU">
                <a:latin typeface="Verdana" pitchFamily="34" charset="0"/>
              </a:rPr>
              <a:t/>
            </a:r>
            <a:br>
              <a:rPr lang="ru-RU">
                <a:latin typeface="Verdana" pitchFamily="34" charset="0"/>
              </a:rPr>
            </a:br>
            <a:r>
              <a:rPr lang="ru-RU">
                <a:latin typeface="Verdana" pitchFamily="34" charset="0"/>
              </a:rPr>
              <a:t/>
            </a:r>
            <a:br>
              <a:rPr lang="ru-RU">
                <a:latin typeface="Verdana" pitchFamily="34" charset="0"/>
              </a:rPr>
            </a:br>
            <a:endParaRPr lang="ru-RU">
              <a:latin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Флаг Узбекистана"/>
          <p:cNvPicPr>
            <a:picLocks noChangeAspect="1" noChangeArrowheads="1"/>
          </p:cNvPicPr>
          <p:nvPr/>
        </p:nvPicPr>
        <p:blipFill>
          <a:blip r:embed="rId2"/>
          <a:srcRect/>
          <a:stretch>
            <a:fillRect/>
          </a:stretch>
        </p:blipFill>
        <p:spPr bwMode="auto">
          <a:xfrm>
            <a:off x="107950" y="333375"/>
            <a:ext cx="1838325" cy="1143000"/>
          </a:xfrm>
          <a:prstGeom prst="rect">
            <a:avLst/>
          </a:prstGeom>
          <a:noFill/>
          <a:ln w="9525">
            <a:noFill/>
            <a:miter lim="800000"/>
            <a:headEnd/>
            <a:tailEnd/>
          </a:ln>
        </p:spPr>
      </p:pic>
      <p:pic>
        <p:nvPicPr>
          <p:cNvPr id="25603" name="Picture 6"/>
          <p:cNvPicPr>
            <a:picLocks noChangeAspect="1" noChangeArrowheads="1"/>
          </p:cNvPicPr>
          <p:nvPr/>
        </p:nvPicPr>
        <p:blipFill>
          <a:blip r:embed="rId3"/>
          <a:srcRect/>
          <a:stretch>
            <a:fillRect/>
          </a:stretch>
        </p:blipFill>
        <p:spPr bwMode="auto">
          <a:xfrm>
            <a:off x="179388" y="1773238"/>
            <a:ext cx="1971675" cy="2000250"/>
          </a:xfrm>
          <a:prstGeom prst="rect">
            <a:avLst/>
          </a:prstGeom>
          <a:noFill/>
          <a:ln w="9525">
            <a:noFill/>
            <a:miter lim="800000"/>
            <a:headEnd/>
            <a:tailEnd/>
          </a:ln>
        </p:spPr>
      </p:pic>
      <p:sp>
        <p:nvSpPr>
          <p:cNvPr id="25604" name="Text Box 7"/>
          <p:cNvSpPr txBox="1">
            <a:spLocks noChangeArrowheads="1"/>
          </p:cNvSpPr>
          <p:nvPr/>
        </p:nvSpPr>
        <p:spPr bwMode="auto">
          <a:xfrm>
            <a:off x="2463800" y="276225"/>
            <a:ext cx="6211888" cy="6958013"/>
          </a:xfrm>
          <a:prstGeom prst="rect">
            <a:avLst/>
          </a:prstGeom>
          <a:noFill/>
          <a:ln w="9525">
            <a:noFill/>
            <a:miter lim="800000"/>
            <a:headEnd/>
            <a:tailEnd/>
          </a:ln>
        </p:spPr>
        <p:txBody>
          <a:bodyPr>
            <a:spAutoFit/>
          </a:bodyPr>
          <a:lstStyle/>
          <a:p>
            <a:r>
              <a:rPr lang="ru-RU">
                <a:latin typeface="Verdana" pitchFamily="34" charset="0"/>
              </a:rPr>
              <a:t>УЗБЕКИСТАН</a:t>
            </a:r>
          </a:p>
          <a:p>
            <a:r>
              <a:rPr lang="ru-RU">
                <a:latin typeface="Verdana" pitchFamily="34" charset="0"/>
              </a:rPr>
              <a:t>Герб Узбекистана разработан с учетом многовекового национального и государственного опыта и традиций. Принят 2 июля 1992 В центре герба изображена птица Хумо с простертыми крыльями — в узбекской мифологии символ счастья и свободолюбия..</a:t>
            </a:r>
            <a:br>
              <a:rPr lang="ru-RU">
                <a:latin typeface="Verdana" pitchFamily="34" charset="0"/>
              </a:rPr>
            </a:br>
            <a:r>
              <a:rPr lang="ru-RU">
                <a:latin typeface="Verdana" pitchFamily="34" charset="0"/>
              </a:rPr>
              <a:t>В верхней части герба находится восьмигранник, символизирующий утверждение республики, внутри — полумесяц со звездой.</a:t>
            </a:r>
            <a:br>
              <a:rPr lang="ru-RU">
                <a:latin typeface="Verdana" pitchFamily="34" charset="0"/>
              </a:rPr>
            </a:br>
            <a:r>
              <a:rPr lang="ru-RU">
                <a:latin typeface="Verdana" pitchFamily="34" charset="0"/>
              </a:rPr>
              <a:t>Изображение солнца символизирует свет, озаряющий путь узбекского государства, а также подчеркивает уникальные природно-климатические условия республики.</a:t>
            </a:r>
            <a:br>
              <a:rPr lang="ru-RU">
                <a:latin typeface="Verdana" pitchFamily="34" charset="0"/>
              </a:rPr>
            </a:br>
            <a:r>
              <a:rPr lang="ru-RU">
                <a:latin typeface="Verdana" pitchFamily="34" charset="0"/>
              </a:rPr>
              <a:t>Две реки, изображенные под птицей, — это Амударья и Сырдарья, которые протекают на территории Узбекистана.</a:t>
            </a:r>
            <a:br>
              <a:rPr lang="ru-RU">
                <a:latin typeface="Verdana" pitchFamily="34" charset="0"/>
              </a:rPr>
            </a:br>
            <a:r>
              <a:rPr lang="ru-RU">
                <a:latin typeface="Verdana" pitchFamily="34" charset="0"/>
              </a:rPr>
              <a:t>Колосья являются символом хлеба, стебли с раскрытыми коробочками хлопка характеризуют главное богатство Узбекистана. Вместе, колосья и коробочки хлопка, перевитые лентой Государственного флага, символизируют консолидацию народов, проживающих в республике.</a:t>
            </a:r>
            <a:br>
              <a:rPr lang="ru-RU">
                <a:latin typeface="Verdana" pitchFamily="34" charset="0"/>
              </a:rPr>
            </a:br>
            <a:r>
              <a:rPr lang="ru-RU">
                <a:latin typeface="Verdana"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199fo"/>
          <p:cNvPicPr>
            <a:picLocks noChangeAspect="1" noChangeArrowheads="1"/>
          </p:cNvPicPr>
          <p:nvPr/>
        </p:nvPicPr>
        <p:blipFill>
          <a:blip r:embed="rId2"/>
          <a:srcRect/>
          <a:stretch>
            <a:fillRect/>
          </a:stretch>
        </p:blipFill>
        <p:spPr bwMode="auto">
          <a:xfrm>
            <a:off x="0" y="0"/>
            <a:ext cx="1905000" cy="1266825"/>
          </a:xfrm>
          <a:prstGeom prst="rect">
            <a:avLst/>
          </a:prstGeom>
          <a:noFill/>
          <a:ln w="9525">
            <a:noFill/>
            <a:miter lim="800000"/>
            <a:headEnd/>
            <a:tailEnd/>
          </a:ln>
        </p:spPr>
      </p:pic>
      <p:pic>
        <p:nvPicPr>
          <p:cNvPr id="26627" name="Picture 5" descr="199ao"/>
          <p:cNvPicPr>
            <a:picLocks noChangeAspect="1" noChangeArrowheads="1"/>
          </p:cNvPicPr>
          <p:nvPr/>
        </p:nvPicPr>
        <p:blipFill>
          <a:blip r:embed="rId3"/>
          <a:srcRect/>
          <a:stretch>
            <a:fillRect/>
          </a:stretch>
        </p:blipFill>
        <p:spPr bwMode="auto">
          <a:xfrm>
            <a:off x="0" y="1628775"/>
            <a:ext cx="1905000" cy="2638425"/>
          </a:xfrm>
          <a:prstGeom prst="rect">
            <a:avLst/>
          </a:prstGeom>
          <a:noFill/>
          <a:ln w="9525">
            <a:noFill/>
            <a:miter lim="800000"/>
            <a:headEnd/>
            <a:tailEnd/>
          </a:ln>
        </p:spPr>
      </p:pic>
      <p:sp>
        <p:nvSpPr>
          <p:cNvPr id="26628" name="Text Box 6"/>
          <p:cNvSpPr txBox="1">
            <a:spLocks noChangeArrowheads="1"/>
          </p:cNvSpPr>
          <p:nvPr/>
        </p:nvSpPr>
        <p:spPr bwMode="auto">
          <a:xfrm>
            <a:off x="2463800" y="-12700"/>
            <a:ext cx="6572250" cy="6408738"/>
          </a:xfrm>
          <a:prstGeom prst="rect">
            <a:avLst/>
          </a:prstGeom>
          <a:noFill/>
          <a:ln w="9525">
            <a:noFill/>
            <a:miter lim="800000"/>
            <a:headEnd/>
            <a:tailEnd/>
          </a:ln>
        </p:spPr>
        <p:txBody>
          <a:bodyPr>
            <a:spAutoFit/>
          </a:bodyPr>
          <a:lstStyle/>
          <a:p>
            <a:r>
              <a:rPr lang="ru-RU">
                <a:latin typeface="Verdana" pitchFamily="34" charset="0"/>
              </a:rPr>
              <a:t>УКРАИНА</a:t>
            </a:r>
          </a:p>
          <a:p>
            <a:endParaRPr lang="ru-RU">
              <a:latin typeface="Verdana" pitchFamily="34" charset="0"/>
            </a:endParaRPr>
          </a:p>
          <a:p>
            <a:r>
              <a:rPr lang="ru-RU">
                <a:latin typeface="Verdana" pitchFamily="34" charset="0"/>
              </a:rPr>
              <a:t>Новую страницу украинской геральдики открыло принятое 19 февраля 1992 г. Верховной Радой Украины Постановление "О Государственном Гербе Украины", которым был утвержден "Трезубец как малый герб Украины" и, соответственно, главный элемент большого герба.</a:t>
            </a:r>
          </a:p>
          <a:p>
            <a:r>
              <a:rPr lang="ru-RU">
                <a:latin typeface="Verdana" pitchFamily="34" charset="0"/>
              </a:rPr>
              <a:t>С самых далеких времен трезубец почитается как магический знак, своего рода оберег. Во времена Киевской Руси трезубец становится великокняжеским знаком. Послы киевского князя Игоря (912-945 гг.) при составлении договора с византийцами имели свои печати с трезубцами. Киевский князь Владимир Святославович (980-1015 гг.) чеканил трезубец на монетах, где с одной стороны изображался портрет правителя, а с другой - трезубец.</a:t>
            </a:r>
          </a:p>
          <a:p>
            <a:r>
              <a:rPr lang="ru-RU">
                <a:latin typeface="Verdana" pitchFamily="34" charset="0"/>
              </a:rPr>
              <a:t>Трезубец символизировал деление Вселенной на небесное, земное и потустороннее, объединение Божественного, Отцовского и Материнского - священных начал, трех природных стихий - воздуха, воды и земли.</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ru-RU" sz="4000" b="1" smtClean="0">
                <a:solidFill>
                  <a:srgbClr val="CC0000"/>
                </a:solidFill>
              </a:rPr>
              <a:t>Что такое СНГ?</a:t>
            </a:r>
            <a:r>
              <a:rPr lang="ru-RU" sz="4000" smtClean="0">
                <a:solidFill>
                  <a:srgbClr val="CC0000"/>
                </a:solidFill>
              </a:rPr>
              <a:t/>
            </a:r>
            <a:br>
              <a:rPr lang="ru-RU" sz="4000" smtClean="0">
                <a:solidFill>
                  <a:srgbClr val="CC0000"/>
                </a:solidFill>
              </a:rPr>
            </a:br>
            <a:endParaRPr lang="ru-RU" sz="4000" smtClean="0">
              <a:solidFill>
                <a:srgbClr val="CC0000"/>
              </a:solidFill>
            </a:endParaRPr>
          </a:p>
        </p:txBody>
      </p:sp>
      <p:sp>
        <p:nvSpPr>
          <p:cNvPr id="46083" name="Rectangle 3"/>
          <p:cNvSpPr>
            <a:spLocks noGrp="1" noChangeArrowheads="1"/>
          </p:cNvSpPr>
          <p:nvPr>
            <p:ph type="body" idx="1"/>
          </p:nvPr>
        </p:nvSpPr>
        <p:spPr>
          <a:xfrm>
            <a:off x="395288" y="1196975"/>
            <a:ext cx="8229600" cy="4114800"/>
          </a:xfrm>
        </p:spPr>
        <p:txBody>
          <a:bodyPr/>
          <a:lstStyle/>
          <a:p>
            <a:pPr eaLnBrk="1" hangingPunct="1">
              <a:lnSpc>
                <a:spcPct val="80000"/>
              </a:lnSpc>
              <a:defRPr/>
            </a:pPr>
            <a:r>
              <a:rPr lang="ru-RU" sz="2800" smtClean="0">
                <a:latin typeface="Times New Roman" pitchFamily="18" charset="0"/>
              </a:rPr>
              <a:t>СНГ расшифровывается как Содружество Независимых Государств, которое было образовано 8 декабря 1991 года в белорусской столице Минске. Первоначально в СНГ вошли Российская Советская Федеративная Социалистическая Республика, Украина и Белоруссия. Позднее к ним присоединились и другие союзные государства: Азербайджан, Армения, Казахстан, Киргизия, Молдавия, Таджикистан, Туркмения и Узбекистан. Самым последним государством, вошедшим в СНГ, стала Грузия. СНГ создавалось для сотрудничества между странами во многих областях: политики, экономики, культуры, науки и т.д. </a:t>
            </a:r>
            <a:br>
              <a:rPr lang="ru-RU" sz="2800" smtClean="0">
                <a:latin typeface="Times New Roman" pitchFamily="18" charset="0"/>
              </a:rPr>
            </a:br>
            <a:r>
              <a:rPr lang="ru-RU" sz="2800" smtClean="0">
                <a:latin typeface="Times New Roman" pitchFamily="18" charset="0"/>
              </a:rPr>
              <a:t/>
            </a:r>
            <a:br>
              <a:rPr lang="ru-RU" sz="2800" smtClean="0">
                <a:latin typeface="Times New Roman" pitchFamily="18" charset="0"/>
              </a:rPr>
            </a:br>
            <a:endParaRPr lang="ru-RU" sz="2800" smtClean="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ru-RU" sz="4000" b="1" smtClean="0">
                <a:solidFill>
                  <a:srgbClr val="CC0000"/>
                </a:solidFill>
              </a:rPr>
              <a:t>Какие страны входят в состав СНГ?</a:t>
            </a:r>
            <a:r>
              <a:rPr lang="ru-RU" sz="4000" smtClean="0">
                <a:solidFill>
                  <a:srgbClr val="CC0000"/>
                </a:solidFill>
              </a:rPr>
              <a:t/>
            </a:r>
            <a:br>
              <a:rPr lang="ru-RU" sz="4000" smtClean="0">
                <a:solidFill>
                  <a:srgbClr val="CC0000"/>
                </a:solidFill>
              </a:rPr>
            </a:br>
            <a:endParaRPr lang="ru-RU" sz="4000" smtClean="0">
              <a:solidFill>
                <a:srgbClr val="CC0000"/>
              </a:solidFill>
            </a:endParaRPr>
          </a:p>
        </p:txBody>
      </p:sp>
      <p:sp>
        <p:nvSpPr>
          <p:cNvPr id="43011" name="Rectangle 3"/>
          <p:cNvSpPr>
            <a:spLocks noGrp="1" noChangeArrowheads="1"/>
          </p:cNvSpPr>
          <p:nvPr>
            <p:ph type="body" idx="1"/>
          </p:nvPr>
        </p:nvSpPr>
        <p:spPr/>
        <p:txBody>
          <a:bodyPr/>
          <a:lstStyle/>
          <a:p>
            <a:pPr eaLnBrk="1" hangingPunct="1">
              <a:lnSpc>
                <a:spcPct val="80000"/>
              </a:lnSpc>
              <a:defRPr/>
            </a:pPr>
            <a:r>
              <a:rPr lang="ru-RU" sz="2400" dirty="0" smtClean="0"/>
              <a:t>Страны, которые объединились в СНГ, раньше входили в состав СССР, потом отделились, а потом снова объединились, но уже в составе Содружества Независимых Государств. В состав СНГ входят такие страны: </a:t>
            </a:r>
          </a:p>
          <a:p>
            <a:pPr eaLnBrk="1" hangingPunct="1">
              <a:lnSpc>
                <a:spcPct val="80000"/>
              </a:lnSpc>
              <a:defRPr/>
            </a:pPr>
            <a:endParaRPr lang="ru-RU" sz="2400" dirty="0" smtClean="0"/>
          </a:p>
          <a:p>
            <a:pPr eaLnBrk="1" hangingPunct="1">
              <a:lnSpc>
                <a:spcPct val="80000"/>
              </a:lnSpc>
              <a:defRPr/>
            </a:pPr>
            <a:r>
              <a:rPr lang="ru-RU" sz="2400" dirty="0" smtClean="0">
                <a:solidFill>
                  <a:srgbClr val="CC0000"/>
                </a:solidFill>
              </a:rPr>
              <a:t>Азербайджан, Армения, Белоруссия, Казахстан, Киргизия, Молдавия и Россия. Также в состав СНГ вошли Украина, Туркменистан, Узбекистан и Таджикистан. </a:t>
            </a:r>
            <a:br>
              <a:rPr lang="ru-RU" sz="2400" dirty="0" smtClean="0">
                <a:solidFill>
                  <a:srgbClr val="CC0000"/>
                </a:solidFill>
              </a:rPr>
            </a:br>
            <a:r>
              <a:rPr lang="ru-RU" sz="2400" dirty="0" smtClean="0">
                <a:solidFill>
                  <a:srgbClr val="CC0000"/>
                </a:solidFill>
              </a:rPr>
              <a:t/>
            </a:r>
            <a:br>
              <a:rPr lang="ru-RU" sz="2400" dirty="0" smtClean="0">
                <a:solidFill>
                  <a:srgbClr val="CC0000"/>
                </a:solidFill>
              </a:rPr>
            </a:br>
            <a:r>
              <a:rPr lang="ru-RU" sz="2400" dirty="0" smtClean="0"/>
              <a:t/>
            </a:r>
            <a:br>
              <a:rPr lang="ru-RU" sz="2400" dirty="0" smtClean="0"/>
            </a:br>
            <a:endParaRPr lang="ru-RU"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srcRect/>
          <a:stretch>
            <a:fillRect/>
          </a:stretch>
        </p:blipFill>
        <p:spPr bwMode="auto">
          <a:xfrm>
            <a:off x="0" y="404813"/>
            <a:ext cx="9504363"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879475" y="563563"/>
            <a:ext cx="184150" cy="366712"/>
          </a:xfrm>
          <a:prstGeom prst="rect">
            <a:avLst/>
          </a:prstGeom>
          <a:noFill/>
          <a:ln w="9525">
            <a:noFill/>
            <a:miter lim="800000"/>
            <a:headEnd/>
            <a:tailEnd/>
          </a:ln>
        </p:spPr>
        <p:txBody>
          <a:bodyPr wrap="none">
            <a:spAutoFit/>
          </a:bodyPr>
          <a:lstStyle/>
          <a:p>
            <a:endParaRPr lang="ru-RU">
              <a:latin typeface="Verdana" pitchFamily="34" charset="0"/>
            </a:endParaRPr>
          </a:p>
        </p:txBody>
      </p:sp>
      <p:sp>
        <p:nvSpPr>
          <p:cNvPr id="8195" name="Text Box 6"/>
          <p:cNvSpPr txBox="1">
            <a:spLocks noChangeArrowheads="1"/>
          </p:cNvSpPr>
          <p:nvPr/>
        </p:nvSpPr>
        <p:spPr bwMode="auto">
          <a:xfrm>
            <a:off x="0" y="188913"/>
            <a:ext cx="8893175" cy="5568950"/>
          </a:xfrm>
          <a:prstGeom prst="rect">
            <a:avLst/>
          </a:prstGeom>
          <a:noFill/>
          <a:ln w="9525">
            <a:noFill/>
            <a:miter lim="800000"/>
            <a:headEnd/>
            <a:tailEnd/>
          </a:ln>
        </p:spPr>
        <p:txBody>
          <a:bodyPr>
            <a:spAutoFit/>
          </a:bodyPr>
          <a:lstStyle/>
          <a:p>
            <a:r>
              <a:rPr lang="ru-RU" sz="2400">
                <a:latin typeface="Verdana" pitchFamily="34" charset="0"/>
              </a:rPr>
              <a:t>19 января 1996 года в Москве Советом глав государств СНГ приняты Положения о флаге и эмблеме СНГ. Эмблема СНГ представляет собой "... </a:t>
            </a:r>
          </a:p>
          <a:p>
            <a:r>
              <a:rPr lang="ru-RU" sz="2400" i="1">
                <a:latin typeface="Verdana" pitchFamily="34" charset="0"/>
              </a:rPr>
              <a:t>обрамлённый круг синего цвета, содержащий изображение фигуры белого цвета из вертикальных полос, переходящих в верхней части этой фигуры симметрично вправо и влево в концентрические кольцеобразные элементы. Последние расширяются кверху и закруглены, их длина и ширина уменьшаются от центра симметрии к периферии. В верхней части композиции изображён золотой круг, охватываемый кольцеобразным элементом...". По мысли создателя эмблемы композиция символизирует стремление к равноправному партнёрству, единству, миру и стабильности.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srcRect/>
          <a:stretch>
            <a:fillRect/>
          </a:stretch>
        </p:blipFill>
        <p:spPr bwMode="auto">
          <a:xfrm>
            <a:off x="1571625" y="571500"/>
            <a:ext cx="6000750" cy="5715000"/>
          </a:xfrm>
          <a:prstGeom prst="rect">
            <a:avLst/>
          </a:prstGeom>
          <a:noFill/>
          <a:ln w="9525">
            <a:noFill/>
            <a:miter lim="800000"/>
            <a:headEnd/>
            <a:tailEnd/>
          </a:ln>
        </p:spPr>
      </p:pic>
      <p:sp>
        <p:nvSpPr>
          <p:cNvPr id="9219" name="Text Box 5"/>
          <p:cNvSpPr txBox="1">
            <a:spLocks noChangeArrowheads="1"/>
          </p:cNvSpPr>
          <p:nvPr/>
        </p:nvSpPr>
        <p:spPr bwMode="auto">
          <a:xfrm>
            <a:off x="376238" y="60325"/>
            <a:ext cx="1897062" cy="366713"/>
          </a:xfrm>
          <a:prstGeom prst="rect">
            <a:avLst/>
          </a:prstGeom>
          <a:noFill/>
          <a:ln w="9525">
            <a:noFill/>
            <a:miter lim="800000"/>
            <a:headEnd/>
            <a:tailEnd/>
          </a:ln>
        </p:spPr>
        <p:txBody>
          <a:bodyPr wrap="none">
            <a:spAutoFit/>
          </a:bodyPr>
          <a:lstStyle/>
          <a:p>
            <a:r>
              <a:rPr lang="ru-RU">
                <a:solidFill>
                  <a:srgbClr val="CC0000"/>
                </a:solidFill>
                <a:latin typeface="Verdana" pitchFamily="34" charset="0"/>
              </a:rPr>
              <a:t>ЭМБЛЕМА СНГ</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srcRect/>
          <a:stretch>
            <a:fillRect/>
          </a:stretch>
        </p:blipFill>
        <p:spPr bwMode="auto">
          <a:xfrm>
            <a:off x="827088" y="260350"/>
            <a:ext cx="7620000" cy="3810000"/>
          </a:xfrm>
          <a:prstGeom prst="rect">
            <a:avLst/>
          </a:prstGeom>
          <a:noFill/>
          <a:ln w="9525">
            <a:noFill/>
            <a:miter lim="800000"/>
            <a:headEnd/>
            <a:tailEnd/>
          </a:ln>
        </p:spPr>
      </p:pic>
      <p:sp>
        <p:nvSpPr>
          <p:cNvPr id="10243" name="Text Box 6"/>
          <p:cNvSpPr txBox="1">
            <a:spLocks noChangeArrowheads="1"/>
          </p:cNvSpPr>
          <p:nvPr/>
        </p:nvSpPr>
        <p:spPr bwMode="auto">
          <a:xfrm>
            <a:off x="879475" y="4164013"/>
            <a:ext cx="7508875" cy="366712"/>
          </a:xfrm>
          <a:prstGeom prst="rect">
            <a:avLst/>
          </a:prstGeom>
          <a:noFill/>
          <a:ln w="9525">
            <a:noFill/>
            <a:miter lim="800000"/>
            <a:headEnd/>
            <a:tailEnd/>
          </a:ln>
        </p:spPr>
        <p:txBody>
          <a:bodyPr>
            <a:spAutoFit/>
          </a:bodyPr>
          <a:lstStyle/>
          <a:p>
            <a:endParaRPr lang="ru-RU">
              <a:latin typeface="Verdana" pitchFamily="34" charset="0"/>
            </a:endParaRPr>
          </a:p>
        </p:txBody>
      </p:sp>
      <p:sp>
        <p:nvSpPr>
          <p:cNvPr id="10244" name="Text Box 7"/>
          <p:cNvSpPr txBox="1">
            <a:spLocks noChangeArrowheads="1"/>
          </p:cNvSpPr>
          <p:nvPr/>
        </p:nvSpPr>
        <p:spPr bwMode="auto">
          <a:xfrm>
            <a:off x="592138" y="4379913"/>
            <a:ext cx="7867650" cy="1739900"/>
          </a:xfrm>
          <a:prstGeom prst="rect">
            <a:avLst/>
          </a:prstGeom>
          <a:noFill/>
          <a:ln w="9525">
            <a:noFill/>
            <a:miter lim="800000"/>
            <a:headEnd/>
            <a:tailEnd/>
          </a:ln>
        </p:spPr>
        <p:txBody>
          <a:bodyPr>
            <a:spAutoFit/>
          </a:bodyPr>
          <a:lstStyle/>
          <a:p>
            <a:r>
              <a:rPr lang="ru-RU">
                <a:solidFill>
                  <a:srgbClr val="CC0000"/>
                </a:solidFill>
                <a:latin typeface="Verdana" pitchFamily="34" charset="0"/>
              </a:rPr>
              <a:t>Флаг Содружества Независимых Государств</a:t>
            </a:r>
            <a:r>
              <a:rPr lang="ru-RU">
                <a:latin typeface="Verdana" pitchFamily="34" charset="0"/>
              </a:rPr>
              <a:t>. Флаг СНГ представляет собой синее полотнище с изображением эмблемы СНГ в центре, длина флага вдвое больше его ширины. </a:t>
            </a:r>
          </a:p>
          <a:p>
            <a:endParaRPr lang="ru-RU">
              <a:latin typeface="Verdana" pitchFamily="34" charset="0"/>
            </a:endParaRPr>
          </a:p>
          <a:p>
            <a:r>
              <a:rPr lang="ru-RU">
                <a:latin typeface="Verdana" pitchFamily="34" charset="0"/>
              </a:rPr>
              <a:t>Автор композиции эмблемы и флага СНГ Александр Васильевич Григорьев.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ru-RU" sz="4000" b="1" smtClean="0">
                <a:solidFill>
                  <a:srgbClr val="CC0000"/>
                </a:solidFill>
              </a:rPr>
              <a:t>Что объединяет страны СНГ?</a:t>
            </a:r>
            <a:r>
              <a:rPr lang="ru-RU" sz="4000" smtClean="0"/>
              <a:t/>
            </a:r>
            <a:br>
              <a:rPr lang="ru-RU" sz="4000" smtClean="0"/>
            </a:br>
            <a:endParaRPr lang="ru-RU" sz="4000" smtClean="0"/>
          </a:p>
        </p:txBody>
      </p:sp>
      <p:sp>
        <p:nvSpPr>
          <p:cNvPr id="44035" name="Rectangle 3"/>
          <p:cNvSpPr>
            <a:spLocks noGrp="1" noChangeArrowheads="1"/>
          </p:cNvSpPr>
          <p:nvPr>
            <p:ph type="body" idx="1"/>
          </p:nvPr>
        </p:nvSpPr>
        <p:spPr/>
        <p:txBody>
          <a:bodyPr/>
          <a:lstStyle/>
          <a:p>
            <a:pPr eaLnBrk="1" hangingPunct="1">
              <a:lnSpc>
                <a:spcPct val="80000"/>
              </a:lnSpc>
              <a:defRPr/>
            </a:pPr>
            <a:r>
              <a:rPr lang="ru-RU" sz="2000" smtClean="0"/>
              <a:t>В 1991 году Россия, Украина и Белоруссия организовали Содружество Независимых Государств (СНГ). Это произошло 8 декабря 1991 года в Минске (столице Белоруссии), после чего в СНГ вошли Азербайджан, Армения, Казахстан, Киргизия, Молдавия, Туркменистан, Узбекистан и Таджикистан. Через два года к СНГ присоединилась Грузия. Подписанное всеми странами соглашение распространялось на 12 стран СНГ. </a:t>
            </a:r>
          </a:p>
          <a:p>
            <a:pPr eaLnBrk="1" hangingPunct="1">
              <a:lnSpc>
                <a:spcPct val="80000"/>
              </a:lnSpc>
              <a:defRPr/>
            </a:pPr>
            <a:endParaRPr lang="ru-RU" sz="2000" smtClean="0">
              <a:solidFill>
                <a:srgbClr val="CC0000"/>
              </a:solidFill>
            </a:endParaRPr>
          </a:p>
          <a:p>
            <a:pPr eaLnBrk="1" hangingPunct="1">
              <a:lnSpc>
                <a:spcPct val="80000"/>
              </a:lnSpc>
              <a:defRPr/>
            </a:pPr>
            <a:r>
              <a:rPr lang="ru-RU" sz="2400" smtClean="0">
                <a:solidFill>
                  <a:srgbClr val="CC0000"/>
                </a:solidFill>
              </a:rPr>
              <a:t>СНГ было создано для того, чтобы можно было всем вместе сотрудничать в медицине, науке, торговле, образовании, причем все страны должны были исполнять определенные обязательства.</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120</TotalTime>
  <Words>1397</Words>
  <Application>Microsoft Office PowerPoint</Application>
  <PresentationFormat>Экран (4:3)</PresentationFormat>
  <Paragraphs>92</Paragraphs>
  <Slides>24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Tahoma</vt:lpstr>
      <vt:lpstr>Arial</vt:lpstr>
      <vt:lpstr>Wingdings</vt:lpstr>
      <vt:lpstr>Calibri</vt:lpstr>
      <vt:lpstr>Times New Roman</vt:lpstr>
      <vt:lpstr>Verdana</vt:lpstr>
      <vt:lpstr>Текстура</vt:lpstr>
      <vt:lpstr>СНГ</vt:lpstr>
      <vt:lpstr>Слайд 2</vt:lpstr>
      <vt:lpstr>Что такое СНГ? </vt:lpstr>
      <vt:lpstr>Какие страны входят в состав СНГ? </vt:lpstr>
      <vt:lpstr>Слайд 5</vt:lpstr>
      <vt:lpstr>Слайд 6</vt:lpstr>
      <vt:lpstr>Слайд 7</vt:lpstr>
      <vt:lpstr>Слайд 8</vt:lpstr>
      <vt:lpstr>Что объединяет страны СНГ? </vt:lpstr>
      <vt:lpstr>Органы СНГ </vt:lpstr>
      <vt:lpstr>Для чего нужно СНГ? </vt:lpstr>
      <vt:lpstr>К сферам совместной деятельности государств-членов относятся:  </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СНГ</dc:title>
  <dc:creator>Admin</dc:creator>
  <cp:lastModifiedBy>U4</cp:lastModifiedBy>
  <cp:revision>12</cp:revision>
  <dcterms:created xsi:type="dcterms:W3CDTF">2011-01-18T11:12:06Z</dcterms:created>
  <dcterms:modified xsi:type="dcterms:W3CDTF">2014-01-27T02:00:07Z</dcterms:modified>
</cp:coreProperties>
</file>