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57" autoAdjust="0"/>
  </p:normalViewPr>
  <p:slideViewPr>
    <p:cSldViewPr>
      <p:cViewPr varScale="1">
        <p:scale>
          <a:sx n="69" d="100"/>
          <a:sy n="6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0B2B-6B03-40E6-B8CD-1BEA0C51160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9E0F-F520-4236-AFC5-F3A3B06D24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9E0F-F520-4236-AFC5-F3A3B06D24A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772400" cy="2232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Эффективность урока – основное условие качественного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9436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Методический семинар для заместителей руководителей образовательных учреждений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248400"/>
            <a:ext cx="338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23 декабря 2014 года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 </a:t>
            </a:r>
            <a:r>
              <a:rPr lang="ru-RU" sz="4000" b="1" dirty="0" smtClean="0">
                <a:solidFill>
                  <a:srgbClr val="C00000"/>
                </a:solidFill>
              </a:rPr>
              <a:t>чего</a:t>
            </a:r>
            <a:r>
              <a:rPr lang="ru-RU" b="1" dirty="0" smtClean="0">
                <a:solidFill>
                  <a:srgbClr val="C00000"/>
                </a:solidFill>
              </a:rPr>
              <a:t> зависит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эффективность урока?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4. Вне урока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- Сотрудничество с коллегами.</a:t>
            </a:r>
          </a:p>
          <a:p>
            <a:r>
              <a:rPr lang="ru-RU" b="1" dirty="0" smtClean="0"/>
              <a:t>- Поиски и находки передового опыта.</a:t>
            </a:r>
          </a:p>
          <a:p>
            <a:r>
              <a:rPr lang="ru-RU" b="1" dirty="0" smtClean="0"/>
              <a:t>- Самообразование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Основы эффективности урока: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295400"/>
            <a:ext cx="6324600" cy="4830763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Целеполагание</a:t>
            </a:r>
          </a:p>
          <a:p>
            <a:r>
              <a:rPr lang="ru-RU" b="1" u="sng" dirty="0" smtClean="0"/>
              <a:t>Воспитание</a:t>
            </a:r>
            <a:r>
              <a:rPr lang="ru-RU" u="sng" dirty="0" smtClean="0"/>
              <a:t> </a:t>
            </a:r>
            <a:r>
              <a:rPr lang="ru-RU" dirty="0" smtClean="0"/>
              <a:t>в процессе обучения</a:t>
            </a:r>
          </a:p>
          <a:p>
            <a:pPr>
              <a:buNone/>
            </a:pPr>
            <a:r>
              <a:rPr lang="ru-RU" dirty="0" smtClean="0"/>
              <a:t>- Через </a:t>
            </a:r>
            <a:r>
              <a:rPr lang="ru-RU" dirty="0" smtClean="0"/>
              <a:t>содержание образования;</a:t>
            </a:r>
          </a:p>
          <a:p>
            <a:pPr>
              <a:buFontTx/>
              <a:buChar char="-"/>
            </a:pPr>
            <a:r>
              <a:rPr lang="ru-RU" dirty="0" smtClean="0"/>
              <a:t>Через </a:t>
            </a:r>
            <a:r>
              <a:rPr lang="ru-RU" dirty="0" smtClean="0"/>
              <a:t>методы и </a:t>
            </a:r>
            <a:r>
              <a:rPr lang="ru-RU" dirty="0" smtClean="0"/>
              <a:t>формы;</a:t>
            </a:r>
          </a:p>
          <a:p>
            <a:pPr>
              <a:buNone/>
            </a:pPr>
            <a:r>
              <a:rPr lang="ru-RU" dirty="0" smtClean="0"/>
              <a:t>- Через </a:t>
            </a:r>
            <a:r>
              <a:rPr lang="ru-RU" dirty="0" smtClean="0"/>
              <a:t>использование случайно возникших ситуаций;</a:t>
            </a:r>
          </a:p>
          <a:p>
            <a:pPr>
              <a:buFontTx/>
              <a:buChar char="-"/>
            </a:pPr>
            <a:r>
              <a:rPr lang="ru-RU" dirty="0" smtClean="0"/>
              <a:t>Через </a:t>
            </a:r>
            <a:r>
              <a:rPr lang="ru-RU" dirty="0" smtClean="0"/>
              <a:t>личность самого учителя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4400" b="1" dirty="0" smtClean="0"/>
              <a:t>. </a:t>
            </a:r>
            <a:r>
              <a:rPr lang="ru-RU" b="1" u="sng" dirty="0" smtClean="0"/>
              <a:t>Практическая направленность учебного процесса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5 «У»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чеба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дивление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довольствие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влечение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43600" y="1447800"/>
            <a:ext cx="457200" cy="2971800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00800" y="2438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спех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Новости - Ученые объяснили, почему девочки учатся в школе лучше мальч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057400" cy="1469571"/>
          </a:xfrm>
          <a:prstGeom prst="rect">
            <a:avLst/>
          </a:prstGeom>
          <a:noFill/>
        </p:spPr>
      </p:pic>
      <p:pic>
        <p:nvPicPr>
          <p:cNvPr id="25606" name="Picture 6" descr="Портрет милые девушки и ее одноклассники рисования маркеров на уроке Фотография, картинки, изображения и сток-фотография без ро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"/>
            <a:ext cx="2400300" cy="1600200"/>
          </a:xfrm>
          <a:prstGeom prst="rect">
            <a:avLst/>
          </a:prstGeom>
          <a:noFill/>
        </p:spPr>
      </p:pic>
      <p:pic>
        <p:nvPicPr>
          <p:cNvPr id="25608" name="Picture 8" descr="математики в начальной школ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648200"/>
            <a:ext cx="2857500" cy="1905000"/>
          </a:xfrm>
          <a:prstGeom prst="rect">
            <a:avLst/>
          </a:prstGeom>
          <a:noFill/>
        </p:spPr>
      </p:pic>
      <p:pic>
        <p:nvPicPr>
          <p:cNvPr id="10" name="Picture 4" descr="Умный студент, сидя за письменным столом - Стоковое фото photography33 #8176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2286000" cy="1524000"/>
          </a:xfrm>
          <a:prstGeom prst="rect">
            <a:avLst/>
          </a:prstGeom>
          <a:noFill/>
        </p:spPr>
      </p:pic>
      <p:pic>
        <p:nvPicPr>
          <p:cNvPr id="25612" name="Picture 12" descr="Как нарисовать график успеваемости Учитесь рисоват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5200"/>
            <a:ext cx="1828800" cy="275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304800"/>
            <a:ext cx="5105400" cy="5821363"/>
          </a:xfrm>
        </p:spPr>
        <p:txBody>
          <a:bodyPr/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«Эффективность современного урока – стимул к успеху учителя и </a:t>
            </a:r>
            <a:r>
              <a:rPr lang="ru-RU" b="1" dirty="0" smtClean="0">
                <a:solidFill>
                  <a:srgbClr val="002060"/>
                </a:solidFill>
              </a:rPr>
              <a:t>ученика». </a:t>
            </a:r>
            <a:r>
              <a:rPr lang="ru-RU" b="1" dirty="0" smtClean="0">
                <a:solidFill>
                  <a:srgbClr val="C00000"/>
                </a:solidFill>
              </a:rPr>
              <a:t>В.А.Сухомлинский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“Человека невозможно ничему обучить, можно только помочь, открыть это в себе самом</a:t>
            </a:r>
            <a:r>
              <a:rPr lang="ru-RU" b="1" dirty="0" smtClean="0">
                <a:solidFill>
                  <a:srgbClr val="002060"/>
                </a:solidFill>
              </a:rPr>
              <a:t>”.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Галилео Галилей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28 сентября Украина празднует 95-летие со дня рождения Василия Сухомлинского Киевская правда Киевская прав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68" y="457200"/>
            <a:ext cx="3435243" cy="2286000"/>
          </a:xfrm>
          <a:prstGeom prst="rect">
            <a:avLst/>
          </a:prstGeom>
          <a:noFill/>
        </p:spPr>
      </p:pic>
      <p:pic>
        <p:nvPicPr>
          <p:cNvPr id="26628" name="Picture 4" descr="Galileo Galilei Microsc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724400"/>
            <a:ext cx="1600200" cy="199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4600" y="304800"/>
            <a:ext cx="6400800" cy="58213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</a:rPr>
              <a:t>«Урок есть искусство, его и надо возводить на уровень искусства. Бывают  уроки более интересные, чем любой спектакль в любом театре, напря­женные, красивые, драматически выстроенные. В педагогике не </a:t>
            </a:r>
            <a:r>
              <a:rPr lang="ru-RU" dirty="0" smtClean="0">
                <a:solidFill>
                  <a:srgbClr val="002060"/>
                </a:solidFill>
              </a:rPr>
              <a:t>принято </a:t>
            </a:r>
            <a:r>
              <a:rPr lang="ru-RU" dirty="0" smtClean="0">
                <a:solidFill>
                  <a:srgbClr val="002060"/>
                </a:solidFill>
              </a:rPr>
              <a:t>говорить о драматургии урока, а жаль:</a:t>
            </a:r>
            <a:r>
              <a:rPr lang="ru-RU" b="1" dirty="0" smtClean="0">
                <a:solidFill>
                  <a:srgbClr val="002060"/>
                </a:solidFill>
              </a:rPr>
              <a:t> в хорошем уроке есть завязка, кульминация, развязка, движение сложных ли­ний, текст и подтекст».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С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Л. Соловейчик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7650" name="Picture 2" descr="Фигурное катание для всех - Скачать книгу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6911">
            <a:off x="790541" y="148177"/>
            <a:ext cx="1371600" cy="2070340"/>
          </a:xfrm>
          <a:prstGeom prst="rect">
            <a:avLst/>
          </a:prstGeom>
          <a:noFill/>
        </p:spPr>
      </p:pic>
      <p:pic>
        <p:nvPicPr>
          <p:cNvPr id="27652" name="Picture 4" descr="Учение с увлечением. скачать книгу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47198">
            <a:off x="592298" y="1701408"/>
            <a:ext cx="1219200" cy="189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Цветы, КРАСИВО, на белом - Алла Владимировна Матвиен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-228600"/>
            <a:ext cx="4800600" cy="3858201"/>
          </a:xfrm>
          <a:prstGeom prst="rect">
            <a:avLst/>
          </a:prstGeom>
          <a:noFill/>
        </p:spPr>
      </p:pic>
      <p:pic>
        <p:nvPicPr>
          <p:cNvPr id="5" name="Picture 6" descr="Цветы, КРАСИВО, на белом - Алла Владимировна Матвиен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105400" y="3612212"/>
            <a:ext cx="4038600" cy="3245788"/>
          </a:xfrm>
          <a:prstGeom prst="rect">
            <a:avLst/>
          </a:prstGeom>
          <a:noFill/>
        </p:spPr>
      </p:pic>
      <p:pic>
        <p:nvPicPr>
          <p:cNvPr id="7" name="Picture 6" descr="Цветы, КРАСИВО, на белом - Алла Владимировна Матвиен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2602">
            <a:off x="5484461" y="436346"/>
            <a:ext cx="4193513" cy="38582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9991922">
            <a:off x="2187857" y="3053703"/>
            <a:ext cx="4934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«Образование - важнейшее из всех земных благ, если оно наивысшего качества. В противном случае оно совершенно бесполезно».     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Р. Киплинг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Принстонски университет - Картинка 16507/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0"/>
            <a:ext cx="2438400" cy="1630680"/>
          </a:xfrm>
          <a:prstGeom prst="rect">
            <a:avLst/>
          </a:prstGeom>
          <a:noFill/>
        </p:spPr>
      </p:pic>
      <p:pic>
        <p:nvPicPr>
          <p:cNvPr id="11268" name="Picture 4" descr="ГТРК Саратов - Событ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81554"/>
            <a:ext cx="2362200" cy="244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Качество образования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программы»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(Закон «Об образовании в Российской Федерации» ФЗ-№272 от 29.12.12)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вопросов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образования (причины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7543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1.     Возникновение новых разнообразных систем </a:t>
            </a:r>
            <a:r>
              <a:rPr lang="ru-RU" sz="2800" b="1" dirty="0" smtClean="0"/>
              <a:t>ценностей. </a:t>
            </a:r>
            <a:endParaRPr lang="ru-RU" sz="2800" b="1" dirty="0" smtClean="0"/>
          </a:p>
          <a:p>
            <a:r>
              <a:rPr lang="ru-RU" sz="2800" b="1" dirty="0" smtClean="0"/>
              <a:t>2.     Последовательный и необратимый переход от единообразия учебных программ, учебников, учебных заведений к их разнообразию.</a:t>
            </a:r>
          </a:p>
          <a:p>
            <a:r>
              <a:rPr lang="ru-RU" sz="2800" b="1" dirty="0" smtClean="0"/>
              <a:t>3.     В процессе формирования рынка образовательных продуктов и услуг утрачивается государственная монополия на принятие решений в сфере образования. В школах создаются свои программы, учебные планы.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Качество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2057400" y="1295400"/>
            <a:ext cx="2286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343400" y="1295400"/>
            <a:ext cx="2286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5638800" y="1295400"/>
            <a:ext cx="2286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7010400" y="1295400"/>
            <a:ext cx="2286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3352800" y="1295400"/>
            <a:ext cx="2286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6400" y="2286000"/>
            <a:ext cx="914400" cy="3581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Качество образованности школьников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9400" y="2286000"/>
            <a:ext cx="990600" cy="3581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Качество выполнения государственного стандарта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38600" y="2286000"/>
            <a:ext cx="1066800" cy="3581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Качество реализации образовательного процесса педагогами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0200" y="2286000"/>
            <a:ext cx="1143000" cy="3581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Качество управленческой деятельности администрации ОУ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1800" y="2286000"/>
            <a:ext cx="990600" cy="3581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Качество выполнения социального заказа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2773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Современный урок – это урок, соответствующий нынешним требованиям подготовки конкурентоспособного выпускника.</a:t>
            </a:r>
            <a:endParaRPr lang="ru-RU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962400"/>
            <a:ext cx="2695821" cy="205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19400"/>
            <a:ext cx="3672408" cy="2097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95800"/>
            <a:ext cx="2953688" cy="213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 чего зависит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эффективность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1.    </a:t>
            </a:r>
            <a:r>
              <a:rPr lang="ru-RU" b="1" dirty="0" smtClean="0">
                <a:solidFill>
                  <a:srgbClr val="002060"/>
                </a:solidFill>
              </a:rPr>
              <a:t>  </a:t>
            </a:r>
            <a:r>
              <a:rPr lang="ru-RU" b="1" u="sng" dirty="0" smtClean="0">
                <a:solidFill>
                  <a:srgbClr val="002060"/>
                </a:solidFill>
              </a:rPr>
              <a:t>Задолго до урока:</a:t>
            </a:r>
          </a:p>
          <a:p>
            <a:r>
              <a:rPr lang="ru-RU" b="1" dirty="0" smtClean="0"/>
              <a:t>- Знание учителем своего предмета.</a:t>
            </a:r>
          </a:p>
          <a:p>
            <a:r>
              <a:rPr lang="ru-RU" b="1" dirty="0" smtClean="0"/>
              <a:t>- Знание требований программы по предмету.</a:t>
            </a:r>
          </a:p>
          <a:p>
            <a:r>
              <a:rPr lang="ru-RU" b="1" dirty="0" smtClean="0"/>
              <a:t>-Знание конкретных условий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 чего зависит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эффективность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</a:t>
            </a:r>
            <a:r>
              <a:rPr lang="ru-RU" b="1" u="sng" dirty="0" smtClean="0">
                <a:solidFill>
                  <a:srgbClr val="002060"/>
                </a:solidFill>
              </a:rPr>
              <a:t>. Перед уроком:</a:t>
            </a:r>
            <a:endParaRPr lang="ru-RU" u="sng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- Внешний и внутренний порядок в учителе.</a:t>
            </a:r>
          </a:p>
          <a:p>
            <a:r>
              <a:rPr lang="ru-RU" b="1" dirty="0" smtClean="0"/>
              <a:t>- Психологический настрой на урок.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 </a:t>
            </a:r>
            <a:r>
              <a:rPr lang="ru-RU" sz="4000" b="1" dirty="0" smtClean="0">
                <a:solidFill>
                  <a:srgbClr val="C00000"/>
                </a:solidFill>
              </a:rPr>
              <a:t>чего</a:t>
            </a:r>
            <a:r>
              <a:rPr lang="ru-RU" b="1" dirty="0" smtClean="0">
                <a:solidFill>
                  <a:srgbClr val="C00000"/>
                </a:solidFill>
              </a:rPr>
              <a:t> зависит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эффективность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295400"/>
            <a:ext cx="74676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3.На уроке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- Методически правильное построение учебного процесса.</a:t>
            </a:r>
          </a:p>
          <a:p>
            <a:r>
              <a:rPr lang="ru-RU" b="1" dirty="0" smtClean="0"/>
              <a:t>-Разнообразие методов, форм  и приёмов работы.</a:t>
            </a:r>
          </a:p>
          <a:p>
            <a:r>
              <a:rPr lang="ru-RU" b="1" dirty="0" smtClean="0"/>
              <a:t>- Высокая мыслительная деятельность учащихся.</a:t>
            </a:r>
          </a:p>
          <a:p>
            <a:r>
              <a:rPr lang="ru-RU" b="1" dirty="0" smtClean="0"/>
              <a:t>- Выделение главного в уроке.</a:t>
            </a:r>
          </a:p>
          <a:p>
            <a:r>
              <a:rPr lang="ru-RU" b="1" dirty="0" smtClean="0"/>
              <a:t>- Индивидуальный и дифференцированный подход в обучении.</a:t>
            </a:r>
          </a:p>
          <a:p>
            <a:r>
              <a:rPr lang="ru-RU" b="1" dirty="0" smtClean="0"/>
              <a:t>- Проблемные ситуации.</a:t>
            </a:r>
          </a:p>
          <a:p>
            <a:r>
              <a:rPr lang="ru-RU" b="1" dirty="0" smtClean="0"/>
              <a:t>- Развитие познавательного интереса учеников.</a:t>
            </a:r>
          </a:p>
          <a:p>
            <a:r>
              <a:rPr lang="ru-RU" b="1" dirty="0" smtClean="0"/>
              <a:t>-Развитие практических навыков и творческих способностей учащихся.</a:t>
            </a:r>
          </a:p>
          <a:p>
            <a:r>
              <a:rPr lang="ru-RU" b="1" dirty="0" smtClean="0"/>
              <a:t>- Рабочая и одновременно высокая эмоциональная атмосфера урока.</a:t>
            </a:r>
          </a:p>
          <a:p>
            <a:r>
              <a:rPr lang="ru-RU" b="1" dirty="0" smtClean="0"/>
              <a:t>- Достойный выход из непредвиденных ситуаций.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317</Words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Эффективность урока – основное условие качественного образования</vt:lpstr>
      <vt:lpstr>Слайд 2</vt:lpstr>
      <vt:lpstr>Слайд 3</vt:lpstr>
      <vt:lpstr>Актуальность вопросов  качества образования (причины)</vt:lpstr>
      <vt:lpstr>Качество образования</vt:lpstr>
      <vt:lpstr>Современный урок – это урок, соответствующий нынешним требованиям подготовки конкурентоспособного выпускника.</vt:lpstr>
      <vt:lpstr>От чего зависит  эффективность урока?</vt:lpstr>
      <vt:lpstr>От чего зависит  эффективность урока?</vt:lpstr>
      <vt:lpstr>От чего зависит  эффективность урока?</vt:lpstr>
      <vt:lpstr>От чего зависит  эффективность урока?</vt:lpstr>
      <vt:lpstr>Основы эффективности урока:</vt:lpstr>
      <vt:lpstr>Формула 5 «У»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</cp:lastModifiedBy>
  <cp:revision>13</cp:revision>
  <dcterms:created xsi:type="dcterms:W3CDTF">2013-10-20T14:43:13Z</dcterms:created>
  <dcterms:modified xsi:type="dcterms:W3CDTF">2014-12-23T02:18:23Z</dcterms:modified>
</cp:coreProperties>
</file>