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октябрь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</c:v>
                </c:pt>
                <c:pt idx="1">
                  <c:v>10</c:v>
                </c:pt>
                <c:pt idx="2">
                  <c:v>8</c:v>
                </c:pt>
                <c:pt idx="3">
                  <c:v>3</c:v>
                </c:pt>
                <c:pt idx="4">
                  <c:v>11</c:v>
                </c:pt>
                <c:pt idx="5">
                  <c:v>14</c:v>
                </c:pt>
                <c:pt idx="6">
                  <c:v>8</c:v>
                </c:pt>
                <c:pt idx="7">
                  <c:v>8</c:v>
                </c:pt>
                <c:pt idx="8">
                  <c:v>11</c:v>
                </c:pt>
                <c:pt idx="9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апрель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14</c:v>
                </c:pt>
                <c:pt idx="1">
                  <c:v>12</c:v>
                </c:pt>
                <c:pt idx="2">
                  <c:v>12</c:v>
                </c:pt>
                <c:pt idx="3">
                  <c:v>10</c:v>
                </c:pt>
                <c:pt idx="4">
                  <c:v>14</c:v>
                </c:pt>
                <c:pt idx="5">
                  <c:v>14</c:v>
                </c:pt>
                <c:pt idx="6">
                  <c:v>12</c:v>
                </c:pt>
                <c:pt idx="7">
                  <c:v>11</c:v>
                </c:pt>
                <c:pt idx="8">
                  <c:v>14</c:v>
                </c:pt>
                <c:pt idx="9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Лист1!$E$2</c:f>
              <c:strCache>
                <c:ptCount val="1"/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Лист1!$E$3:$E$8</c:f>
              <c:numCache>
                <c:formatCode>General</c:formatCode>
                <c:ptCount val="6"/>
              </c:numCache>
            </c:numRef>
          </c:val>
        </c:ser>
        <c:axId val="44859392"/>
        <c:axId val="66457600"/>
      </c:barChart>
      <c:catAx>
        <c:axId val="44859392"/>
        <c:scaling>
          <c:orientation val="minMax"/>
        </c:scaling>
        <c:axPos val="b"/>
        <c:numFmt formatCode="General" sourceLinked="1"/>
        <c:tickLblPos val="nextTo"/>
        <c:crossAx val="66457600"/>
        <c:crosses val="autoZero"/>
        <c:auto val="1"/>
        <c:lblAlgn val="ctr"/>
        <c:lblOffset val="100"/>
      </c:catAx>
      <c:valAx>
        <c:axId val="66457600"/>
        <c:scaling>
          <c:orientation val="minMax"/>
          <c:max val="14"/>
        </c:scaling>
        <c:axPos val="l"/>
        <c:majorGridlines/>
        <c:numFmt formatCode="General" sourceLinked="1"/>
        <c:tickLblPos val="nextTo"/>
        <c:crossAx val="4485939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3151869409181001"/>
          <c:y val="0.403268819410603"/>
          <c:w val="0.14273184621998522"/>
          <c:h val="0.1319496622464764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90872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ГБОУ АО «Савинская </a:t>
            </a:r>
            <a:r>
              <a:rPr lang="ru-RU" sz="2000" dirty="0" smtClean="0"/>
              <a:t>коррекционная(специальная) общеобразовательная школа-интернат»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467600" cy="5544616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sz="32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Формирование понятия «семейные ценности» и подготовка к будущей семейной жизни через программу «Азбука семейного воспитания»</a:t>
            </a:r>
          </a:p>
          <a:p>
            <a:pPr algn="r">
              <a:buNone/>
            </a:pPr>
            <a:endParaRPr lang="ru-RU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buNone/>
            </a:pPr>
            <a:endParaRPr lang="ru-RU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Воспитатели Шульга Н.С.</a:t>
            </a:r>
          </a:p>
          <a:p>
            <a:pPr algn="r"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Каюрова А.Ю.</a:t>
            </a:r>
          </a:p>
          <a:p>
            <a:pPr algn="ctr">
              <a:buNone/>
            </a:pPr>
            <a:endParaRPr lang="ru-RU" sz="18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buNone/>
            </a:pPr>
            <a:endParaRPr lang="ru-RU" sz="18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buNone/>
            </a:pPr>
            <a:endParaRPr lang="ru-RU" sz="18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buNone/>
            </a:pPr>
            <a:r>
              <a:rPr lang="ru-RU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2016-2017 уч.год</a:t>
            </a:r>
            <a:endParaRPr lang="ru-RU" sz="18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Семейное воспитание детей в условиях школы-интерната – это одна из наиболее важных, актуальных и сложных проблем образовательного процесса. Семья является для ребёнка первым коллективом, где происходит его развитие, закладываются основы будущей личности. В большинстве случаях у детей не сформировано понятие о полноценной семье. Как правило, отсутствует  положительный пример родителей, нравственный опыт взаимоотношений в семье. Семья для них не является актуальной ценностью, существенно деформирована сфера нравственных ценностей. Для адекватного вхождения обучающихся в систему социальных отношений должна проводиться специальная педагогическая работа, обеспечивающая овладение ребёнком комплексом социальных ролей, в том числе – работа по семейному воспитанию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32656"/>
            <a:ext cx="60217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rgbClr val="FE8637">
                          <a:shade val="25000"/>
                          <a:satMod val="190000"/>
                        </a:srgbClr>
                      </a:gs>
                      <a:gs pos="80000">
                        <a:srgbClr val="FE8637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Актуальность</a:t>
            </a:r>
            <a:endParaRPr lang="ru-RU" sz="5400" b="1" dirty="0">
              <a:ln w="31550" cmpd="sng">
                <a:gradFill>
                  <a:gsLst>
                    <a:gs pos="25000">
                      <a:srgbClr val="FE8637">
                        <a:shade val="25000"/>
                        <a:satMod val="190000"/>
                      </a:srgbClr>
                    </a:gs>
                    <a:gs pos="80000">
                      <a:srgbClr val="FE8637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Способствовать формированию у обучающихся понятия «семейные ценности» и подготовка их к будущей семейной жизни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36881" y="476672"/>
            <a:ext cx="2194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Цель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Воспитывать позитивное отношение к благополучной семье;</a:t>
            </a:r>
          </a:p>
          <a:p>
            <a:r>
              <a:rPr lang="ru-RU" dirty="0" smtClean="0"/>
              <a:t>Формировать традиционное представление о семейных ролях, функциях семьи и её ценности;</a:t>
            </a:r>
          </a:p>
          <a:p>
            <a:r>
              <a:rPr lang="ru-RU" dirty="0" smtClean="0"/>
              <a:t>Развивать  умение и навыки правильного построения внутрисемейных отношений;</a:t>
            </a:r>
          </a:p>
          <a:p>
            <a:r>
              <a:rPr lang="ru-RU" dirty="0" smtClean="0"/>
              <a:t>Корректировать взгляды на семейное благополучие.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5413" y="404664"/>
            <a:ext cx="2837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Задачи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Подготовительный</a:t>
            </a:r>
            <a:endParaRPr lang="ru-RU" dirty="0" smtClean="0"/>
          </a:p>
          <a:p>
            <a:r>
              <a:rPr lang="ru-RU" dirty="0" smtClean="0"/>
              <a:t>Изучение литературы.</a:t>
            </a:r>
          </a:p>
          <a:p>
            <a:r>
              <a:rPr lang="ru-RU" dirty="0" smtClean="0"/>
              <a:t>Входная диагностика</a:t>
            </a:r>
          </a:p>
          <a:p>
            <a:r>
              <a:rPr lang="ru-RU" b="1" dirty="0" smtClean="0"/>
              <a:t>Основной</a:t>
            </a:r>
            <a:endParaRPr lang="ru-RU" dirty="0" smtClean="0"/>
          </a:p>
          <a:p>
            <a:r>
              <a:rPr lang="ru-RU" b="1" dirty="0" smtClean="0"/>
              <a:t>Заключительный </a:t>
            </a:r>
            <a:endParaRPr lang="ru-RU" dirty="0" smtClean="0"/>
          </a:p>
          <a:p>
            <a:r>
              <a:rPr lang="ru-RU" dirty="0" smtClean="0"/>
              <a:t>Заключительная диагностика</a:t>
            </a:r>
          </a:p>
          <a:p>
            <a:r>
              <a:rPr lang="ru-RU" dirty="0" smtClean="0"/>
              <a:t>Подведение итогов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79799" y="404664"/>
            <a:ext cx="5440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Этапы работы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В течение учебного года было проведено </a:t>
            </a:r>
            <a:r>
              <a:rPr lang="ru-RU" sz="2800" dirty="0" smtClean="0"/>
              <a:t>17  занятий </a:t>
            </a:r>
            <a:r>
              <a:rPr lang="ru-RU" sz="2800" dirty="0" smtClean="0"/>
              <a:t>по следующим блокам: </a:t>
            </a:r>
            <a:r>
              <a:rPr lang="ru-RU" sz="2800" b="1" dirty="0" smtClean="0"/>
              <a:t>Моя семья</a:t>
            </a:r>
            <a:r>
              <a:rPr lang="ru-RU" sz="2800" dirty="0" smtClean="0"/>
              <a:t>( «Я и моя семья», проект «Древо моей семьи» и </a:t>
            </a:r>
            <a:r>
              <a:rPr lang="ru-RU" sz="2800" dirty="0" smtClean="0"/>
              <a:t>другие); </a:t>
            </a:r>
            <a:r>
              <a:rPr lang="ru-RU" sz="2800" b="1" dirty="0" smtClean="0"/>
              <a:t>Родители </a:t>
            </a:r>
            <a:r>
              <a:rPr lang="ru-RU" sz="2800" dirty="0" smtClean="0"/>
              <a:t>(«Портрет матери», «Разговор  с отцом» и </a:t>
            </a:r>
            <a:r>
              <a:rPr lang="ru-RU" sz="2800" dirty="0" smtClean="0"/>
              <a:t>другие); </a:t>
            </a:r>
            <a:r>
              <a:rPr lang="ru-RU" sz="2800" b="1" dirty="0" smtClean="0"/>
              <a:t>Семейное воспитание</a:t>
            </a:r>
            <a:r>
              <a:rPr lang="ru-RU" sz="2800" dirty="0" smtClean="0"/>
              <a:t> («Семейный совет», «Ещё раз о строгости и доброте» и </a:t>
            </a:r>
            <a:r>
              <a:rPr lang="ru-RU" sz="2800" dirty="0" smtClean="0"/>
              <a:t>другие); </a:t>
            </a:r>
            <a:r>
              <a:rPr lang="ru-RU" sz="2800" b="1" dirty="0" smtClean="0"/>
              <a:t>Дружная семья </a:t>
            </a:r>
            <a:r>
              <a:rPr lang="ru-RU" sz="2800" dirty="0" smtClean="0"/>
              <a:t>(«Семейные праздники и традиции», «Семейный досуг» и другие</a:t>
            </a:r>
            <a:r>
              <a:rPr lang="ru-RU" sz="2800" dirty="0" smtClean="0"/>
              <a:t>).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6" y="548680"/>
            <a:ext cx="5674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Основной этап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51520" y="1196752"/>
          <a:ext cx="8280920" cy="527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59632" y="0"/>
            <a:ext cx="5027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Диагностика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112474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Проведённая работа позволила </a:t>
            </a:r>
            <a:r>
              <a:rPr lang="ru-RU" sz="2800" dirty="0" smtClean="0"/>
              <a:t>сформировать традиционное представление о семейных ролях, о функциях семьи и о её ценности;  различные навыки и умения построения внутрисемейных взаимоотношений, а также способствовала </a:t>
            </a:r>
            <a:r>
              <a:rPr lang="ru-RU" sz="2800" dirty="0" smtClean="0"/>
              <a:t>развитию коммуникативных навыков.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9500" y="404664"/>
            <a:ext cx="2765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Вывод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323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ГБОУ АО «Савинская коррекционная(специальная) общеобразовательная школа-интернат»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АО «Савинская коррекционная(специальная) общеобразовательная школа-интернат»</dc:title>
  <dc:creator>Анастасия</dc:creator>
  <cp:lastModifiedBy>Анастасия</cp:lastModifiedBy>
  <cp:revision>8</cp:revision>
  <dcterms:created xsi:type="dcterms:W3CDTF">2017-04-26T08:00:01Z</dcterms:created>
  <dcterms:modified xsi:type="dcterms:W3CDTF">2017-04-26T09:14:33Z</dcterms:modified>
</cp:coreProperties>
</file>